
<file path=[Content_Types].xml><?xml version="1.0" encoding="utf-8"?>
<Types xmlns="http://schemas.openxmlformats.org/package/2006/content-types">
  <Default Extension="xml" ContentType="application/vnd.openxmlformats-package.core-properties+xml"/>
  <Default Extension="jpeg" ContentType="image/jpeg"/>
  <Default Extension="png" ContentType="image/png"/>
  <Default Extension="tiff" ContentType="image/tiff"/>
  <Default Extension="jpg" ContentType="image/jpeg"/>
  <Default Extension="rels" ContentType="application/vnd.openxmlformats-package.relationships+xml"/>
  <Override PartName="/ppt/presentation.xml" ContentType="application/vnd.openxmlformats-officedocument.presentationml.presentation.main+xml"/>
  <Override PartName="/ppt/slides/slide112.xml" ContentType="application/vnd.openxmlformats-officedocument.presentationml.slide+xml"/>
  <Override PartName="/ppt/notesSlides/notesSlide55.xml" ContentType="application/vnd.openxmlformats-officedocument.presentationml.notesSlide+xml"/>
  <Override PartName="/ppt/notesMasters/notesMaster1.xml" ContentType="application/vnd.openxmlformats-officedocument.presentationml.notesMaster+xml"/>
  <Override PartName="/ppt/theme/theme6.xml" ContentType="application/vnd.openxmlformats-officedocument.theme+xml"/>
  <Override PartName="/ppt/slideLayouts/slideLayout24.xml" ContentType="application/vnd.openxmlformats-officedocument.presentationml.slideLayout+xml"/>
  <Override PartName="/ppt/slideMasters/slideMaster3.xml" ContentType="application/vnd.openxmlformats-officedocument.presentationml.slideMaster+xml"/>
  <Override PartName="/ppt/theme/theme3.xml" ContentType="application/vnd.openxmlformats-officedocument.theme+xml"/>
  <Override PartName="/ppt/slideLayouts/slideLayout23.xml" ContentType="application/vnd.openxmlformats-officedocument.presentationml.slideLayout+xml"/>
  <Override PartName="/ppt/slides/slide16.xml" ContentType="application/vnd.openxmlformats-officedocument.presentationml.slide+xml"/>
  <Override PartName="/ppt/notesSlides/notesSlide16.xml" ContentType="application/vnd.openxmlformats-officedocument.presentationml.notesSlide+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slideLayouts/slideLayout2.xml" ContentType="application/vnd.openxmlformats-officedocument.presentationml.slideLayout+xml"/>
  <Override PartName="/ppt/slides/slide37.xml" ContentType="application/vnd.openxmlformats-officedocument.presentationml.slide+xml"/>
  <Override PartName="/ppt/slides/slide58.xml" ContentType="application/vnd.openxmlformats-officedocument.presentationml.slide+xml"/>
  <Override PartName="/ppt/slides/slide79.xml" ContentType="application/vnd.openxmlformats-officedocument.presentationml.slide+xml"/>
  <Override PartName="/ppt/presProps.xml" ContentType="application/vnd.openxmlformats-officedocument.presentationml.presProps+xml"/>
  <Override PartName="/ppt/slides/slide102.xml" ContentType="application/vnd.openxmlformats-officedocument.presentationml.slide+xml"/>
  <Override PartName="/ppt/notesSlides/notesSlide4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27.xml" ContentType="application/vnd.openxmlformats-officedocument.presentationml.slide+xml"/>
  <Override PartName="/ppt/slides/slide32.xml" ContentType="application/vnd.openxmlformats-officedocument.presentationml.slide+xml"/>
  <Override PartName="/ppt/notesSlides/notesSlide20.xml" ContentType="application/vnd.openxmlformats-officedocument.presentationml.notesSlide+xml"/>
  <Override PartName="/ppt/slides/slide48.xml" ContentType="application/vnd.openxmlformats-officedocument.presentationml.slide+xml"/>
  <Override PartName="/ppt/slides/slide53.xml" ContentType="application/vnd.openxmlformats-officedocument.presentationml.slide+xml"/>
  <Override PartName="/ppt/notesSlides/notesSlide23.xml" ContentType="application/vnd.openxmlformats-officedocument.presentationml.notesSlide+xml"/>
  <Override PartName="/ppt/slides/slide69.xml" ContentType="application/vnd.openxmlformats-officedocument.presentationml.slide+xml"/>
  <Override PartName="/ppt/slides/slide74.xml" ContentType="application/vnd.openxmlformats-officedocument.presentationml.slide+xml"/>
  <Override PartName="/ppt/notesSlides/notesSlide31.xml" ContentType="application/vnd.openxmlformats-officedocument.presentationml.notesSlide+xml"/>
  <Override PartName="/ppt/slides/slide97.xml" ContentType="application/vnd.openxmlformats-officedocument.presentationml.slide+xml"/>
  <Override PartName="/ppt/slides/slide118.xml" ContentType="application/vnd.openxmlformats-officedocument.presentationml.slide+xml"/>
  <Override PartName="/ppt/slides/slide123.xml" ContentType="application/vnd.openxmlformats-officedocument.presentationml.slide+xml"/>
  <Override PartName="/ppt/slideMasters/slideMaster5.xml" ContentType="application/vnd.openxmlformats-officedocument.presentationml.slideMaster+xml"/>
  <Override PartName="/ppt/theme/theme5.xml" ContentType="application/vnd.openxmlformats-officedocument.theme+xml"/>
  <Override PartName="/ppt/slideLayouts/slideLayout56.xml" ContentType="application/vnd.openxmlformats-officedocument.presentationml.slideLayout+xml"/>
  <Override PartName="/ppt/slideLayouts/slideLayout45.xml" ContentType="application/vnd.openxmlformats-officedocument.presentationml.slideLayout+xml"/>
  <Override PartName="/ppt/slides/slide85.xml" ContentType="application/vnd.openxmlformats-officedocument.presentationml.slide+xml"/>
  <Override PartName="/ppt/notesSlides/notesSlide35.xml" ContentType="application/vnd.openxmlformats-officedocument.presentationml.notesSlide+xml"/>
  <Override PartName="/ppt/slides/slide90.xml" ContentType="application/vnd.openxmlformats-officedocument.presentationml.slide+xml"/>
  <Override PartName="/ppt/slides/slide17.xml" ContentType="application/vnd.openxmlformats-officedocument.presentationml.slide+xml"/>
  <Override PartName="/ppt/notesSlides/notesSlide17.xml" ContentType="application/vnd.openxmlformats-officedocument.presentationml.notesSlide+xml"/>
  <Override PartName="/ppt/slides/slide22.xml" ContentType="application/vnd.openxmlformats-officedocument.presentationml.slide+xml"/>
  <Override PartName="/ppt/slides/slide38.xml" ContentType="application/vnd.openxmlformats-officedocument.presentationml.slide+xml"/>
  <Override PartName="/ppt/notesSlides/notesSlide21.xml" ContentType="application/vnd.openxmlformats-officedocument.presentationml.notesSlide+xml"/>
  <Override PartName="/ppt/slides/slide43.xml" ContentType="application/vnd.openxmlformats-officedocument.presentationml.slide+xml"/>
  <Override PartName="/ppt/slides/slide59.xml" ContentType="application/vnd.openxmlformats-officedocument.presentationml.slide+xml"/>
  <Override PartName="/ppt/slides/slide64.xml" ContentType="application/vnd.openxmlformats-officedocument.presentationml.slide+xml"/>
  <Override PartName="/ppt/slides/slide108.xml" ContentType="application/vnd.openxmlformats-officedocument.presentationml.slide+xml"/>
  <Override PartName="/ppt/notesSlides/notesSlide51.xml" ContentType="application/vnd.openxmlformats-officedocument.presentationml.notesSlide+xml"/>
  <Override PartName="/ppt/slides/slide113.xml" ContentType="application/vnd.openxmlformats-officedocument.presentationml.slide+xml"/>
  <Override PartName="/ppt/notesSlides/notesSlide56.xml" ContentType="application/vnd.openxmlformats-officedocument.presentationml.notesSlide+xml"/>
  <Override PartName="/ppt/slides/slide129.xml" ContentType="application/vnd.openxmlformats-officedocument.presentationml.slide+xml"/>
  <Override PartName="/ppt/notesSlides/notesSlide59.xml" ContentType="application/vnd.openxmlformats-officedocument.presentationml.notesSlide+xml"/>
  <Override PartName="/ppt/viewProps.xml" ContentType="application/vnd.openxmlformats-officedocument.presentationml.viewProps+xml"/>
  <Override PartName="/ppt/slides/slide75.xml" ContentType="application/vnd.openxmlformats-officedocument.presentationml.slide+xml"/>
  <Override PartName="/ppt/slides/slide80.xml" ContentType="application/vnd.openxmlformats-officedocument.presentationml.slide+xml"/>
  <Override PartName="/ppt/slides/slide7.xml" ContentType="application/vnd.openxmlformats-officedocument.presentationml.slide+xml"/>
  <Override PartName="/ppt/notesSlides/notesSlide7.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28.xml" ContentType="application/vnd.openxmlformats-officedocument.presentationml.slide+xml"/>
  <Override PartName="/ppt/slides/slide33.xml" ContentType="application/vnd.openxmlformats-officedocument.presentationml.slide+xml"/>
  <Override PartName="/ppt/slides/slide54.xml" ContentType="application/vnd.openxmlformats-officedocument.presentationml.slide+xml"/>
  <Override PartName="/ppt/notesSlides/notesSlide24.xml" ContentType="application/vnd.openxmlformats-officedocument.presentationml.notesSlide+xml"/>
  <Override PartName="/ppt/slides/slide98.xml" ContentType="application/vnd.openxmlformats-officedocument.presentationml.slide+xml"/>
  <Override PartName="/ppt/notesSlides/notesSlide41.xml" ContentType="application/vnd.openxmlformats-officedocument.presentationml.notesSlide+xml"/>
  <Override PartName="/ppt/slides/slide103.xml" ContentType="application/vnd.openxmlformats-officedocument.presentationml.slide+xml"/>
  <Override PartName="/ppt/notesSlides/notesSlide46.xml" ContentType="application/vnd.openxmlformats-officedocument.presentationml.notesSlide+xml"/>
  <Override PartName="/ppt/slides/slide119.xml" ContentType="application/vnd.openxmlformats-officedocument.presentationml.slide+xml"/>
  <Override PartName="/ppt/slides/slide124.xml" ContentType="application/vnd.openxmlformats-officedocument.presentationml.slide+xml"/>
  <Override PartName="/ppt/slides/slide49.xml" ContentType="application/vnd.openxmlformats-officedocument.presentationml.slide+xml"/>
  <Override PartName="/ppt/slides/slide65.xml" ContentType="application/vnd.openxmlformats-officedocument.presentationml.slide+xml"/>
  <Override PartName="/ppt/slides/slide70.xml" ContentType="application/vnd.openxmlformats-officedocument.presentationml.slide+xml"/>
  <Override PartName="/ppt/slides/slide86.xml" ContentType="application/vnd.openxmlformats-officedocument.presentationml.slide+xml"/>
  <Override PartName="/ppt/notesSlides/notesSlide36.xml" ContentType="application/vnd.openxmlformats-officedocument.presentationml.notesSlide+xml"/>
  <Override PartName="/ppt/slides/slide91.xml" ContentType="application/vnd.openxmlformats-officedocument.presentationml.slide+xml"/>
  <Override PartName="/ppt/slides/slide1.xml" ContentType="application/vnd.openxmlformats-officedocument.presentationml.slide+xml"/>
  <Override PartName="/ppt/notesSlides/notesSlide1.xml" ContentType="application/vnd.openxmlformats-officedocument.presentationml.notesSlide+xml"/>
  <Override PartName="/ppt/slides/slide18.xml" ContentType="application/vnd.openxmlformats-officedocument.presentationml.slide+xml"/>
  <Override PartName="/ppt/slides/slide23.xml" ContentType="application/vnd.openxmlformats-officedocument.presentationml.slide+xml"/>
  <Override PartName="/ppt/slides/slide44.xml" ContentType="application/vnd.openxmlformats-officedocument.presentationml.slide+xml"/>
  <Override PartName="/ppt/slides/slide109.xml" ContentType="application/vnd.openxmlformats-officedocument.presentationml.slide+xml"/>
  <Override PartName="/ppt/notesSlides/notesSlide52.xml" ContentType="application/vnd.openxmlformats-officedocument.presentationml.notesSlide+xml"/>
  <Override PartName="/ppt/slides/slide114.xml" ContentType="application/vnd.openxmlformats-officedocument.presentationml.slide+xml"/>
  <Override PartName="/ppt/notesSlides/notesSlide57.xml" ContentType="application/vnd.openxmlformats-officedocument.presentationml.notesSlide+xml"/>
  <Override PartName="/ppt/slides/slide39.xml" ContentType="application/vnd.openxmlformats-officedocument.presentationml.slide+xml"/>
  <Override PartName="/ppt/notesSlides/notesSlide22.xml" ContentType="application/vnd.openxmlformats-officedocument.presentationml.notesSlide+xml"/>
  <Override PartName="/ppt/slides/slide55.xml" ContentType="application/vnd.openxmlformats-officedocument.presentationml.slide+xml"/>
  <Override PartName="/ppt/notesSlides/notesSlide25.xml" ContentType="application/vnd.openxmlformats-officedocument.presentationml.notesSlide+xml"/>
  <Override PartName="/ppt/slides/slide60.xml" ContentType="application/vnd.openxmlformats-officedocument.presentationml.slide+xml"/>
  <Override PartName="/ppt/notesSlides/notesSlide28.xml" ContentType="application/vnd.openxmlformats-officedocument.presentationml.notesSlide+xml"/>
  <Override PartName="/ppt/slides/slide76.xml" ContentType="application/vnd.openxmlformats-officedocument.presentationml.slide+xml"/>
  <Override PartName="/ppt/slides/slide81.xml" ContentType="application/vnd.openxmlformats-officedocument.presentationml.slide+xml"/>
  <Override PartName="/ppt/slides/slide125.xml" ContentType="application/vnd.openxmlformats-officedocument.presentationml.slide+xml"/>
  <Override PartName="/ppt/slides/slide130.xml" ContentType="application/vnd.openxmlformats-officedocument.presentationml.slide+xml"/>
  <Override PartName="/ppt/notesSlides/notesSlide60.xml" ContentType="application/vnd.openxmlformats-officedocument.presentationml.notesSlide+xml"/>
  <Override PartName="/ppt/slideLayouts/slideLayout12.xml" ContentType="application/vnd.openxmlformats-officedocument.presentationml.slideLayout+xml"/>
  <Override PartName="/ppt/slideMasters/slideMaster2.xml" ContentType="application/vnd.openxmlformats-officedocument.presentationml.slideMaster+xml"/>
  <Override PartName="/ppt/theme/theme2.xml" ContentType="application/vnd.openxmlformats-officedocument.theme+xml"/>
  <Override PartName="/ppt/slides/slide8.xml" ContentType="application/vnd.openxmlformats-officedocument.presentationml.slide+xml"/>
  <Override PartName="/ppt/notesSlides/notesSlide8.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34.xml" ContentType="application/vnd.openxmlformats-officedocument.presentationml.slide+xml"/>
  <Override PartName="/ppt/slides/slide104.xml" ContentType="application/vnd.openxmlformats-officedocument.presentationml.slide+xml"/>
  <Override PartName="/ppt/notesSlides/notesSlide47.xml" ContentType="application/vnd.openxmlformats-officedocument.presentationml.notesSlide+xml"/>
  <Override PartName="/ppt/slides/slide29.xml" ContentType="application/vnd.openxmlformats-officedocument.presentationml.slide+xml"/>
  <Override PartName="/ppt/slides/slide45.xml" ContentType="application/vnd.openxmlformats-officedocument.presentationml.slide+xml"/>
  <Override PartName="/ppt/slides/slide50.xml" ContentType="application/vnd.openxmlformats-officedocument.presentationml.slide+xml"/>
  <Override PartName="/ppt/slides/slide71.xml" ContentType="application/vnd.openxmlformats-officedocument.presentationml.slide+xml"/>
  <Override PartName="/ppt/slides/slide92.xml" ContentType="application/vnd.openxmlformats-officedocument.presentationml.slide+xml"/>
  <Override PartName="/ppt/notesSlides/notesSlide40.xml" ContentType="application/vnd.openxmlformats-officedocument.presentationml.notesSlide+xml"/>
  <Override PartName="/ppt/slides/slide99.xml" ContentType="application/vnd.openxmlformats-officedocument.presentationml.slide+xml"/>
  <Override PartName="/ppt/notesSlides/notesSlide42.xml" ContentType="application/vnd.openxmlformats-officedocument.presentationml.notesSlide+xml"/>
  <Override PartName="/ppt/slides/slide115.xml" ContentType="application/vnd.openxmlformats-officedocument.presentationml.slide+xml"/>
  <Override PartName="/ppt/slides/slide120.xml" ContentType="application/vnd.openxmlformats-officedocument.presentationml.slide+xml"/>
  <Override PartName="/ppt/tableStyles.xml" ContentType="application/vnd.openxmlformats-officedocument.presentationml.tableStyles+xml"/>
  <Override PartName="/ppt/slides/slide2.xml" ContentType="application/vnd.openxmlformats-officedocument.presentationml.slide+xml"/>
  <Override PartName="/ppt/notesSlides/notesSlide2.xml" ContentType="application/vnd.openxmlformats-officedocument.presentationml.notesSlide+xml"/>
  <Override PartName="/ppt/slides/slide66.xml" ContentType="application/vnd.openxmlformats-officedocument.presentationml.slide+xml"/>
  <Override PartName="/ppt/slides/slide87.xml" ContentType="application/vnd.openxmlformats-officedocument.presentationml.slide+xml"/>
  <Override PartName="/ppt/notesSlides/notesSlide37.xml" ContentType="application/vnd.openxmlformats-officedocument.presentationml.notesSlide+xml"/>
  <Override PartName="/ppt/slides/slide24.xml" ContentType="application/vnd.openxmlformats-officedocument.presentationml.slide+xml"/>
  <Override PartName="/ppt/slides/slide19.xml" ContentType="application/vnd.openxmlformats-officedocument.presentationml.slide+xml"/>
  <Override PartName="/ppt/slides/slide35.xml" ContentType="application/vnd.openxmlformats-officedocument.presentationml.slide+xml"/>
  <Override PartName="/ppt/slides/slide40.xml" ContentType="application/vnd.openxmlformats-officedocument.presentationml.slide+xml"/>
  <Override PartName="/ppt/slides/slide61.xml" ContentType="application/vnd.openxmlformats-officedocument.presentationml.slide+xml"/>
  <Override PartName="/ppt/notesSlides/notesSlide29.xml" ContentType="application/vnd.openxmlformats-officedocument.presentationml.notesSlide+xml"/>
  <Override PartName="/ppt/slides/slide82.xml" ContentType="application/vnd.openxmlformats-officedocument.presentationml.slide+xml"/>
  <Override PartName="/ppt/notesSlides/notesSlide32.xml" ContentType="application/vnd.openxmlformats-officedocument.presentationml.notesSlide+xml"/>
  <Override PartName="/ppt/slides/slide105.xml" ContentType="application/vnd.openxmlformats-officedocument.presentationml.slide+xml"/>
  <Override PartName="/ppt/notesSlides/notesSlide48.xml" ContentType="application/vnd.openxmlformats-officedocument.presentationml.notesSlide+xml"/>
  <Override PartName="/ppt/slides/slide110.xml" ContentType="application/vnd.openxmlformats-officedocument.presentationml.slide+xml"/>
  <Override PartName="/ppt/notesSlides/notesSlide53.xml" ContentType="application/vnd.openxmlformats-officedocument.presentationml.notesSlide+xml"/>
  <Override PartName="/ppt/slideLayouts/slideLayout35.xml" ContentType="application/vnd.openxmlformats-officedocument.presentationml.slideLayout+xml"/>
  <Override PartName="/ppt/slideMasters/slideMaster4.xml" ContentType="application/vnd.openxmlformats-officedocument.presentationml.slideMaster+xml"/>
  <Override PartName="/ppt/theme/theme4.xml" ContentType="application/vnd.openxmlformats-officedocument.theme+xml"/>
  <Override PartName="/ppt/slides/slide126.xml" ContentType="application/vnd.openxmlformats-officedocument.presentationml.slide+xml"/>
  <Override PartName="/ppt/slides/slide56.xml" ContentType="application/vnd.openxmlformats-officedocument.presentationml.slide+xml"/>
  <Override PartName="/ppt/notesSlides/notesSlide26.xml" ContentType="application/vnd.openxmlformats-officedocument.presentationml.notesSlide+xml"/>
  <Override PartName="/ppt/slides/slide77.xml" ContentType="application/vnd.openxmlformats-officedocument.presentationml.slide+xml"/>
  <Override PartName="/ppt/slides/slide14.xml" ContentType="application/vnd.openxmlformats-officedocument.presentationml.slide+xml"/>
  <Override PartName="/ppt/notesSlides/notesSlide14.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25.xml" ContentType="application/vnd.openxmlformats-officedocument.presentationml.slide+xml"/>
  <Override PartName="/ppt/slides/slide30.xml" ContentType="application/vnd.openxmlformats-officedocument.presentationml.slide+xml"/>
  <Override PartName="/ppt/slides/slide51.xml" ContentType="application/vnd.openxmlformats-officedocument.presentationml.slide+xml"/>
  <Override PartName="/ppt/slides/slide72.xml" ContentType="application/vnd.openxmlformats-officedocument.presentationml.slide+xml"/>
  <Override PartName="/ppt/slides/slide95.xml" ContentType="application/vnd.openxmlformats-officedocument.presentationml.slide+xml"/>
  <Override PartName="/ppt/slides/slide100.xml" ContentType="application/vnd.openxmlformats-officedocument.presentationml.slide+xml"/>
  <Override PartName="/ppt/notesSlides/notesSlide43.xml" ContentType="application/vnd.openxmlformats-officedocument.presentationml.notesSlide+xml"/>
  <Override PartName="/ppt/slides/slide121.xml" ContentType="application/vnd.openxmlformats-officedocument.presentationml.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6.xml" ContentType="application/vnd.openxmlformats-officedocument.presentationml.slide+xml"/>
  <Override PartName="/ppt/slides/slide67.xml" ContentType="application/vnd.openxmlformats-officedocument.presentationml.slide+xml"/>
  <Override PartName="/ppt/slides/slide88.xml" ContentType="application/vnd.openxmlformats-officedocument.presentationml.slide+xml"/>
  <Override PartName="/ppt/notesSlides/notesSlide38.xml" ContentType="application/vnd.openxmlformats-officedocument.presentationml.notesSlide+xml"/>
  <Override PartName="/ppt/slides/slide93.xml" ContentType="application/vnd.openxmlformats-officedocument.presentationml.slide+xml"/>
  <Override PartName="/ppt/slides/slide116.xml" ContentType="application/vnd.openxmlformats-officedocument.presentationml.slide+xml"/>
  <Override PartName="/ppt/slides/slide20.xml" ContentType="application/vnd.openxmlformats-officedocument.presentationml.slide+xml"/>
  <Override PartName="/ppt/notesSlides/notesSlide18.xml" ContentType="application/vnd.openxmlformats-officedocument.presentationml.notesSlide+xml"/>
  <Override PartName="/ppt/slides/slide41.xml" ContentType="application/vnd.openxmlformats-officedocument.presentationml.slide+xml"/>
  <Override PartName="/ppt/slides/slide62.xml" ContentType="application/vnd.openxmlformats-officedocument.presentationml.slide+xml"/>
  <Override PartName="/ppt/slides/slide111.xml" ContentType="application/vnd.openxmlformats-officedocument.presentationml.slide+xml"/>
  <Override PartName="/ppt/notesSlides/notesSlide54.xml" ContentType="application/vnd.openxmlformats-officedocument.presentationml.notesSlide+xml"/>
  <Override PartName="/ppt/handoutMasters/handoutMaster1.xml" ContentType="application/vnd.openxmlformats-officedocument.presentationml.handoutMaster+xml"/>
  <Override PartName="/ppt/theme/theme7.xml" ContentType="application/vnd.openxmlformats-officedocument.theme+xml"/>
  <Override PartName="/ppt/slides/slide15.xml" ContentType="application/vnd.openxmlformats-officedocument.presentationml.slide+xml"/>
  <Override PartName="/ppt/notesSlides/notesSlide15.xml" ContentType="application/vnd.openxmlformats-officedocument.presentationml.notesSlide+xml"/>
  <Override PartName="/ppt/slides/slide36.xml" ContentType="application/vnd.openxmlformats-officedocument.presentationml.slide+xml"/>
  <Override PartName="/ppt/slides/slide57.xml" ContentType="application/vnd.openxmlformats-officedocument.presentationml.slide+xml"/>
  <Override PartName="/ppt/notesSlides/notesSlide27.xml" ContentType="application/vnd.openxmlformats-officedocument.presentationml.notesSlide+xml"/>
  <Override PartName="/ppt/slides/slide78.xml" ContentType="application/vnd.openxmlformats-officedocument.presentationml.slide+xml"/>
  <Override PartName="/ppt/slides/slide83.xml" ContentType="application/vnd.openxmlformats-officedocument.presentationml.slide+xml"/>
  <Override PartName="/ppt/notesSlides/notesSlide33.xml" ContentType="application/vnd.openxmlformats-officedocument.presentationml.notesSlide+xml"/>
  <Override PartName="/ppt/slides/slide106.xml" ContentType="application/vnd.openxmlformats-officedocument.presentationml.slide+xml"/>
  <Override PartName="/ppt/notesSlides/notesSlide49.xml" ContentType="application/vnd.openxmlformats-officedocument.presentationml.notesSlide+xml"/>
  <Override PartName="/ppt/slides/slide127.xml" ContentType="application/vnd.openxmlformats-officedocument.presentationml.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31.xml" ContentType="application/vnd.openxmlformats-officedocument.presentationml.slide+xml"/>
  <Override PartName="/ppt/slides/slide52.xml" ContentType="application/vnd.openxmlformats-officedocument.presentationml.slide+xml"/>
  <Override PartName="/ppt/slides/slide101.xml" ContentType="application/vnd.openxmlformats-officedocument.presentationml.slide+xml"/>
  <Override PartName="/ppt/notesSlides/notesSlide44.xml" ContentType="application/vnd.openxmlformats-officedocument.presentationml.notesSlide+xml"/>
  <Override PartName="/ppt/slides/slide122.xml" ContentType="application/vnd.openxmlformats-officedocument.presentationml.slide+xml"/>
  <Override PartName="/ppt/slides/slide5.xml" ContentType="application/vnd.openxmlformats-officedocument.presentationml.slide+xml"/>
  <Override PartName="/ppt/notesSlides/notesSlide5.xml" ContentType="application/vnd.openxmlformats-officedocument.presentationml.notesSlide+xml"/>
  <Override PartName="/ppt/slides/slide26.xml" ContentType="application/vnd.openxmlformats-officedocument.presentationml.slide+xml"/>
  <Override PartName="/ppt/notesSlides/notesSlide19.xml" ContentType="application/vnd.openxmlformats-officedocument.presentationml.notesSlide+xml"/>
  <Override PartName="/ppt/slides/slide47.xml" ContentType="application/vnd.openxmlformats-officedocument.presentationml.slide+xml"/>
  <Override PartName="/ppt/slides/slide68.xml" ContentType="application/vnd.openxmlformats-officedocument.presentationml.slide+xml"/>
  <Override PartName="/ppt/slides/slide73.xml" ContentType="application/vnd.openxmlformats-officedocument.presentationml.slide+xml"/>
  <Override PartName="/ppt/notesSlides/notesSlide30.xml" ContentType="application/vnd.openxmlformats-officedocument.presentationml.notesSlide+xml"/>
  <Override PartName="/ppt/slides/slide89.xml" ContentType="application/vnd.openxmlformats-officedocument.presentationml.slide+xml"/>
  <Override PartName="/ppt/notesSlides/notesSlide39.xml" ContentType="application/vnd.openxmlformats-officedocument.presentationml.notesSlide+xml"/>
  <Override PartName="/ppt/slides/slide94.xml" ContentType="application/vnd.openxmlformats-officedocument.presentationml.slide+xml"/>
  <Override PartName="/ppt/slides/slide96.xml" ContentType="application/vnd.openxmlformats-officedocument.presentationml.slide+xml"/>
  <Override PartName="/ppt/slides/slide117.xml" ContentType="application/vnd.openxmlformats-officedocument.presentationml.slide+xml"/>
  <Override PartName="/ppt/slides/slide4.xml" ContentType="application/vnd.openxmlformats-officedocument.presentationml.slide+xml"/>
  <Override PartName="/ppt/notesSlides/notesSlide4.xml" ContentType="application/vnd.openxmlformats-officedocument.presentationml.notesSlide+xml"/>
  <Override PartName="/ppt/slides/slide21.xml" ContentType="application/vnd.openxmlformats-officedocument.presentationml.slide+xml"/>
  <Override PartName="/ppt/slides/slide42.xml" ContentType="application/vnd.openxmlformats-officedocument.presentationml.slide+xml"/>
  <Override PartName="/ppt/slides/slide63.xml" ContentType="application/vnd.openxmlformats-officedocument.presentationml.slide+xml"/>
  <Override PartName="/ppt/slides/slide84.xml" ContentType="application/vnd.openxmlformats-officedocument.presentationml.slide+xml"/>
  <Override PartName="/ppt/notesSlides/notesSlide34.xml" ContentType="application/vnd.openxmlformats-officedocument.presentationml.notesSlide+xml"/>
  <Override PartName="/ppt/slides/slide107.xml" ContentType="application/vnd.openxmlformats-officedocument.presentationml.slide+xml"/>
  <Override PartName="/ppt/notesSlides/notesSlide50.xml" ContentType="application/vnd.openxmlformats-officedocument.presentationml.notesSlide+xml"/>
  <Override PartName="/ppt/slides/slide128.xml" ContentType="application/vnd.openxmlformats-officedocument.presentationml.slide+xml"/>
  <Override PartName="/ppt/notesSlides/notesSlide58.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docProps/app.xml" ContentType="application/vnd.openxmlformats-officedocument.extended-properties+xml"/>
</Types>
</file>

<file path=_rels/.rels>&#65279;<?xml version="1.0" encoding="utf-8"?><Relationships xmlns="http://schemas.openxmlformats.org/package/2006/relationships"><Relationship Type="http://schemas.openxmlformats.org/package/2006/relationships/metadata/core-properties" Target="/docProps/core.xml" Id="rId3" /><Relationship Type="http://schemas.openxmlformats.org/package/2006/relationships/metadata/thumbnail" Target="/docProps/thumbnail.jpeg" Id="rId2" /><Relationship Type="http://schemas.openxmlformats.org/officeDocument/2006/relationships/officeDocument" Target="/ppt/presentation.xml" Id="rId1" /><Relationship Type="http://schemas.openxmlformats.org/officeDocument/2006/relationships/extended-properties" Target="/docProps/app.xml" Id="rId4" /></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aveSubsetFonts="1">
  <p:sldMasterIdLst>
    <p:sldMasterId id="2147483648" r:id="rId1"/>
    <p:sldMasterId id="2147483796" r:id="rId2"/>
    <p:sldMasterId id="2147483809" r:id="rId3"/>
    <p:sldMasterId id="2147483821" r:id="rId4"/>
    <p:sldMasterId id="2147483833" r:id="rId5"/>
  </p:sldMasterIdLst>
  <p:notesMasterIdLst>
    <p:notesMasterId r:id="rId136"/>
  </p:notesMasterIdLst>
  <p:handoutMasterIdLst>
    <p:handoutMasterId r:id="rId137"/>
  </p:handoutMasterIdLst>
  <p:sldIdLst>
    <p:sldId id="363" r:id="rId6"/>
    <p:sldId id="894" r:id="rId7"/>
    <p:sldId id="503" r:id="rId8"/>
    <p:sldId id="1067" r:id="rId9"/>
    <p:sldId id="953" r:id="rId10"/>
    <p:sldId id="952" r:id="rId11"/>
    <p:sldId id="522" r:id="rId12"/>
    <p:sldId id="954" r:id="rId13"/>
    <p:sldId id="951" r:id="rId14"/>
    <p:sldId id="758" r:id="rId15"/>
    <p:sldId id="1066" r:id="rId16"/>
    <p:sldId id="886" r:id="rId17"/>
    <p:sldId id="807" r:id="rId18"/>
    <p:sldId id="506" r:id="rId19"/>
    <p:sldId id="970" r:id="rId20"/>
    <p:sldId id="956" r:id="rId21"/>
    <p:sldId id="514" r:id="rId22"/>
    <p:sldId id="297" r:id="rId23"/>
    <p:sldId id="552" r:id="rId24"/>
    <p:sldId id="651" r:id="rId25"/>
    <p:sldId id="452" r:id="rId26"/>
    <p:sldId id="453" r:id="rId27"/>
    <p:sldId id="940" r:id="rId28"/>
    <p:sldId id="942" r:id="rId29"/>
    <p:sldId id="455" r:id="rId30"/>
    <p:sldId id="507" r:id="rId31"/>
    <p:sldId id="798" r:id="rId32"/>
    <p:sldId id="943" r:id="rId33"/>
    <p:sldId id="782" r:id="rId34"/>
    <p:sldId id="944" r:id="rId35"/>
    <p:sldId id="822" r:id="rId36"/>
    <p:sldId id="945" r:id="rId37"/>
    <p:sldId id="881" r:id="rId38"/>
    <p:sldId id="1085" r:id="rId39"/>
    <p:sldId id="1064" r:id="rId40"/>
    <p:sldId id="1065" r:id="rId41"/>
    <p:sldId id="1088" r:id="rId42"/>
    <p:sldId id="971" r:id="rId43"/>
    <p:sldId id="957" r:id="rId44"/>
    <p:sldId id="788" r:id="rId45"/>
    <p:sldId id="789" r:id="rId46"/>
    <p:sldId id="466" r:id="rId47"/>
    <p:sldId id="799" r:id="rId48"/>
    <p:sldId id="823" r:id="rId49"/>
    <p:sldId id="783" r:id="rId50"/>
    <p:sldId id="824" r:id="rId51"/>
    <p:sldId id="672" r:id="rId52"/>
    <p:sldId id="676" r:id="rId53"/>
    <p:sldId id="787" r:id="rId54"/>
    <p:sldId id="679" r:id="rId55"/>
    <p:sldId id="680" r:id="rId56"/>
    <p:sldId id="777" r:id="rId57"/>
    <p:sldId id="826" r:id="rId58"/>
    <p:sldId id="827" r:id="rId59"/>
    <p:sldId id="828" r:id="rId60"/>
    <p:sldId id="830" r:id="rId61"/>
    <p:sldId id="831" r:id="rId62"/>
    <p:sldId id="833" r:id="rId63"/>
    <p:sldId id="883" r:id="rId64"/>
    <p:sldId id="972" r:id="rId65"/>
    <p:sldId id="960" r:id="rId66"/>
    <p:sldId id="899" r:id="rId67"/>
    <p:sldId id="900" r:id="rId68"/>
    <p:sldId id="901" r:id="rId69"/>
    <p:sldId id="902" r:id="rId70"/>
    <p:sldId id="903" r:id="rId71"/>
    <p:sldId id="904" r:id="rId72"/>
    <p:sldId id="905" r:id="rId73"/>
    <p:sldId id="906" r:id="rId74"/>
    <p:sldId id="907" r:id="rId75"/>
    <p:sldId id="908" r:id="rId76"/>
    <p:sldId id="909" r:id="rId77"/>
    <p:sldId id="912" r:id="rId78"/>
    <p:sldId id="913" r:id="rId79"/>
    <p:sldId id="914" r:id="rId80"/>
    <p:sldId id="915" r:id="rId81"/>
    <p:sldId id="916" r:id="rId82"/>
    <p:sldId id="917" r:id="rId83"/>
    <p:sldId id="918" r:id="rId84"/>
    <p:sldId id="919" r:id="rId85"/>
    <p:sldId id="920" r:id="rId86"/>
    <p:sldId id="816" r:id="rId87"/>
    <p:sldId id="973" r:id="rId88"/>
    <p:sldId id="962" r:id="rId89"/>
    <p:sldId id="1063" r:id="rId90"/>
    <p:sldId id="846" r:id="rId91"/>
    <p:sldId id="855" r:id="rId92"/>
    <p:sldId id="853" r:id="rId93"/>
    <p:sldId id="856" r:id="rId94"/>
    <p:sldId id="650" r:id="rId95"/>
    <p:sldId id="677" r:id="rId96"/>
    <p:sldId id="547" r:id="rId97"/>
    <p:sldId id="546" r:id="rId98"/>
    <p:sldId id="858" r:id="rId99"/>
    <p:sldId id="849" r:id="rId100"/>
    <p:sldId id="852" r:id="rId101"/>
    <p:sldId id="1069" r:id="rId102"/>
    <p:sldId id="974" r:id="rId103"/>
    <p:sldId id="964" r:id="rId104"/>
    <p:sldId id="1031" r:id="rId105"/>
    <p:sldId id="860" r:id="rId106"/>
    <p:sldId id="861" r:id="rId107"/>
    <p:sldId id="866" r:id="rId108"/>
    <p:sldId id="867" r:id="rId109"/>
    <p:sldId id="868" r:id="rId110"/>
    <p:sldId id="869" r:id="rId111"/>
    <p:sldId id="985" r:id="rId112"/>
    <p:sldId id="1034" r:id="rId113"/>
    <p:sldId id="1071" r:id="rId114"/>
    <p:sldId id="1061" r:id="rId115"/>
    <p:sldId id="1062" r:id="rId116"/>
    <p:sldId id="897" r:id="rId117"/>
    <p:sldId id="1011" r:id="rId118"/>
    <p:sldId id="1025" r:id="rId119"/>
    <p:sldId id="1070" r:id="rId120"/>
    <p:sldId id="1072" r:id="rId121"/>
    <p:sldId id="1075" r:id="rId122"/>
    <p:sldId id="1079" r:id="rId123"/>
    <p:sldId id="1080" r:id="rId124"/>
    <p:sldId id="1081" r:id="rId125"/>
    <p:sldId id="1082" r:id="rId126"/>
    <p:sldId id="1083" r:id="rId127"/>
    <p:sldId id="1074" r:id="rId128"/>
    <p:sldId id="1073" r:id="rId129"/>
    <p:sldId id="1076" r:id="rId130"/>
    <p:sldId id="1077" r:id="rId131"/>
    <p:sldId id="1078" r:id="rId132"/>
    <p:sldId id="975" r:id="rId133"/>
    <p:sldId id="969" r:id="rId134"/>
    <p:sldId id="703" r:id="rId135"/>
  </p:sldIdLst>
  <p:sldSz cx="12192000" cy="6858000"/>
  <p:notesSz cx="7315200" cy="96012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6CA4"/>
    <a:srgbClr val="3F89A3"/>
    <a:srgbClr val="E22A37"/>
    <a:srgbClr val="FFFF99"/>
    <a:srgbClr val="008000"/>
    <a:srgbClr val="CC0000"/>
    <a:srgbClr val="BFC9FD"/>
    <a:srgbClr val="1339F9"/>
    <a:srgbClr val="1391F9"/>
    <a:srgbClr val="147B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397" autoAdjust="0"/>
    <p:restoredTop sz="94501" autoAdjust="0"/>
  </p:normalViewPr>
  <p:slideViewPr>
    <p:cSldViewPr>
      <p:cViewPr varScale="1">
        <p:scale>
          <a:sx n="114" d="100"/>
          <a:sy n="114" d="100"/>
        </p:scale>
        <p:origin x="888" y="184"/>
      </p:cViewPr>
      <p:guideLst>
        <p:guide orient="horz" pos="2160"/>
        <p:guide pos="3840"/>
      </p:guideLst>
    </p:cSldViewPr>
  </p:slideViewPr>
  <p:outlineViewPr>
    <p:cViewPr>
      <p:scale>
        <a:sx n="33" d="100"/>
        <a:sy n="33" d="100"/>
      </p:scale>
      <p:origin x="0" y="-282"/>
    </p:cViewPr>
  </p:outlineViewPr>
  <p:notesTextViewPr>
    <p:cViewPr>
      <p:scale>
        <a:sx n="100" d="100"/>
        <a:sy n="100" d="100"/>
      </p:scale>
      <p:origin x="0" y="0"/>
    </p:cViewPr>
  </p:notesTextViewPr>
  <p:gridSpacing cx="72008" cy="72008"/>
</p:viewPr>
</file>

<file path=ppt/_rels/presentation.xml.rels>&#65279;<?xml version="1.0" encoding="utf-8"?><Relationships xmlns="http://schemas.openxmlformats.org/package/2006/relationships"><Relationship Type="http://schemas.openxmlformats.org/officeDocument/2006/relationships/slide" Target="/ppt/slides/slide112.xml" Id="rId117" /><Relationship Type="http://schemas.openxmlformats.org/officeDocument/2006/relationships/slide" Target="/ppt/slides/slide16.xml" Id="rId21" /><Relationship Type="http://schemas.openxmlformats.org/officeDocument/2006/relationships/slide" Target="/ppt/slides/slide37.xml" Id="rId42" /><Relationship Type="http://schemas.openxmlformats.org/officeDocument/2006/relationships/slide" Target="/ppt/slides/slide58.xml" Id="rId63" /><Relationship Type="http://schemas.openxmlformats.org/officeDocument/2006/relationships/slide" Target="/ppt/slides/slide79.xml" Id="rId84" /><Relationship Type="http://schemas.openxmlformats.org/officeDocument/2006/relationships/presProps" Target="/ppt/presProps.xml" Id="rId138" /><Relationship Type="http://schemas.openxmlformats.org/officeDocument/2006/relationships/slide" Target="/ppt/slides/slide102.xml" Id="rId107" /><Relationship Type="http://schemas.openxmlformats.org/officeDocument/2006/relationships/slide" Target="/ppt/slides/slide6.xml" Id="rId11" /><Relationship Type="http://schemas.openxmlformats.org/officeDocument/2006/relationships/slide" Target="/ppt/slides/slide27.xml" Id="rId32" /><Relationship Type="http://schemas.openxmlformats.org/officeDocument/2006/relationships/slide" Target="/ppt/slides/slide32.xml" Id="rId37" /><Relationship Type="http://schemas.openxmlformats.org/officeDocument/2006/relationships/slide" Target="/ppt/slides/slide48.xml" Id="rId53" /><Relationship Type="http://schemas.openxmlformats.org/officeDocument/2006/relationships/slide" Target="/ppt/slides/slide53.xml" Id="rId58" /><Relationship Type="http://schemas.openxmlformats.org/officeDocument/2006/relationships/slide" Target="/ppt/slides/slide69.xml" Id="rId74" /><Relationship Type="http://schemas.openxmlformats.org/officeDocument/2006/relationships/slide" Target="/ppt/slides/slide74.xml" Id="rId79" /><Relationship Type="http://schemas.openxmlformats.org/officeDocument/2006/relationships/slide" Target="/ppt/slides/slide97.xml" Id="rId102" /><Relationship Type="http://schemas.openxmlformats.org/officeDocument/2006/relationships/slide" Target="/ppt/slides/slide118.xml" Id="rId123" /><Relationship Type="http://schemas.openxmlformats.org/officeDocument/2006/relationships/slide" Target="/ppt/slides/slide123.xml" Id="rId128" /><Relationship Type="http://schemas.openxmlformats.org/officeDocument/2006/relationships/slideMaster" Target="/ppt/slideMasters/slideMaster5.xml" Id="rId5" /><Relationship Type="http://schemas.openxmlformats.org/officeDocument/2006/relationships/slide" Target="/ppt/slides/slide85.xml" Id="rId90" /><Relationship Type="http://schemas.openxmlformats.org/officeDocument/2006/relationships/slide" Target="/ppt/slides/slide90.xml" Id="rId95" /><Relationship Type="http://schemas.openxmlformats.org/officeDocument/2006/relationships/slide" Target="/ppt/slides/slide17.xml" Id="rId22" /><Relationship Type="http://schemas.openxmlformats.org/officeDocument/2006/relationships/slide" Target="/ppt/slides/slide22.xml" Id="rId27" /><Relationship Type="http://schemas.openxmlformats.org/officeDocument/2006/relationships/slide" Target="/ppt/slides/slide38.xml" Id="rId43" /><Relationship Type="http://schemas.openxmlformats.org/officeDocument/2006/relationships/slide" Target="/ppt/slides/slide43.xml" Id="rId48" /><Relationship Type="http://schemas.openxmlformats.org/officeDocument/2006/relationships/slide" Target="/ppt/slides/slide59.xml" Id="rId64" /><Relationship Type="http://schemas.openxmlformats.org/officeDocument/2006/relationships/slide" Target="/ppt/slides/slide64.xml" Id="rId69" /><Relationship Type="http://schemas.openxmlformats.org/officeDocument/2006/relationships/slide" Target="/ppt/slides/slide108.xml" Id="rId113" /><Relationship Type="http://schemas.openxmlformats.org/officeDocument/2006/relationships/slide" Target="/ppt/slides/slide113.xml" Id="rId118" /><Relationship Type="http://schemas.openxmlformats.org/officeDocument/2006/relationships/slide" Target="/ppt/slides/slide129.xml" Id="rId134" /><Relationship Type="http://schemas.openxmlformats.org/officeDocument/2006/relationships/viewProps" Target="/ppt/viewProps.xml" Id="rId139" /><Relationship Type="http://schemas.openxmlformats.org/officeDocument/2006/relationships/slide" Target="/ppt/slides/slide75.xml" Id="rId80" /><Relationship Type="http://schemas.openxmlformats.org/officeDocument/2006/relationships/slide" Target="/ppt/slides/slide80.xml" Id="rId85" /><Relationship Type="http://schemas.openxmlformats.org/officeDocument/2006/relationships/slide" Target="/ppt/slides/slide7.xml" Id="rId12" /><Relationship Type="http://schemas.openxmlformats.org/officeDocument/2006/relationships/slide" Target="/ppt/slides/slide12.xml" Id="rId17" /><Relationship Type="http://schemas.openxmlformats.org/officeDocument/2006/relationships/slide" Target="/ppt/slides/slide28.xml" Id="rId33" /><Relationship Type="http://schemas.openxmlformats.org/officeDocument/2006/relationships/slide" Target="/ppt/slides/slide33.xml" Id="rId38" /><Relationship Type="http://schemas.openxmlformats.org/officeDocument/2006/relationships/slide" Target="/ppt/slides/slide54.xml" Id="rId59" /><Relationship Type="http://schemas.openxmlformats.org/officeDocument/2006/relationships/slide" Target="/ppt/slides/slide98.xml" Id="rId103" /><Relationship Type="http://schemas.openxmlformats.org/officeDocument/2006/relationships/slide" Target="/ppt/slides/slide103.xml" Id="rId108" /><Relationship Type="http://schemas.openxmlformats.org/officeDocument/2006/relationships/slide" Target="/ppt/slides/slide119.xml" Id="rId124" /><Relationship Type="http://schemas.openxmlformats.org/officeDocument/2006/relationships/slide" Target="/ppt/slides/slide124.xml" Id="rId129" /><Relationship Type="http://schemas.openxmlformats.org/officeDocument/2006/relationships/slide" Target="/ppt/slides/slide49.xml" Id="rId54" /><Relationship Type="http://schemas.openxmlformats.org/officeDocument/2006/relationships/slide" Target="/ppt/slides/slide65.xml" Id="rId70" /><Relationship Type="http://schemas.openxmlformats.org/officeDocument/2006/relationships/slide" Target="/ppt/slides/slide70.xml" Id="rId75" /><Relationship Type="http://schemas.openxmlformats.org/officeDocument/2006/relationships/slide" Target="/ppt/slides/slide86.xml" Id="rId91" /><Relationship Type="http://schemas.openxmlformats.org/officeDocument/2006/relationships/slide" Target="/ppt/slides/slide91.xml" Id="rId96" /><Relationship Type="http://schemas.openxmlformats.org/officeDocument/2006/relationships/theme" Target="/ppt/theme/theme1.xml" Id="rId140" /><Relationship Type="http://schemas.openxmlformats.org/officeDocument/2006/relationships/slideMaster" Target="/ppt/slideMasters/slideMaster1.xml" Id="rId1" /><Relationship Type="http://schemas.openxmlformats.org/officeDocument/2006/relationships/slide" Target="/ppt/slides/slide1.xml" Id="rId6" /><Relationship Type="http://schemas.openxmlformats.org/officeDocument/2006/relationships/slide" Target="/ppt/slides/slide18.xml" Id="rId23" /><Relationship Type="http://schemas.openxmlformats.org/officeDocument/2006/relationships/slide" Target="/ppt/slides/slide23.xml" Id="rId28" /><Relationship Type="http://schemas.openxmlformats.org/officeDocument/2006/relationships/slide" Target="/ppt/slides/slide44.xml" Id="rId49" /><Relationship Type="http://schemas.openxmlformats.org/officeDocument/2006/relationships/slide" Target="/ppt/slides/slide109.xml" Id="rId114" /><Relationship Type="http://schemas.openxmlformats.org/officeDocument/2006/relationships/slide" Target="/ppt/slides/slide114.xml" Id="rId119" /><Relationship Type="http://schemas.openxmlformats.org/officeDocument/2006/relationships/slide" Target="/ppt/slides/slide39.xml" Id="rId44" /><Relationship Type="http://schemas.openxmlformats.org/officeDocument/2006/relationships/slide" Target="/ppt/slides/slide55.xml" Id="rId60" /><Relationship Type="http://schemas.openxmlformats.org/officeDocument/2006/relationships/slide" Target="/ppt/slides/slide60.xml" Id="rId65" /><Relationship Type="http://schemas.openxmlformats.org/officeDocument/2006/relationships/slide" Target="/ppt/slides/slide76.xml" Id="rId81" /><Relationship Type="http://schemas.openxmlformats.org/officeDocument/2006/relationships/slide" Target="/ppt/slides/slide81.xml" Id="rId86" /><Relationship Type="http://schemas.openxmlformats.org/officeDocument/2006/relationships/slide" Target="/ppt/slides/slide125.xml" Id="rId130" /><Relationship Type="http://schemas.openxmlformats.org/officeDocument/2006/relationships/slide" Target="/ppt/slides/slide130.xml" Id="rId135" /><Relationship Type="http://schemas.openxmlformats.org/officeDocument/2006/relationships/slide" Target="/ppt/slides/slide8.xml" Id="rId13" /><Relationship Type="http://schemas.openxmlformats.org/officeDocument/2006/relationships/slide" Target="/ppt/slides/slide13.xml" Id="rId18" /><Relationship Type="http://schemas.openxmlformats.org/officeDocument/2006/relationships/slide" Target="/ppt/slides/slide34.xml" Id="rId39" /><Relationship Type="http://schemas.openxmlformats.org/officeDocument/2006/relationships/slide" Target="/ppt/slides/slide104.xml" Id="rId109" /><Relationship Type="http://schemas.openxmlformats.org/officeDocument/2006/relationships/slide" Target="/ppt/slides/slide29.xml" Id="rId34" /><Relationship Type="http://schemas.openxmlformats.org/officeDocument/2006/relationships/slide" Target="/ppt/slides/slide45.xml" Id="rId50" /><Relationship Type="http://schemas.openxmlformats.org/officeDocument/2006/relationships/slide" Target="/ppt/slides/slide50.xml" Id="rId55" /><Relationship Type="http://schemas.openxmlformats.org/officeDocument/2006/relationships/slide" Target="/ppt/slides/slide71.xml" Id="rId76" /><Relationship Type="http://schemas.openxmlformats.org/officeDocument/2006/relationships/slide" Target="/ppt/slides/slide92.xml" Id="rId97" /><Relationship Type="http://schemas.openxmlformats.org/officeDocument/2006/relationships/slide" Target="/ppt/slides/slide99.xml" Id="rId104" /><Relationship Type="http://schemas.openxmlformats.org/officeDocument/2006/relationships/slide" Target="/ppt/slides/slide115.xml" Id="rId120" /><Relationship Type="http://schemas.openxmlformats.org/officeDocument/2006/relationships/slide" Target="/ppt/slides/slide120.xml" Id="rId125" /><Relationship Type="http://schemas.openxmlformats.org/officeDocument/2006/relationships/tableStyles" Target="/ppt/tableStyles.xml" Id="rId141" /><Relationship Type="http://schemas.openxmlformats.org/officeDocument/2006/relationships/slide" Target="/ppt/slides/slide2.xml" Id="rId7" /><Relationship Type="http://schemas.openxmlformats.org/officeDocument/2006/relationships/slide" Target="/ppt/slides/slide66.xml" Id="rId71" /><Relationship Type="http://schemas.openxmlformats.org/officeDocument/2006/relationships/slide" Target="/ppt/slides/slide87.xml" Id="rId92" /><Relationship Type="http://schemas.openxmlformats.org/officeDocument/2006/relationships/slideMaster" Target="/ppt/slideMasters/slideMaster2.xml" Id="rId2" /><Relationship Type="http://schemas.openxmlformats.org/officeDocument/2006/relationships/slide" Target="/ppt/slides/slide24.xml" Id="rId29" /><Relationship Type="http://schemas.openxmlformats.org/officeDocument/2006/relationships/slide" Target="/ppt/slides/slide19.xml" Id="rId24" /><Relationship Type="http://schemas.openxmlformats.org/officeDocument/2006/relationships/slide" Target="/ppt/slides/slide35.xml" Id="rId40" /><Relationship Type="http://schemas.openxmlformats.org/officeDocument/2006/relationships/slide" Target="/ppt/slides/slide40.xml" Id="rId45" /><Relationship Type="http://schemas.openxmlformats.org/officeDocument/2006/relationships/slide" Target="/ppt/slides/slide61.xml" Id="rId66" /><Relationship Type="http://schemas.openxmlformats.org/officeDocument/2006/relationships/slide" Target="/ppt/slides/slide82.xml" Id="rId87" /><Relationship Type="http://schemas.openxmlformats.org/officeDocument/2006/relationships/slide" Target="/ppt/slides/slide105.xml" Id="rId110" /><Relationship Type="http://schemas.openxmlformats.org/officeDocument/2006/relationships/slide" Target="/ppt/slides/slide110.xml" Id="rId115" /><Relationship Type="http://schemas.openxmlformats.org/officeDocument/2006/relationships/slide" Target="/ppt/slides/slide126.xml" Id="rId131" /><Relationship Type="http://schemas.openxmlformats.org/officeDocument/2006/relationships/notesMaster" Target="/ppt/notesMasters/notesMaster1.xml" Id="rId136" /><Relationship Type="http://schemas.openxmlformats.org/officeDocument/2006/relationships/slide" Target="/ppt/slides/slide56.xml" Id="rId61" /><Relationship Type="http://schemas.openxmlformats.org/officeDocument/2006/relationships/slide" Target="/ppt/slides/slide77.xml" Id="rId82" /><Relationship Type="http://schemas.openxmlformats.org/officeDocument/2006/relationships/slide" Target="/ppt/slides/slide14.xml" Id="rId19" /><Relationship Type="http://schemas.openxmlformats.org/officeDocument/2006/relationships/slide" Target="/ppt/slides/slide9.xml" Id="rId14" /><Relationship Type="http://schemas.openxmlformats.org/officeDocument/2006/relationships/slide" Target="/ppt/slides/slide25.xml" Id="rId30" /><Relationship Type="http://schemas.openxmlformats.org/officeDocument/2006/relationships/slide" Target="/ppt/slides/slide30.xml" Id="rId35" /><Relationship Type="http://schemas.openxmlformats.org/officeDocument/2006/relationships/slide" Target="/ppt/slides/slide51.xml" Id="rId56" /><Relationship Type="http://schemas.openxmlformats.org/officeDocument/2006/relationships/slide" Target="/ppt/slides/slide72.xml" Id="rId77" /><Relationship Type="http://schemas.openxmlformats.org/officeDocument/2006/relationships/slide" Target="/ppt/slides/slide95.xml" Id="rId100" /><Relationship Type="http://schemas.openxmlformats.org/officeDocument/2006/relationships/slide" Target="/ppt/slides/slide100.xml" Id="rId105" /><Relationship Type="http://schemas.openxmlformats.org/officeDocument/2006/relationships/slide" Target="/ppt/slides/slide121.xml" Id="rId126" /><Relationship Type="http://schemas.openxmlformats.org/officeDocument/2006/relationships/slide" Target="/ppt/slides/slide3.xml" Id="rId8" /><Relationship Type="http://schemas.openxmlformats.org/officeDocument/2006/relationships/slide" Target="/ppt/slides/slide46.xml" Id="rId51" /><Relationship Type="http://schemas.openxmlformats.org/officeDocument/2006/relationships/slide" Target="/ppt/slides/slide67.xml" Id="rId72" /><Relationship Type="http://schemas.openxmlformats.org/officeDocument/2006/relationships/slide" Target="/ppt/slides/slide88.xml" Id="rId93" /><Relationship Type="http://schemas.openxmlformats.org/officeDocument/2006/relationships/slide" Target="/ppt/slides/slide93.xml" Id="rId98" /><Relationship Type="http://schemas.openxmlformats.org/officeDocument/2006/relationships/slide" Target="/ppt/slides/slide116.xml" Id="rId121" /><Relationship Type="http://schemas.openxmlformats.org/officeDocument/2006/relationships/slideMaster" Target="/ppt/slideMasters/slideMaster3.xml" Id="rId3" /><Relationship Type="http://schemas.openxmlformats.org/officeDocument/2006/relationships/slide" Target="/ppt/slides/slide20.xml" Id="rId25" /><Relationship Type="http://schemas.openxmlformats.org/officeDocument/2006/relationships/slide" Target="/ppt/slides/slide41.xml" Id="rId46" /><Relationship Type="http://schemas.openxmlformats.org/officeDocument/2006/relationships/slide" Target="/ppt/slides/slide62.xml" Id="rId67" /><Relationship Type="http://schemas.openxmlformats.org/officeDocument/2006/relationships/slide" Target="/ppt/slides/slide111.xml" Id="rId116" /><Relationship Type="http://schemas.openxmlformats.org/officeDocument/2006/relationships/handoutMaster" Target="/ppt/handoutMasters/handoutMaster1.xml" Id="rId137" /><Relationship Type="http://schemas.openxmlformats.org/officeDocument/2006/relationships/slide" Target="/ppt/slides/slide15.xml" Id="rId20" /><Relationship Type="http://schemas.openxmlformats.org/officeDocument/2006/relationships/slide" Target="/ppt/slides/slide36.xml" Id="rId41" /><Relationship Type="http://schemas.openxmlformats.org/officeDocument/2006/relationships/slide" Target="/ppt/slides/slide57.xml" Id="rId62" /><Relationship Type="http://schemas.openxmlformats.org/officeDocument/2006/relationships/slide" Target="/ppt/slides/slide78.xml" Id="rId83" /><Relationship Type="http://schemas.openxmlformats.org/officeDocument/2006/relationships/slide" Target="/ppt/slides/slide83.xml" Id="rId88" /><Relationship Type="http://schemas.openxmlformats.org/officeDocument/2006/relationships/slide" Target="/ppt/slides/slide106.xml" Id="rId111" /><Relationship Type="http://schemas.openxmlformats.org/officeDocument/2006/relationships/slide" Target="/ppt/slides/slide127.xml" Id="rId132" /><Relationship Type="http://schemas.openxmlformats.org/officeDocument/2006/relationships/slide" Target="/ppt/slides/slide10.xml" Id="rId15" /><Relationship Type="http://schemas.openxmlformats.org/officeDocument/2006/relationships/slide" Target="/ppt/slides/slide31.xml" Id="rId36" /><Relationship Type="http://schemas.openxmlformats.org/officeDocument/2006/relationships/slide" Target="/ppt/slides/slide52.xml" Id="rId57" /><Relationship Type="http://schemas.openxmlformats.org/officeDocument/2006/relationships/slide" Target="/ppt/slides/slide101.xml" Id="rId106" /><Relationship Type="http://schemas.openxmlformats.org/officeDocument/2006/relationships/slide" Target="/ppt/slides/slide122.xml" Id="rId127" /><Relationship Type="http://schemas.openxmlformats.org/officeDocument/2006/relationships/slide" Target="/ppt/slides/slide5.xml" Id="rId10" /><Relationship Type="http://schemas.openxmlformats.org/officeDocument/2006/relationships/slide" Target="/ppt/slides/slide26.xml" Id="rId31" /><Relationship Type="http://schemas.openxmlformats.org/officeDocument/2006/relationships/slide" Target="/ppt/slides/slide47.xml" Id="rId52" /><Relationship Type="http://schemas.openxmlformats.org/officeDocument/2006/relationships/slide" Target="/ppt/slides/slide68.xml" Id="rId73" /><Relationship Type="http://schemas.openxmlformats.org/officeDocument/2006/relationships/slide" Target="/ppt/slides/slide73.xml" Id="rId78" /><Relationship Type="http://schemas.openxmlformats.org/officeDocument/2006/relationships/slide" Target="/ppt/slides/slide89.xml" Id="rId94" /><Relationship Type="http://schemas.openxmlformats.org/officeDocument/2006/relationships/slide" Target="/ppt/slides/slide94.xml" Id="rId99" /><Relationship Type="http://schemas.openxmlformats.org/officeDocument/2006/relationships/slide" Target="/ppt/slides/slide96.xml" Id="rId101" /><Relationship Type="http://schemas.openxmlformats.org/officeDocument/2006/relationships/slide" Target="/ppt/slides/slide117.xml" Id="rId122" /><Relationship Type="http://schemas.openxmlformats.org/officeDocument/2006/relationships/slideMaster" Target="/ppt/slideMasters/slideMaster4.xml" Id="rId4" /><Relationship Type="http://schemas.openxmlformats.org/officeDocument/2006/relationships/slide" Target="/ppt/slides/slide4.xml" Id="rId9" /><Relationship Type="http://schemas.openxmlformats.org/officeDocument/2006/relationships/slide" Target="/ppt/slides/slide21.xml" Id="rId26" /><Relationship Type="http://schemas.openxmlformats.org/officeDocument/2006/relationships/slide" Target="/ppt/slides/slide42.xml" Id="rId47" /><Relationship Type="http://schemas.openxmlformats.org/officeDocument/2006/relationships/slide" Target="/ppt/slides/slide63.xml" Id="rId68" /><Relationship Type="http://schemas.openxmlformats.org/officeDocument/2006/relationships/slide" Target="/ppt/slides/slide84.xml" Id="rId89" /><Relationship Type="http://schemas.openxmlformats.org/officeDocument/2006/relationships/slide" Target="/ppt/slides/slide107.xml" Id="rId112" /><Relationship Type="http://schemas.openxmlformats.org/officeDocument/2006/relationships/slide" Target="/ppt/slides/slide128.xml" Id="rId133" /><Relationship Type="http://schemas.openxmlformats.org/officeDocument/2006/relationships/slide" Target="/ppt/slides/slide11.xml" Id="rId16" /></Relationships>
</file>

<file path=ppt/handoutMasters/_rels/handoutMaster1.xml.rels>&#65279;<?xml version="1.0" encoding="utf-8"?><Relationships xmlns="http://schemas.openxmlformats.org/package/2006/relationships"><Relationship Type="http://schemas.openxmlformats.org/officeDocument/2006/relationships/theme" Target="/ppt/theme/theme7.xml" Id="rId1"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4143375" y="0"/>
            <a:ext cx="3170238" cy="479425"/>
          </a:xfrm>
          <a:prstGeom prst="rect">
            <a:avLst/>
          </a:prstGeom>
        </p:spPr>
        <p:txBody>
          <a:bodyPr vert="horz" lIns="91440" tIns="45720" rIns="91440" bIns="45720" rtlCol="0"/>
          <a:lstStyle>
            <a:lvl1pPr algn="r">
              <a:defRPr sz="1200"/>
            </a:lvl1pPr>
          </a:lstStyle>
          <a:p>
            <a:fld id="{B17FA2F5-11C7-4501-893A-28B135B59D37}" type="datetimeFigureOut">
              <a:rPr lang="en-US" smtClean="0"/>
              <a:pPr/>
              <a:t>1/5/25</a:t>
            </a:fld>
            <a:endParaRPr lang="en-CA"/>
          </a:p>
        </p:txBody>
      </p:sp>
      <p:sp>
        <p:nvSpPr>
          <p:cNvPr id="4" name="Footer Placeholder 3"/>
          <p:cNvSpPr>
            <a:spLocks noGrp="1"/>
          </p:cNvSpPr>
          <p:nvPr>
            <p:ph type="ftr" sz="quarter" idx="2"/>
          </p:nvPr>
        </p:nvSpPr>
        <p:spPr>
          <a:xfrm>
            <a:off x="0" y="9120188"/>
            <a:ext cx="3170238" cy="479425"/>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1440" tIns="45720" rIns="91440" bIns="45720" rtlCol="0" anchor="b"/>
          <a:lstStyle>
            <a:lvl1pPr algn="r">
              <a:defRPr sz="1200"/>
            </a:lvl1pPr>
          </a:lstStyle>
          <a:p>
            <a:fld id="{AB86D89E-A094-48F2-8EF6-B8F5A7F8D1D9}" type="slidenum">
              <a:rPr lang="en-CA" smtClean="0"/>
              <a:pPr/>
              <a:t>‹#›</a:t>
            </a:fld>
            <a:endParaRPr lang="en-CA"/>
          </a:p>
        </p:txBody>
      </p:sp>
    </p:spTree>
  </p:cSld>
  <p:clrMap bg1="lt1" tx1="dk1" bg2="lt2" tx2="dk2" accent1="accent1" accent2="accent2" accent3="accent3" accent4="accent4" accent5="accent5" accent6="accent6" hlink="hlink" folHlink="folHlink"/>
  <p:hf sldNum="0" hdr="0" ftr="0" dt="0"/>
</p:handoutMaster>
</file>

<file path=ppt/notesMasters/_rels/notesMaster1.xml.rels>&#65279;<?xml version="1.0" encoding="utf-8"?><Relationships xmlns="http://schemas.openxmlformats.org/package/2006/relationships"><Relationship Type="http://schemas.openxmlformats.org/officeDocument/2006/relationships/theme" Target="/ppt/theme/theme6.xml" Id="rId1"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fr-CA"/>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80DE579A-8C66-4C18-B5D2-C7FD5BBDC99F}" type="datetimeFigureOut">
              <a:rPr lang="fr-CA" smtClean="0"/>
              <a:pPr/>
              <a:t>2025-01-05</a:t>
            </a:fld>
            <a:endParaRPr lang="fr-CA"/>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endParaRPr lang="fr-CA"/>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fr-CA"/>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A042B351-6040-42EB-B38B-E764DD11B0ED}" type="slidenum">
              <a:rPr lang="fr-CA" smtClean="0"/>
              <a:pPr/>
              <a:t>‹#›</a:t>
            </a:fld>
            <a:endParaRPr lang="fr-CA"/>
          </a:p>
        </p:txBody>
      </p:sp>
    </p:spTree>
    <p:extLst>
      <p:ext uri="{BB962C8B-B14F-4D97-AF65-F5344CB8AC3E}">
        <p14:creationId xmlns:p14="http://schemas.microsoft.com/office/powerpoint/2010/main" val="425077486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Relationships xmlns="http://schemas.openxmlformats.org/package/2006/relationships"><Relationship Type="http://schemas.openxmlformats.org/officeDocument/2006/relationships/slide" Target="/ppt/slides/slide1.xml" Id="rId2" /><Relationship Type="http://schemas.openxmlformats.org/officeDocument/2006/relationships/notesMaster" Target="/ppt/notesMasters/notesMaster1.xml" Id="rId1" /></Relationships>
</file>

<file path=ppt/notesSlides/_rels/notesSlide10.xml.rels>&#65279;<?xml version="1.0" encoding="utf-8"?><Relationships xmlns="http://schemas.openxmlformats.org/package/2006/relationships"><Relationship Type="http://schemas.openxmlformats.org/officeDocument/2006/relationships/slide" Target="/ppt/slides/slide10.xml" Id="rId2" /><Relationship Type="http://schemas.openxmlformats.org/officeDocument/2006/relationships/notesMaster" Target="/ppt/notesMasters/notesMaster1.xml" Id="rId1" /></Relationships>
</file>

<file path=ppt/notesSlides/_rels/notesSlide11.xml.rels>&#65279;<?xml version="1.0" encoding="utf-8"?><Relationships xmlns="http://schemas.openxmlformats.org/package/2006/relationships"><Relationship Type="http://schemas.openxmlformats.org/officeDocument/2006/relationships/slide" Target="/ppt/slides/slide11.xml" Id="rId2" /><Relationship Type="http://schemas.openxmlformats.org/officeDocument/2006/relationships/notesMaster" Target="/ppt/notesMasters/notesMaster1.xml" Id="rId1" /></Relationships>
</file>

<file path=ppt/notesSlides/_rels/notesSlide12.xml.rels>&#65279;<?xml version="1.0" encoding="utf-8"?><Relationships xmlns="http://schemas.openxmlformats.org/package/2006/relationships"><Relationship Type="http://schemas.openxmlformats.org/officeDocument/2006/relationships/slide" Target="/ppt/slides/slide12.xml" Id="rId2" /><Relationship Type="http://schemas.openxmlformats.org/officeDocument/2006/relationships/notesMaster" Target="/ppt/notesMasters/notesMaster1.xml" Id="rId1" /></Relationships>
</file>

<file path=ppt/notesSlides/_rels/notesSlide13.xml.rels>&#65279;<?xml version="1.0" encoding="utf-8"?><Relationships xmlns="http://schemas.openxmlformats.org/package/2006/relationships"><Relationship Type="http://schemas.openxmlformats.org/officeDocument/2006/relationships/slide" Target="/ppt/slides/slide13.xml" Id="rId2" /><Relationship Type="http://schemas.openxmlformats.org/officeDocument/2006/relationships/notesMaster" Target="/ppt/notesMasters/notesMaster1.xml" Id="rId1" /></Relationships>
</file>

<file path=ppt/notesSlides/_rels/notesSlide14.xml.rels>&#65279;<?xml version="1.0" encoding="utf-8"?><Relationships xmlns="http://schemas.openxmlformats.org/package/2006/relationships"><Relationship Type="http://schemas.openxmlformats.org/officeDocument/2006/relationships/slide" Target="/ppt/slides/slide14.xml" Id="rId2" /><Relationship Type="http://schemas.openxmlformats.org/officeDocument/2006/relationships/notesMaster" Target="/ppt/notesMasters/notesMaster1.xml" Id="rId1" /></Relationships>
</file>

<file path=ppt/notesSlides/_rels/notesSlide15.xml.rels>&#65279;<?xml version="1.0" encoding="utf-8"?><Relationships xmlns="http://schemas.openxmlformats.org/package/2006/relationships"><Relationship Type="http://schemas.openxmlformats.org/officeDocument/2006/relationships/slide" Target="/ppt/slides/slide15.xml" Id="rId2" /><Relationship Type="http://schemas.openxmlformats.org/officeDocument/2006/relationships/notesMaster" Target="/ppt/notesMasters/notesMaster1.xml" Id="rId1" /></Relationships>
</file>

<file path=ppt/notesSlides/_rels/notesSlide16.xml.rels>&#65279;<?xml version="1.0" encoding="utf-8"?><Relationships xmlns="http://schemas.openxmlformats.org/package/2006/relationships"><Relationship Type="http://schemas.openxmlformats.org/officeDocument/2006/relationships/slide" Target="/ppt/slides/slide16.xml" Id="rId2" /><Relationship Type="http://schemas.openxmlformats.org/officeDocument/2006/relationships/notesMaster" Target="/ppt/notesMasters/notesMaster1.xml" Id="rId1" /></Relationships>
</file>

<file path=ppt/notesSlides/_rels/notesSlide17.xml.rels>&#65279;<?xml version="1.0" encoding="utf-8"?><Relationships xmlns="http://schemas.openxmlformats.org/package/2006/relationships"><Relationship Type="http://schemas.openxmlformats.org/officeDocument/2006/relationships/slide" Target="/ppt/slides/slide17.xml" Id="rId2" /><Relationship Type="http://schemas.openxmlformats.org/officeDocument/2006/relationships/notesMaster" Target="/ppt/notesMasters/notesMaster1.xml" Id="rId1" /></Relationships>
</file>

<file path=ppt/notesSlides/_rels/notesSlide18.xml.rels>&#65279;<?xml version="1.0" encoding="utf-8"?><Relationships xmlns="http://schemas.openxmlformats.org/package/2006/relationships"><Relationship Type="http://schemas.openxmlformats.org/officeDocument/2006/relationships/slide" Target="/ppt/slides/slide20.xml" Id="rId2" /><Relationship Type="http://schemas.openxmlformats.org/officeDocument/2006/relationships/notesMaster" Target="/ppt/notesMasters/notesMaster1.xml" Id="rId1" /></Relationships>
</file>

<file path=ppt/notesSlides/_rels/notesSlide19.xml.rels>&#65279;<?xml version="1.0" encoding="utf-8"?><Relationships xmlns="http://schemas.openxmlformats.org/package/2006/relationships"><Relationship Type="http://schemas.openxmlformats.org/officeDocument/2006/relationships/slide" Target="/ppt/slides/slide26.xml" Id="rId2" /><Relationship Type="http://schemas.openxmlformats.org/officeDocument/2006/relationships/notesMaster" Target="/ppt/notesMasters/notesMaster1.xml" Id="rId1" /></Relationships>
</file>

<file path=ppt/notesSlides/_rels/notesSlide2.xml.rels>&#65279;<?xml version="1.0" encoding="utf-8"?><Relationships xmlns="http://schemas.openxmlformats.org/package/2006/relationships"><Relationship Type="http://schemas.openxmlformats.org/officeDocument/2006/relationships/slide" Target="/ppt/slides/slide2.xml" Id="rId2" /><Relationship Type="http://schemas.openxmlformats.org/officeDocument/2006/relationships/notesMaster" Target="/ppt/notesMasters/notesMaster1.xml" Id="rId1" /></Relationships>
</file>

<file path=ppt/notesSlides/_rels/notesSlide20.xml.rels>&#65279;<?xml version="1.0" encoding="utf-8"?><Relationships xmlns="http://schemas.openxmlformats.org/package/2006/relationships"><Relationship Type="http://schemas.openxmlformats.org/officeDocument/2006/relationships/slide" Target="/ppt/slides/slide32.xml" Id="rId2" /><Relationship Type="http://schemas.openxmlformats.org/officeDocument/2006/relationships/notesMaster" Target="/ppt/notesMasters/notesMaster1.xml" Id="rId1" /></Relationships>
</file>

<file path=ppt/notesSlides/_rels/notesSlide21.xml.rels>&#65279;<?xml version="1.0" encoding="utf-8"?><Relationships xmlns="http://schemas.openxmlformats.org/package/2006/relationships"><Relationship Type="http://schemas.openxmlformats.org/officeDocument/2006/relationships/slide" Target="/ppt/slides/slide38.xml" Id="rId2" /><Relationship Type="http://schemas.openxmlformats.org/officeDocument/2006/relationships/notesMaster" Target="/ppt/notesMasters/notesMaster1.xml" Id="rId1" /></Relationships>
</file>

<file path=ppt/notesSlides/_rels/notesSlide22.xml.rels>&#65279;<?xml version="1.0" encoding="utf-8"?><Relationships xmlns="http://schemas.openxmlformats.org/package/2006/relationships"><Relationship Type="http://schemas.openxmlformats.org/officeDocument/2006/relationships/slide" Target="/ppt/slides/slide39.xml" Id="rId2" /><Relationship Type="http://schemas.openxmlformats.org/officeDocument/2006/relationships/notesMaster" Target="/ppt/notesMasters/notesMaster1.xml" Id="rId1" /></Relationships>
</file>

<file path=ppt/notesSlides/_rels/notesSlide23.xml.rels>&#65279;<?xml version="1.0" encoding="utf-8"?><Relationships xmlns="http://schemas.openxmlformats.org/package/2006/relationships"><Relationship Type="http://schemas.openxmlformats.org/officeDocument/2006/relationships/slide" Target="/ppt/slides/slide53.xml" Id="rId2" /><Relationship Type="http://schemas.openxmlformats.org/officeDocument/2006/relationships/notesMaster" Target="/ppt/notesMasters/notesMaster1.xml" Id="rId1" /></Relationships>
</file>

<file path=ppt/notesSlides/_rels/notesSlide24.xml.rels>&#65279;<?xml version="1.0" encoding="utf-8"?><Relationships xmlns="http://schemas.openxmlformats.org/package/2006/relationships"><Relationship Type="http://schemas.openxmlformats.org/officeDocument/2006/relationships/slide" Target="/ppt/slides/slide54.xml" Id="rId2" /><Relationship Type="http://schemas.openxmlformats.org/officeDocument/2006/relationships/notesMaster" Target="/ppt/notesMasters/notesMaster1.xml" Id="rId1" /></Relationships>
</file>

<file path=ppt/notesSlides/_rels/notesSlide25.xml.rels>&#65279;<?xml version="1.0" encoding="utf-8"?><Relationships xmlns="http://schemas.openxmlformats.org/package/2006/relationships"><Relationship Type="http://schemas.openxmlformats.org/officeDocument/2006/relationships/slide" Target="/ppt/slides/slide55.xml" Id="rId2" /><Relationship Type="http://schemas.openxmlformats.org/officeDocument/2006/relationships/notesMaster" Target="/ppt/notesMasters/notesMaster1.xml" Id="rId1" /></Relationships>
</file>

<file path=ppt/notesSlides/_rels/notesSlide26.xml.rels>&#65279;<?xml version="1.0" encoding="utf-8"?><Relationships xmlns="http://schemas.openxmlformats.org/package/2006/relationships"><Relationship Type="http://schemas.openxmlformats.org/officeDocument/2006/relationships/slide" Target="/ppt/slides/slide56.xml" Id="rId2" /><Relationship Type="http://schemas.openxmlformats.org/officeDocument/2006/relationships/notesMaster" Target="/ppt/notesMasters/notesMaster1.xml" Id="rId1" /></Relationships>
</file>

<file path=ppt/notesSlides/_rels/notesSlide27.xml.rels>&#65279;<?xml version="1.0" encoding="utf-8"?><Relationships xmlns="http://schemas.openxmlformats.org/package/2006/relationships"><Relationship Type="http://schemas.openxmlformats.org/officeDocument/2006/relationships/slide" Target="/ppt/slides/slide57.xml" Id="rId2" /><Relationship Type="http://schemas.openxmlformats.org/officeDocument/2006/relationships/notesMaster" Target="/ppt/notesMasters/notesMaster1.xml" Id="rId1" /></Relationships>
</file>

<file path=ppt/notesSlides/_rels/notesSlide28.xml.rels>&#65279;<?xml version="1.0" encoding="utf-8"?><Relationships xmlns="http://schemas.openxmlformats.org/package/2006/relationships"><Relationship Type="http://schemas.openxmlformats.org/officeDocument/2006/relationships/slide" Target="/ppt/slides/slide60.xml" Id="rId2" /><Relationship Type="http://schemas.openxmlformats.org/officeDocument/2006/relationships/notesMaster" Target="/ppt/notesMasters/notesMaster1.xml" Id="rId1" /></Relationships>
</file>

<file path=ppt/notesSlides/_rels/notesSlide29.xml.rels>&#65279;<?xml version="1.0" encoding="utf-8"?><Relationships xmlns="http://schemas.openxmlformats.org/package/2006/relationships"><Relationship Type="http://schemas.openxmlformats.org/officeDocument/2006/relationships/slide" Target="/ppt/slides/slide61.xml" Id="rId2" /><Relationship Type="http://schemas.openxmlformats.org/officeDocument/2006/relationships/notesMaster" Target="/ppt/notesMasters/notesMaster1.xml" Id="rId1" /></Relationships>
</file>

<file path=ppt/notesSlides/_rels/notesSlide3.xml.rels>&#65279;<?xml version="1.0" encoding="utf-8"?><Relationships xmlns="http://schemas.openxmlformats.org/package/2006/relationships"><Relationship Type="http://schemas.openxmlformats.org/officeDocument/2006/relationships/slide" Target="/ppt/slides/slide3.xml" Id="rId2" /><Relationship Type="http://schemas.openxmlformats.org/officeDocument/2006/relationships/notesMaster" Target="/ppt/notesMasters/notesMaster1.xml" Id="rId1" /></Relationships>
</file>

<file path=ppt/notesSlides/_rels/notesSlide30.xml.rels>&#65279;<?xml version="1.0" encoding="utf-8"?><Relationships xmlns="http://schemas.openxmlformats.org/package/2006/relationships"><Relationship Type="http://schemas.openxmlformats.org/officeDocument/2006/relationships/slide" Target="/ppt/slides/slide73.xml" Id="rId2" /><Relationship Type="http://schemas.openxmlformats.org/officeDocument/2006/relationships/notesMaster" Target="/ppt/notesMasters/notesMaster1.xml" Id="rId1" /></Relationships>
</file>

<file path=ppt/notesSlides/_rels/notesSlide31.xml.rels>&#65279;<?xml version="1.0" encoding="utf-8"?><Relationships xmlns="http://schemas.openxmlformats.org/package/2006/relationships"><Relationship Type="http://schemas.openxmlformats.org/officeDocument/2006/relationships/slide" Target="/ppt/slides/slide74.xml" Id="rId2" /><Relationship Type="http://schemas.openxmlformats.org/officeDocument/2006/relationships/notesMaster" Target="/ppt/notesMasters/notesMaster1.xml" Id="rId1" /></Relationships>
</file>

<file path=ppt/notesSlides/_rels/notesSlide32.xml.rels>&#65279;<?xml version="1.0" encoding="utf-8"?><Relationships xmlns="http://schemas.openxmlformats.org/package/2006/relationships"><Relationship Type="http://schemas.openxmlformats.org/officeDocument/2006/relationships/slide" Target="/ppt/slides/slide82.xml" Id="rId2" /><Relationship Type="http://schemas.openxmlformats.org/officeDocument/2006/relationships/notesMaster" Target="/ppt/notesMasters/notesMaster1.xml" Id="rId1" /></Relationships>
</file>

<file path=ppt/notesSlides/_rels/notesSlide33.xml.rels>&#65279;<?xml version="1.0" encoding="utf-8"?><Relationships xmlns="http://schemas.openxmlformats.org/package/2006/relationships"><Relationship Type="http://schemas.openxmlformats.org/officeDocument/2006/relationships/slide" Target="/ppt/slides/slide83.xml" Id="rId2" /><Relationship Type="http://schemas.openxmlformats.org/officeDocument/2006/relationships/notesMaster" Target="/ppt/notesMasters/notesMaster1.xml" Id="rId1" /></Relationships>
</file>

<file path=ppt/notesSlides/_rels/notesSlide34.xml.rels>&#65279;<?xml version="1.0" encoding="utf-8"?><Relationships xmlns="http://schemas.openxmlformats.org/package/2006/relationships"><Relationship Type="http://schemas.openxmlformats.org/officeDocument/2006/relationships/slide" Target="/ppt/slides/slide84.xml" Id="rId2" /><Relationship Type="http://schemas.openxmlformats.org/officeDocument/2006/relationships/notesMaster" Target="/ppt/notesMasters/notesMaster1.xml" Id="rId1" /></Relationships>
</file>

<file path=ppt/notesSlides/_rels/notesSlide35.xml.rels>&#65279;<?xml version="1.0" encoding="utf-8"?><Relationships xmlns="http://schemas.openxmlformats.org/package/2006/relationships"><Relationship Type="http://schemas.openxmlformats.org/officeDocument/2006/relationships/slide" Target="/ppt/slides/slide85.xml" Id="rId2" /><Relationship Type="http://schemas.openxmlformats.org/officeDocument/2006/relationships/notesMaster" Target="/ppt/notesMasters/notesMaster1.xml" Id="rId1" /></Relationships>
</file>

<file path=ppt/notesSlides/_rels/notesSlide36.xml.rels>&#65279;<?xml version="1.0" encoding="utf-8"?><Relationships xmlns="http://schemas.openxmlformats.org/package/2006/relationships"><Relationship Type="http://schemas.openxmlformats.org/officeDocument/2006/relationships/slide" Target="/ppt/slides/slide86.xml" Id="rId2" /><Relationship Type="http://schemas.openxmlformats.org/officeDocument/2006/relationships/notesMaster" Target="/ppt/notesMasters/notesMaster1.xml" Id="rId1" /></Relationships>
</file>

<file path=ppt/notesSlides/_rels/notesSlide37.xml.rels>&#65279;<?xml version="1.0" encoding="utf-8"?><Relationships xmlns="http://schemas.openxmlformats.org/package/2006/relationships"><Relationship Type="http://schemas.openxmlformats.org/officeDocument/2006/relationships/slide" Target="/ppt/slides/slide87.xml" Id="rId2" /><Relationship Type="http://schemas.openxmlformats.org/officeDocument/2006/relationships/notesMaster" Target="/ppt/notesMasters/notesMaster1.xml" Id="rId1" /></Relationships>
</file>

<file path=ppt/notesSlides/_rels/notesSlide38.xml.rels>&#65279;<?xml version="1.0" encoding="utf-8"?><Relationships xmlns="http://schemas.openxmlformats.org/package/2006/relationships"><Relationship Type="http://schemas.openxmlformats.org/officeDocument/2006/relationships/slide" Target="/ppt/slides/slide88.xml" Id="rId2" /><Relationship Type="http://schemas.openxmlformats.org/officeDocument/2006/relationships/notesMaster" Target="/ppt/notesMasters/notesMaster1.xml" Id="rId1" /></Relationships>
</file>

<file path=ppt/notesSlides/_rels/notesSlide39.xml.rels>&#65279;<?xml version="1.0" encoding="utf-8"?><Relationships xmlns="http://schemas.openxmlformats.org/package/2006/relationships"><Relationship Type="http://schemas.openxmlformats.org/officeDocument/2006/relationships/slide" Target="/ppt/slides/slide89.xml" Id="rId2" /><Relationship Type="http://schemas.openxmlformats.org/officeDocument/2006/relationships/notesMaster" Target="/ppt/notesMasters/notesMaster1.xml" Id="rId1" /></Relationships>
</file>

<file path=ppt/notesSlides/_rels/notesSlide4.xml.rels>&#65279;<?xml version="1.0" encoding="utf-8"?><Relationships xmlns="http://schemas.openxmlformats.org/package/2006/relationships"><Relationship Type="http://schemas.openxmlformats.org/officeDocument/2006/relationships/slide" Target="/ppt/slides/slide4.xml" Id="rId2" /><Relationship Type="http://schemas.openxmlformats.org/officeDocument/2006/relationships/notesMaster" Target="/ppt/notesMasters/notesMaster1.xml" Id="rId1" /></Relationships>
</file>

<file path=ppt/notesSlides/_rels/notesSlide40.xml.rels>&#65279;<?xml version="1.0" encoding="utf-8"?><Relationships xmlns="http://schemas.openxmlformats.org/package/2006/relationships"><Relationship Type="http://schemas.openxmlformats.org/officeDocument/2006/relationships/slide" Target="/ppt/slides/slide92.xml" Id="rId2" /><Relationship Type="http://schemas.openxmlformats.org/officeDocument/2006/relationships/notesMaster" Target="/ppt/notesMasters/notesMaster1.xml" Id="rId1" /></Relationships>
</file>

<file path=ppt/notesSlides/_rels/notesSlide41.xml.rels>&#65279;<?xml version="1.0" encoding="utf-8"?><Relationships xmlns="http://schemas.openxmlformats.org/package/2006/relationships"><Relationship Type="http://schemas.openxmlformats.org/officeDocument/2006/relationships/slide" Target="/ppt/slides/slide98.xml" Id="rId2" /><Relationship Type="http://schemas.openxmlformats.org/officeDocument/2006/relationships/notesMaster" Target="/ppt/notesMasters/notesMaster1.xml" Id="rId1" /></Relationships>
</file>

<file path=ppt/notesSlides/_rels/notesSlide42.xml.rels>&#65279;<?xml version="1.0" encoding="utf-8"?><Relationships xmlns="http://schemas.openxmlformats.org/package/2006/relationships"><Relationship Type="http://schemas.openxmlformats.org/officeDocument/2006/relationships/slide" Target="/ppt/slides/slide99.xml" Id="rId2" /><Relationship Type="http://schemas.openxmlformats.org/officeDocument/2006/relationships/notesMaster" Target="/ppt/notesMasters/notesMaster1.xml" Id="rId1" /></Relationships>
</file>

<file path=ppt/notesSlides/_rels/notesSlide43.xml.rels>&#65279;<?xml version="1.0" encoding="utf-8"?><Relationships xmlns="http://schemas.openxmlformats.org/package/2006/relationships"><Relationship Type="http://schemas.openxmlformats.org/officeDocument/2006/relationships/slide" Target="/ppt/slides/slide100.xml" Id="rId2" /><Relationship Type="http://schemas.openxmlformats.org/officeDocument/2006/relationships/notesMaster" Target="/ppt/notesMasters/notesMaster1.xml" Id="rId1" /></Relationships>
</file>

<file path=ppt/notesSlides/_rels/notesSlide44.xml.rels>&#65279;<?xml version="1.0" encoding="utf-8"?><Relationships xmlns="http://schemas.openxmlformats.org/package/2006/relationships"><Relationship Type="http://schemas.openxmlformats.org/officeDocument/2006/relationships/slide" Target="/ppt/slides/slide101.xml" Id="rId2" /><Relationship Type="http://schemas.openxmlformats.org/officeDocument/2006/relationships/notesMaster" Target="/ppt/notesMasters/notesMaster1.xml" Id="rId1" /></Relationships>
</file>

<file path=ppt/notesSlides/_rels/notesSlide45.xml.rels>&#65279;<?xml version="1.0" encoding="utf-8"?><Relationships xmlns="http://schemas.openxmlformats.org/package/2006/relationships"><Relationship Type="http://schemas.openxmlformats.org/officeDocument/2006/relationships/slide" Target="/ppt/slides/slide102.xml" Id="rId2" /><Relationship Type="http://schemas.openxmlformats.org/officeDocument/2006/relationships/notesMaster" Target="/ppt/notesMasters/notesMaster1.xml" Id="rId1" /></Relationships>
</file>

<file path=ppt/notesSlides/_rels/notesSlide46.xml.rels>&#65279;<?xml version="1.0" encoding="utf-8"?><Relationships xmlns="http://schemas.openxmlformats.org/package/2006/relationships"><Relationship Type="http://schemas.openxmlformats.org/officeDocument/2006/relationships/slide" Target="/ppt/slides/slide103.xml" Id="rId2" /><Relationship Type="http://schemas.openxmlformats.org/officeDocument/2006/relationships/notesMaster" Target="/ppt/notesMasters/notesMaster1.xml" Id="rId1" /></Relationships>
</file>

<file path=ppt/notesSlides/_rels/notesSlide47.xml.rels>&#65279;<?xml version="1.0" encoding="utf-8"?><Relationships xmlns="http://schemas.openxmlformats.org/package/2006/relationships"><Relationship Type="http://schemas.openxmlformats.org/officeDocument/2006/relationships/slide" Target="/ppt/slides/slide104.xml" Id="rId2" /><Relationship Type="http://schemas.openxmlformats.org/officeDocument/2006/relationships/notesMaster" Target="/ppt/notesMasters/notesMaster1.xml" Id="rId1" /></Relationships>
</file>

<file path=ppt/notesSlides/_rels/notesSlide48.xml.rels>&#65279;<?xml version="1.0" encoding="utf-8"?><Relationships xmlns="http://schemas.openxmlformats.org/package/2006/relationships"><Relationship Type="http://schemas.openxmlformats.org/officeDocument/2006/relationships/slide" Target="/ppt/slides/slide105.xml" Id="rId2" /><Relationship Type="http://schemas.openxmlformats.org/officeDocument/2006/relationships/notesMaster" Target="/ppt/notesMasters/notesMaster1.xml" Id="rId1" /></Relationships>
</file>

<file path=ppt/notesSlides/_rels/notesSlide49.xml.rels>&#65279;<?xml version="1.0" encoding="utf-8"?><Relationships xmlns="http://schemas.openxmlformats.org/package/2006/relationships"><Relationship Type="http://schemas.openxmlformats.org/officeDocument/2006/relationships/slide" Target="/ppt/slides/slide106.xml" Id="rId2" /><Relationship Type="http://schemas.openxmlformats.org/officeDocument/2006/relationships/notesMaster" Target="/ppt/notesMasters/notesMaster1.xml" Id="rId1" /></Relationships>
</file>

<file path=ppt/notesSlides/_rels/notesSlide5.xml.rels>&#65279;<?xml version="1.0" encoding="utf-8"?><Relationships xmlns="http://schemas.openxmlformats.org/package/2006/relationships"><Relationship Type="http://schemas.openxmlformats.org/officeDocument/2006/relationships/slide" Target="/ppt/slides/slide5.xml" Id="rId2" /><Relationship Type="http://schemas.openxmlformats.org/officeDocument/2006/relationships/notesMaster" Target="/ppt/notesMasters/notesMaster1.xml" Id="rId1" /></Relationships>
</file>

<file path=ppt/notesSlides/_rels/notesSlide50.xml.rels>&#65279;<?xml version="1.0" encoding="utf-8"?><Relationships xmlns="http://schemas.openxmlformats.org/package/2006/relationships"><Relationship Type="http://schemas.openxmlformats.org/officeDocument/2006/relationships/slide" Target="/ppt/slides/slide107.xml" Id="rId2" /><Relationship Type="http://schemas.openxmlformats.org/officeDocument/2006/relationships/notesMaster" Target="/ppt/notesMasters/notesMaster1.xml" Id="rId1" /></Relationships>
</file>

<file path=ppt/notesSlides/_rels/notesSlide51.xml.rels>&#65279;<?xml version="1.0" encoding="utf-8"?><Relationships xmlns="http://schemas.openxmlformats.org/package/2006/relationships"><Relationship Type="http://schemas.openxmlformats.org/officeDocument/2006/relationships/slide" Target="/ppt/slides/slide108.xml" Id="rId2" /><Relationship Type="http://schemas.openxmlformats.org/officeDocument/2006/relationships/notesMaster" Target="/ppt/notesMasters/notesMaster1.xml" Id="rId1" /></Relationships>
</file>

<file path=ppt/notesSlides/_rels/notesSlide52.xml.rels>&#65279;<?xml version="1.0" encoding="utf-8"?><Relationships xmlns="http://schemas.openxmlformats.org/package/2006/relationships"><Relationship Type="http://schemas.openxmlformats.org/officeDocument/2006/relationships/slide" Target="/ppt/slides/slide109.xml" Id="rId2" /><Relationship Type="http://schemas.openxmlformats.org/officeDocument/2006/relationships/notesMaster" Target="/ppt/notesMasters/notesMaster1.xml" Id="rId1" /></Relationships>
</file>

<file path=ppt/notesSlides/_rels/notesSlide53.xml.rels>&#65279;<?xml version="1.0" encoding="utf-8"?><Relationships xmlns="http://schemas.openxmlformats.org/package/2006/relationships"><Relationship Type="http://schemas.openxmlformats.org/officeDocument/2006/relationships/slide" Target="/ppt/slides/slide110.xml" Id="rId2" /><Relationship Type="http://schemas.openxmlformats.org/officeDocument/2006/relationships/notesMaster" Target="/ppt/notesMasters/notesMaster1.xml" Id="rId1" /></Relationships>
</file>

<file path=ppt/notesSlides/_rels/notesSlide54.xml.rels>&#65279;<?xml version="1.0" encoding="utf-8"?><Relationships xmlns="http://schemas.openxmlformats.org/package/2006/relationships"><Relationship Type="http://schemas.openxmlformats.org/officeDocument/2006/relationships/slide" Target="/ppt/slides/slide111.xml" Id="rId2" /><Relationship Type="http://schemas.openxmlformats.org/officeDocument/2006/relationships/notesMaster" Target="/ppt/notesMasters/notesMaster1.xml" Id="rId1" /></Relationships>
</file>

<file path=ppt/notesSlides/_rels/notesSlide55.xml.rels>&#65279;<?xml version="1.0" encoding="utf-8"?><Relationships xmlns="http://schemas.openxmlformats.org/package/2006/relationships"><Relationship Type="http://schemas.openxmlformats.org/officeDocument/2006/relationships/slide" Target="/ppt/slides/slide112.xml" Id="rId2" /><Relationship Type="http://schemas.openxmlformats.org/officeDocument/2006/relationships/notesMaster" Target="/ppt/notesMasters/notesMaster1.xml" Id="rId1" /></Relationships>
</file>

<file path=ppt/notesSlides/_rels/notesSlide56.xml.rels>&#65279;<?xml version="1.0" encoding="utf-8"?><Relationships xmlns="http://schemas.openxmlformats.org/package/2006/relationships"><Relationship Type="http://schemas.openxmlformats.org/officeDocument/2006/relationships/slide" Target="/ppt/slides/slide113.xml" Id="rId2" /><Relationship Type="http://schemas.openxmlformats.org/officeDocument/2006/relationships/notesMaster" Target="/ppt/notesMasters/notesMaster1.xml" Id="rId1" /></Relationships>
</file>

<file path=ppt/notesSlides/_rels/notesSlide57.xml.rels>&#65279;<?xml version="1.0" encoding="utf-8"?><Relationships xmlns="http://schemas.openxmlformats.org/package/2006/relationships"><Relationship Type="http://schemas.openxmlformats.org/officeDocument/2006/relationships/slide" Target="/ppt/slides/slide114.xml" Id="rId2" /><Relationship Type="http://schemas.openxmlformats.org/officeDocument/2006/relationships/notesMaster" Target="/ppt/notesMasters/notesMaster1.xml" Id="rId1" /></Relationships>
</file>

<file path=ppt/notesSlides/_rels/notesSlide58.xml.rels>&#65279;<?xml version="1.0" encoding="utf-8"?><Relationships xmlns="http://schemas.openxmlformats.org/package/2006/relationships"><Relationship Type="http://schemas.openxmlformats.org/officeDocument/2006/relationships/slide" Target="/ppt/slides/slide128.xml" Id="rId2" /><Relationship Type="http://schemas.openxmlformats.org/officeDocument/2006/relationships/notesMaster" Target="/ppt/notesMasters/notesMaster1.xml" Id="rId1" /></Relationships>
</file>

<file path=ppt/notesSlides/_rels/notesSlide59.xml.rels>&#65279;<?xml version="1.0" encoding="utf-8"?><Relationships xmlns="http://schemas.openxmlformats.org/package/2006/relationships"><Relationship Type="http://schemas.openxmlformats.org/officeDocument/2006/relationships/slide" Target="/ppt/slides/slide129.xml" Id="rId2" /><Relationship Type="http://schemas.openxmlformats.org/officeDocument/2006/relationships/notesMaster" Target="/ppt/notesMasters/notesMaster1.xml" Id="rId1" /></Relationships>
</file>

<file path=ppt/notesSlides/_rels/notesSlide6.xml.rels>&#65279;<?xml version="1.0" encoding="utf-8"?><Relationships xmlns="http://schemas.openxmlformats.org/package/2006/relationships"><Relationship Type="http://schemas.openxmlformats.org/officeDocument/2006/relationships/slide" Target="/ppt/slides/slide6.xml" Id="rId2" /><Relationship Type="http://schemas.openxmlformats.org/officeDocument/2006/relationships/notesMaster" Target="/ppt/notesMasters/notesMaster1.xml" Id="rId1" /></Relationships>
</file>

<file path=ppt/notesSlides/_rels/notesSlide60.xml.rels>&#65279;<?xml version="1.0" encoding="utf-8"?><Relationships xmlns="http://schemas.openxmlformats.org/package/2006/relationships"><Relationship Type="http://schemas.openxmlformats.org/officeDocument/2006/relationships/slide" Target="/ppt/slides/slide130.xml" Id="rId2" /><Relationship Type="http://schemas.openxmlformats.org/officeDocument/2006/relationships/notesMaster" Target="/ppt/notesMasters/notesMaster1.xml" Id="rId1" /></Relationships>
</file>

<file path=ppt/notesSlides/_rels/notesSlide7.xml.rels>&#65279;<?xml version="1.0" encoding="utf-8"?><Relationships xmlns="http://schemas.openxmlformats.org/package/2006/relationships"><Relationship Type="http://schemas.openxmlformats.org/officeDocument/2006/relationships/slide" Target="/ppt/slides/slide7.xml" Id="rId2" /><Relationship Type="http://schemas.openxmlformats.org/officeDocument/2006/relationships/notesMaster" Target="/ppt/notesMasters/notesMaster1.xml" Id="rId1" /></Relationships>
</file>

<file path=ppt/notesSlides/_rels/notesSlide8.xml.rels>&#65279;<?xml version="1.0" encoding="utf-8"?><Relationships xmlns="http://schemas.openxmlformats.org/package/2006/relationships"><Relationship Type="http://schemas.openxmlformats.org/officeDocument/2006/relationships/slide" Target="/ppt/slides/slide8.xml" Id="rId2" /><Relationship Type="http://schemas.openxmlformats.org/officeDocument/2006/relationships/notesMaster" Target="/ppt/notesMasters/notesMaster1.xml" Id="rId1" /></Relationships>
</file>

<file path=ppt/notesSlides/_rels/notesSlide9.xml.rels>&#65279;<?xml version="1.0" encoding="utf-8"?><Relationships xmlns="http://schemas.openxmlformats.org/package/2006/relationships"><Relationship Type="http://schemas.openxmlformats.org/officeDocument/2006/relationships/slide" Target="/ppt/slides/slide9.xml" Id="rId2" /><Relationship Type="http://schemas.openxmlformats.org/officeDocument/2006/relationships/notesMaster" Target="/ppt/notesMasters/notesMaster1.xml" Id="rId1"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F4579-D3B8-9E39-A3AA-4A76B53186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81E536-73ED-B2C8-FDB5-69E5EED7F506}"/>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0AC6FBE2-F04A-83FE-E8A0-500FBD47D2F3}"/>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609471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94BDF-3183-0948-A0A0-82DCB6A61D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1F4C65-700B-7CAB-B694-C9265B890930}"/>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0FB7EBDB-A00A-E817-AA68-A1C9130BF180}"/>
              </a:ext>
            </a:extLst>
          </p:cNvPr>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2850772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221002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4057580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1545039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68969-62AF-0D11-9CAC-6B4DD351F0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0BCC57-C605-C316-7742-C78ECB2F8F9B}"/>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86E01346-2AAE-ED56-B7B0-A79280D4DD58}"/>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22630323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68968-D1BE-2611-4ACD-FEE293BB85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0DE976-895F-FE45-C9B9-81BB8EB72381}"/>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F4B03394-498E-A6C3-D413-2232C101C518}"/>
              </a:ext>
            </a:extLst>
          </p:cNvPr>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39961628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41698664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2"/>
          <p:cNvSpPr>
            <a:spLocks noGrp="1" noRot="1" noChangeAspect="1" noChangeArrowheads="1" noTextEdit="1"/>
          </p:cNvSpPr>
          <p:nvPr>
            <p:ph type="sldImg"/>
          </p:nvPr>
        </p:nvSpPr>
        <p:spPr>
          <a:xfrm>
            <a:off x="457200" y="719138"/>
            <a:ext cx="6400800" cy="3600450"/>
          </a:xfrm>
          <a:ln/>
        </p:spPr>
      </p:sp>
      <p:sp>
        <p:nvSpPr>
          <p:cNvPr id="65540" name="Rectangle 3"/>
          <p:cNvSpPr>
            <a:spLocks noGrp="1" noChangeArrowheads="1"/>
          </p:cNvSpPr>
          <p:nvPr>
            <p:ph type="body" idx="1"/>
          </p:nvPr>
        </p:nvSpPr>
        <p:spPr>
          <a:noFill/>
          <a:ln/>
        </p:spPr>
        <p:txBody>
          <a:bodyPr/>
          <a:lstStyle/>
          <a:p>
            <a:endParaRPr lang="fr-CA" dirty="0"/>
          </a:p>
        </p:txBody>
      </p:sp>
    </p:spTree>
    <p:extLst>
      <p:ext uri="{BB962C8B-B14F-4D97-AF65-F5344CB8AC3E}">
        <p14:creationId xmlns:p14="http://schemas.microsoft.com/office/powerpoint/2010/main" val="1946663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686091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20034926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sz="1600" dirty="0"/>
              <a:t>No easy task; multiple definitions and considerations (e.g. what is intelligence).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239667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56C18-6E57-E606-0ED6-65F827A7E5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DCE262-5185-F37F-AA34-861407C86A01}"/>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1FC98FF3-829C-6F38-6C2A-DB373BF7FB47}"/>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37850381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6BF89-1897-EA2B-2F95-2CB43E4CD8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94AD82-414D-3074-C1E5-B05CF6496037}"/>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2FE77687-4260-412D-A02B-B1D524327341}"/>
              </a:ext>
            </a:extLst>
          </p:cNvPr>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41574223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FFFAA0C-523A-4A39-8C15-DB519F1A7137}"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8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Arial" charset="0"/>
              <a:ea typeface="ＭＳ Ｐゴシック" pitchFamily="-80" charset="-128"/>
              <a:cs typeface="+mn-cs"/>
            </a:endParaRPr>
          </a:p>
        </p:txBody>
      </p:sp>
    </p:spTree>
    <p:extLst>
      <p:ext uri="{BB962C8B-B14F-4D97-AF65-F5344CB8AC3E}">
        <p14:creationId xmlns:p14="http://schemas.microsoft.com/office/powerpoint/2010/main" val="1079583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From literature not necessarily from the real world</a:t>
            </a:r>
          </a:p>
          <a:p>
            <a:pPr marL="171450" indent="-171450">
              <a:buFontTx/>
              <a:buChar char="-"/>
            </a:pPr>
            <a:r>
              <a:rPr lang="en-CA" dirty="0"/>
              <a:t>Point out:</a:t>
            </a:r>
          </a:p>
          <a:p>
            <a:pPr marL="628650" lvl="1" indent="-171450">
              <a:buFontTx/>
              <a:buChar char="-"/>
            </a:pPr>
            <a:r>
              <a:rPr lang="en-CA" dirty="0" err="1"/>
              <a:t>Bengston</a:t>
            </a:r>
            <a:r>
              <a:rPr lang="en-CA" dirty="0"/>
              <a:t> &amp; Xu: for a comprehensive example</a:t>
            </a:r>
          </a:p>
          <a:p>
            <a:pPr marL="628650" lvl="1" indent="-171450">
              <a:buFontTx/>
              <a:buChar char="-"/>
            </a:pPr>
            <a:r>
              <a:rPr lang="en-CA" dirty="0"/>
              <a:t>Loughran &amp; McDonald: dictionary of tone in financial text</a:t>
            </a:r>
          </a:p>
          <a:p>
            <a:pPr marL="628650" lvl="1" indent="-171450">
              <a:buFontTx/>
              <a:buChar char="-"/>
            </a:pPr>
            <a:endParaRPr lang="en-CA" dirty="0"/>
          </a:p>
          <a:p>
            <a:pPr marL="171450" lvl="0" indent="-171450">
              <a:buFontTx/>
              <a:buChar char="-"/>
            </a:pPr>
            <a:r>
              <a:rPr lang="en-US" sz="1200" b="0" i="0" kern="1200" dirty="0">
                <a:solidFill>
                  <a:schemeClr val="tx1"/>
                </a:solidFill>
                <a:effectLst/>
                <a:latin typeface="+mn-lt"/>
                <a:ea typeface="+mn-ea"/>
                <a:cs typeface="+mn-cs"/>
              </a:rPr>
              <a:t>The Forest Value Dictionary is composed of 612 words and phrases. It is a classification system that identifies four broad categories of forest values: economic/utilitarian, life support, aesthetic, and moral/spiritual values. The dictionary can be modified for use with other subjects. </a:t>
            </a:r>
            <a:endParaRPr lang="en-CA" dirty="0"/>
          </a:p>
          <a:p>
            <a:pPr marL="628650" lvl="1" indent="-171450">
              <a:buFontTx/>
              <a:buChar char="-"/>
            </a:pPr>
            <a:endParaRPr lang="en-CA" dirty="0"/>
          </a:p>
          <a:p>
            <a:pPr marL="628650" lvl="1" indent="-171450">
              <a:buFontTx/>
              <a:buChar char="-"/>
            </a:pP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A793B7E-5277-4CFB-96EB-D52074251587}" type="slidenum">
              <a:rPr kumimoji="0" lang="en-CA" sz="1200" b="0" i="0" u="none" strike="noStrike" kern="1200" cap="none" spc="0" normalizeH="0" baseline="0" noProof="0" smtClean="0">
                <a:ln>
                  <a:noFill/>
                </a:ln>
                <a:solidFill>
                  <a:prstClr val="black"/>
                </a:solidFill>
                <a:effectLst/>
                <a:uLnTx/>
                <a:uFillTx/>
                <a:latin typeface="Arial" charset="0"/>
                <a:ea typeface="ＭＳ Ｐゴシック" pitchFamily="-8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54</a:t>
            </a:fld>
            <a:endParaRPr kumimoji="0" lang="en-CA" sz="1200" b="0" i="0" u="none" strike="noStrike" kern="1200" cap="none" spc="0" normalizeH="0" baseline="0" noProof="0">
              <a:ln>
                <a:noFill/>
              </a:ln>
              <a:solidFill>
                <a:prstClr val="black"/>
              </a:solidFill>
              <a:effectLst/>
              <a:uLnTx/>
              <a:uFillTx/>
              <a:latin typeface="Arial" charset="0"/>
              <a:ea typeface="ＭＳ Ｐゴシック" pitchFamily="-80" charset="-128"/>
              <a:cs typeface="+mn-cs"/>
            </a:endParaRPr>
          </a:p>
        </p:txBody>
      </p:sp>
    </p:spTree>
    <p:extLst>
      <p:ext uri="{BB962C8B-B14F-4D97-AF65-F5344CB8AC3E}">
        <p14:creationId xmlns:p14="http://schemas.microsoft.com/office/powerpoint/2010/main" val="40989171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Martindale</a:t>
            </a:r>
          </a:p>
          <a:p>
            <a:r>
              <a:rPr lang="en-CA" dirty="0"/>
              <a:t>Pennebaker</a:t>
            </a:r>
          </a:p>
          <a:p>
            <a:r>
              <a:rPr lang="en-CA" dirty="0"/>
              <a:t>- Note a lot of sentiment some are generic some are specific to a domain.</a:t>
            </a:r>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A793B7E-5277-4CFB-96EB-D52074251587}" type="slidenum">
              <a:rPr kumimoji="0" lang="en-CA" sz="1200" b="0" i="0" u="none" strike="noStrike" kern="1200" cap="none" spc="0" normalizeH="0" baseline="0" noProof="0" smtClean="0">
                <a:ln>
                  <a:noFill/>
                </a:ln>
                <a:solidFill>
                  <a:prstClr val="black"/>
                </a:solidFill>
                <a:effectLst/>
                <a:uLnTx/>
                <a:uFillTx/>
                <a:latin typeface="Arial" charset="0"/>
                <a:ea typeface="ＭＳ Ｐゴシック" pitchFamily="-8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55</a:t>
            </a:fld>
            <a:endParaRPr kumimoji="0" lang="en-CA" sz="1200" b="0" i="0" u="none" strike="noStrike" kern="1200" cap="none" spc="0" normalizeH="0" baseline="0" noProof="0">
              <a:ln>
                <a:noFill/>
              </a:ln>
              <a:solidFill>
                <a:prstClr val="black"/>
              </a:solidFill>
              <a:effectLst/>
              <a:uLnTx/>
              <a:uFillTx/>
              <a:latin typeface="Arial" charset="0"/>
              <a:ea typeface="ＭＳ Ｐゴシック" pitchFamily="-80" charset="-128"/>
              <a:cs typeface="+mn-cs"/>
            </a:endParaRPr>
          </a:p>
        </p:txBody>
      </p:sp>
    </p:spTree>
    <p:extLst>
      <p:ext uri="{BB962C8B-B14F-4D97-AF65-F5344CB8AC3E}">
        <p14:creationId xmlns:p14="http://schemas.microsoft.com/office/powerpoint/2010/main" val="18230901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DF4712F-CB8C-49E1-866F-5D62CA9CE6CC}"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8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Arial" charset="0"/>
              <a:ea typeface="ＭＳ Ｐゴシック" pitchFamily="-80" charset="-128"/>
              <a:cs typeface="+mn-cs"/>
            </a:endParaRPr>
          </a:p>
        </p:txBody>
      </p:sp>
    </p:spTree>
    <p:extLst>
      <p:ext uri="{BB962C8B-B14F-4D97-AF65-F5344CB8AC3E}">
        <p14:creationId xmlns:p14="http://schemas.microsoft.com/office/powerpoint/2010/main" val="35962653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171450" indent="-171450">
              <a:buFontTx/>
              <a:buChar char="-"/>
            </a:pPr>
            <a:r>
              <a:rPr lang="en-CA" sz="1200" kern="1200" dirty="0">
                <a:solidFill>
                  <a:schemeClr val="tx1"/>
                </a:solidFill>
                <a:effectLst/>
                <a:latin typeface="+mn-lt"/>
                <a:ea typeface="+mn-ea"/>
                <a:cs typeface="+mn-cs"/>
              </a:rPr>
              <a:t>Inductive approach </a:t>
            </a:r>
          </a:p>
          <a:p>
            <a:pPr marL="171450" indent="-171450">
              <a:buFontTx/>
              <a:buChar char="-"/>
            </a:pPr>
            <a:r>
              <a:rPr lang="en-CA" sz="1200" kern="1200" dirty="0">
                <a:solidFill>
                  <a:schemeClr val="tx1"/>
                </a:solidFill>
                <a:effectLst/>
                <a:latin typeface="+mn-lt"/>
                <a:ea typeface="+mn-ea"/>
                <a:cs typeface="+mn-cs"/>
              </a:rPr>
              <a:t>Rooted in traditional content analysis method, manual dictionary building is usually a theory-driven process, which is similar to the process of developing a coding schema (unless you are doing grounded theory). </a:t>
            </a:r>
          </a:p>
          <a:p>
            <a:pPr marL="171450" indent="-171450">
              <a:buFontTx/>
              <a:buChar char="-"/>
            </a:pPr>
            <a:r>
              <a:rPr lang="en-CA" sz="1200" kern="1200" dirty="0">
                <a:solidFill>
                  <a:schemeClr val="tx1"/>
                </a:solidFill>
                <a:effectLst/>
                <a:latin typeface="+mn-lt"/>
                <a:ea typeface="+mn-ea"/>
                <a:cs typeface="+mn-cs"/>
              </a:rPr>
              <a:t>Automatic dictionary building is rooted in the field of computational linguistics which focuses on modeling language (</a:t>
            </a:r>
            <a:r>
              <a:rPr lang="en-CA" sz="1200" kern="1200" dirty="0" err="1">
                <a:solidFill>
                  <a:schemeClr val="tx1"/>
                </a:solidFill>
                <a:effectLst/>
                <a:latin typeface="+mn-lt"/>
                <a:ea typeface="+mn-ea"/>
                <a:cs typeface="+mn-cs"/>
              </a:rPr>
              <a:t>Jurafsky</a:t>
            </a:r>
            <a:r>
              <a:rPr lang="en-CA" sz="1200" kern="1200" dirty="0">
                <a:solidFill>
                  <a:schemeClr val="tx1"/>
                </a:solidFill>
                <a:effectLst/>
                <a:latin typeface="+mn-lt"/>
                <a:ea typeface="+mn-ea"/>
                <a:cs typeface="+mn-cs"/>
              </a:rPr>
              <a:t> &amp; Martin, 2000) and has mainly been applied in the field of Medical Science and Bioinformatics. </a:t>
            </a:r>
          </a:p>
          <a:p>
            <a:pPr marL="628650" lvl="1" indent="-171450">
              <a:buFontTx/>
              <a:buChar char="-"/>
            </a:pPr>
            <a:r>
              <a:rPr lang="en-CA" sz="1200" kern="1200" dirty="0">
                <a:solidFill>
                  <a:schemeClr val="tx1"/>
                </a:solidFill>
                <a:effectLst/>
                <a:latin typeface="+mn-lt"/>
                <a:ea typeface="+mn-ea"/>
                <a:cs typeface="+mn-cs"/>
              </a:rPr>
              <a:t>In general, it involves extracting key words and/or phrases automatically based on learning algorithms and subsequently evaluating the resulting dictionary through experiments or comparing it with existing dictionaries.</a:t>
            </a:r>
          </a:p>
          <a:p>
            <a:pPr marL="171450" marR="0" lvl="0" indent="-171450" algn="l" defTabSz="914400" rtl="0" eaLnBrk="1" fontAlgn="base" latinLnBrk="0" hangingPunct="1">
              <a:lnSpc>
                <a:spcPct val="100000"/>
              </a:lnSpc>
              <a:spcBef>
                <a:spcPct val="30000"/>
              </a:spcBef>
              <a:spcAft>
                <a:spcPct val="0"/>
              </a:spcAft>
              <a:buClrTx/>
              <a:buSzTx/>
              <a:buFontTx/>
              <a:buChar char="-"/>
              <a:tabLst/>
              <a:defRPr/>
            </a:pPr>
            <a:r>
              <a:rPr lang="en-CA" sz="1200" kern="1200" dirty="0">
                <a:solidFill>
                  <a:schemeClr val="tx1"/>
                </a:solidFill>
                <a:effectLst/>
                <a:latin typeface="+mn-lt"/>
                <a:ea typeface="+mn-ea"/>
                <a:cs typeface="+mn-cs"/>
              </a:rPr>
              <a:t>In the semi-automatic approach</a:t>
            </a:r>
          </a:p>
          <a:p>
            <a:pPr marL="628650" marR="0" lvl="1" indent="-171450" algn="l" defTabSz="914400" rtl="0" eaLnBrk="1" fontAlgn="base" latinLnBrk="0" hangingPunct="1">
              <a:lnSpc>
                <a:spcPct val="100000"/>
              </a:lnSpc>
              <a:spcBef>
                <a:spcPct val="30000"/>
              </a:spcBef>
              <a:spcAft>
                <a:spcPct val="0"/>
              </a:spcAft>
              <a:buClrTx/>
              <a:buSzTx/>
              <a:buFontTx/>
              <a:buChar char="-"/>
              <a:tabLst/>
              <a:defRPr/>
            </a:pPr>
            <a:r>
              <a:rPr lang="en-CA" sz="1200" kern="1200" dirty="0">
                <a:solidFill>
                  <a:schemeClr val="tx1"/>
                </a:solidFill>
                <a:effectLst/>
                <a:latin typeface="+mn-lt"/>
                <a:ea typeface="+mn-ea"/>
                <a:cs typeface="+mn-cs"/>
              </a:rPr>
              <a:t>researchers conduct the three activities and make their own judgments with the assistance of text analysis software. </a:t>
            </a:r>
          </a:p>
          <a:p>
            <a:pPr marL="628650" marR="0" lvl="1" indent="-171450" algn="l" defTabSz="914400" rtl="0" eaLnBrk="1" fontAlgn="base" latinLnBrk="0" hangingPunct="1">
              <a:lnSpc>
                <a:spcPct val="100000"/>
              </a:lnSpc>
              <a:spcBef>
                <a:spcPct val="30000"/>
              </a:spcBef>
              <a:spcAft>
                <a:spcPct val="0"/>
              </a:spcAft>
              <a:buClrTx/>
              <a:buSzTx/>
              <a:buFontTx/>
              <a:buChar char="-"/>
              <a:tabLst/>
              <a:defRPr/>
            </a:pPr>
            <a:r>
              <a:rPr lang="en-CA" sz="1200" kern="1200" dirty="0">
                <a:solidFill>
                  <a:schemeClr val="tx1"/>
                </a:solidFill>
                <a:effectLst/>
                <a:latin typeface="+mn-lt"/>
                <a:ea typeface="+mn-ea"/>
                <a:cs typeface="+mn-cs"/>
              </a:rPr>
              <a:t>For example, to develop a category structure, researchers could initially propose or adopt some categories based on theory and then modify them based on the result of automatic topic extraction from a corpus.</a:t>
            </a:r>
          </a:p>
          <a:p>
            <a:pPr marL="628650" marR="0" lvl="1" indent="-171450" algn="l" defTabSz="914400" rtl="0" eaLnBrk="1" fontAlgn="base" latinLnBrk="0" hangingPunct="1">
              <a:lnSpc>
                <a:spcPct val="100000"/>
              </a:lnSpc>
              <a:spcBef>
                <a:spcPct val="30000"/>
              </a:spcBef>
              <a:spcAft>
                <a:spcPct val="0"/>
              </a:spcAft>
              <a:buClrTx/>
              <a:buSzTx/>
              <a:buFontTx/>
              <a:buChar char="-"/>
              <a:tabLst/>
              <a:defRPr/>
            </a:pPr>
            <a:r>
              <a:rPr lang="en-CA" sz="1200" kern="1200" dirty="0">
                <a:solidFill>
                  <a:schemeClr val="tx1"/>
                </a:solidFill>
                <a:effectLst/>
                <a:latin typeface="+mn-lt"/>
                <a:ea typeface="+mn-ea"/>
                <a:cs typeface="+mn-cs"/>
              </a:rPr>
              <a:t> To identify the entries, one can first narrow down the scope of the corpus by setting up a frequency criterion with the help of text analysis software. </a:t>
            </a:r>
          </a:p>
          <a:p>
            <a:pPr marL="171450" indent="-171450">
              <a:buFontTx/>
              <a:buChar char="-"/>
            </a:pPr>
            <a:endParaRPr lang="en-CA" sz="1200" kern="1200" dirty="0">
              <a:solidFill>
                <a:schemeClr val="tx1"/>
              </a:solidFill>
              <a:effectLst/>
              <a:latin typeface="+mn-lt"/>
              <a:ea typeface="+mn-ea"/>
              <a:cs typeface="+mn-cs"/>
            </a:endParaRPr>
          </a:p>
          <a:p>
            <a:pPr marL="171450" indent="-171450">
              <a:buFontTx/>
              <a:buChar char="-"/>
            </a:pPr>
            <a:endParaRPr lang="en-CA" sz="1200" kern="1200" dirty="0">
              <a:solidFill>
                <a:schemeClr val="tx1"/>
              </a:solidFill>
              <a:effectLst/>
              <a:latin typeface="+mn-lt"/>
              <a:ea typeface="+mn-ea"/>
              <a:cs typeface="+mn-cs"/>
            </a:endParaRPr>
          </a:p>
          <a:p>
            <a:pPr marL="171450" indent="-171450">
              <a:buFontTx/>
              <a:buChar char="-"/>
            </a:pPr>
            <a:endParaRPr lang="en-CA" sz="1200" kern="1200" dirty="0">
              <a:solidFill>
                <a:schemeClr val="tx1"/>
              </a:solidFill>
              <a:effectLst/>
              <a:latin typeface="+mn-lt"/>
              <a:ea typeface="+mn-ea"/>
              <a:cs typeface="+mn-cs"/>
            </a:endParaRPr>
          </a:p>
          <a:p>
            <a:pPr marL="171450" indent="-171450">
              <a:buFontTx/>
              <a:buChar char="-"/>
            </a:pPr>
            <a:endParaRPr lang="en-CA" sz="1200" kern="1200" dirty="0">
              <a:solidFill>
                <a:schemeClr val="tx1"/>
              </a:solidFill>
              <a:effectLst/>
              <a:latin typeface="+mn-lt"/>
              <a:ea typeface="+mn-ea"/>
              <a:cs typeface="+mn-cs"/>
            </a:endParaRPr>
          </a:p>
          <a:p>
            <a:pPr marL="171450" indent="-171450">
              <a:buFontTx/>
              <a:buChar char="-"/>
            </a:pPr>
            <a:r>
              <a:rPr lang="en-CA" sz="1200" kern="1200" dirty="0">
                <a:solidFill>
                  <a:schemeClr val="tx1"/>
                </a:solidFill>
                <a:effectLst/>
                <a:latin typeface="+mn-lt"/>
                <a:ea typeface="+mn-ea"/>
                <a:cs typeface="+mn-cs"/>
              </a:rPr>
              <a:t>Since the core activities are conducted manually, this approach requires the highest domain knowledge and the lowest programing knowledge. In addition, it does not rely on a large corpus, and typically results in dictionaries with small sizes. Because it is a theory-driven process, the manual dictionary building approach usually results in dictionaries with high abstractions and low variations. The dictionaries developed using a manual approach usually have a theory-based and systematic category structure and are less probable to have unexpected categories or entries. </a:t>
            </a:r>
          </a:p>
          <a:p>
            <a:pPr marL="171450" indent="-171450">
              <a:buFontTx/>
              <a:buChar char="-"/>
            </a:pPr>
            <a:r>
              <a:rPr lang="en-CA" sz="1200" kern="1200" dirty="0">
                <a:solidFill>
                  <a:schemeClr val="tx1"/>
                </a:solidFill>
                <a:effectLst/>
                <a:latin typeface="+mn-lt"/>
                <a:ea typeface="+mn-ea"/>
                <a:cs typeface="+mn-cs"/>
              </a:rPr>
              <a:t>Automatic dictionary building is rooted in the field of computational linguistics which focuses on modeling language (</a:t>
            </a:r>
            <a:r>
              <a:rPr lang="en-CA" sz="1200" kern="1200" dirty="0" err="1">
                <a:solidFill>
                  <a:schemeClr val="tx1"/>
                </a:solidFill>
                <a:effectLst/>
                <a:latin typeface="+mn-lt"/>
                <a:ea typeface="+mn-ea"/>
                <a:cs typeface="+mn-cs"/>
              </a:rPr>
              <a:t>Jurafsky</a:t>
            </a:r>
            <a:r>
              <a:rPr lang="en-CA" sz="1200" kern="1200" dirty="0">
                <a:solidFill>
                  <a:schemeClr val="tx1"/>
                </a:solidFill>
                <a:effectLst/>
                <a:latin typeface="+mn-lt"/>
                <a:ea typeface="+mn-ea"/>
                <a:cs typeface="+mn-cs"/>
              </a:rPr>
              <a:t> &amp; Martin, 2000) and has mainly been applied in the field of Medical Science and Bioinformatics. In general, it involves extracting key words and/or phrases automatically based on learning algorithms and subsequently evaluating the resulting dictionary through experiments or comparing it with existing dictionaries. Social sciences have just recently begun to adopt this method because of previous challenges associated with the large sample size requirement and its low methodological accessibility (Schwartz &amp; Ungar, 2015). Compared to the manual approach, automatic dictionary building requires the lowest domain knowledge, but the highest programing knowledge. It can handle very large corpora and produce ‘big’ dictionaries. However, because it is a data-driven process, the resulting dictionaries may not correspond to theory and can result in unexpected categories and/or entries.  </a:t>
            </a:r>
          </a:p>
          <a:p>
            <a:pPr marL="171450" indent="-171450">
              <a:buFontTx/>
              <a:buChar char="-"/>
            </a:pPr>
            <a:r>
              <a:rPr lang="en-CA" sz="1200" kern="1200" dirty="0">
                <a:solidFill>
                  <a:schemeClr val="tx1"/>
                </a:solidFill>
                <a:effectLst/>
                <a:latin typeface="+mn-lt"/>
                <a:ea typeface="+mn-ea"/>
                <a:cs typeface="+mn-cs"/>
              </a:rPr>
              <a:t>In the semi-automatic approach, researchers conduct the three activities and make their own judgments with the assistance of text analysis software. For example, to develop a category structure, researchers could initially propose or adopt some categories based on theory and then modify them based on the result of automatic topic extraction from a corpus. To identify the entries, one can first narrow down the scope of the corpus by setting up a frequency criterion with the help of text analysis software. </a:t>
            </a:r>
          </a:p>
          <a:p>
            <a:pPr marL="171450" indent="-171450">
              <a:buFontTx/>
              <a:buChar char="-"/>
            </a:pPr>
            <a:endParaRPr lang="en-CA" sz="1200" kern="1200" dirty="0">
              <a:solidFill>
                <a:schemeClr val="tx1"/>
              </a:solidFill>
              <a:effectLst/>
              <a:latin typeface="+mn-lt"/>
              <a:ea typeface="+mn-ea"/>
              <a:cs typeface="+mn-cs"/>
            </a:endParaRPr>
          </a:p>
          <a:p>
            <a:pPr marL="171450" indent="-171450">
              <a:buFontTx/>
              <a:buChar char="-"/>
            </a:pPr>
            <a:r>
              <a:rPr lang="en-CA" sz="1200" kern="1200" dirty="0">
                <a:solidFill>
                  <a:schemeClr val="tx1"/>
                </a:solidFill>
                <a:effectLst/>
                <a:latin typeface="+mn-lt"/>
                <a:ea typeface="+mn-ea"/>
                <a:cs typeface="+mn-cs"/>
              </a:rPr>
              <a:t>Each of the three dictionary building approaches has its advantages and disadvantages, and the choice of the appropriate one should be made based on the objectives of the research project under consideration. In this paper, we focus on semi-automatic dictionary building for three reasons. First, it is the most widely-adopted dictionary building approach (Brier &amp; </a:t>
            </a:r>
            <a:r>
              <a:rPr lang="en-CA" sz="1200" kern="1200" dirty="0" err="1">
                <a:solidFill>
                  <a:schemeClr val="tx1"/>
                </a:solidFill>
                <a:effectLst/>
                <a:latin typeface="+mn-lt"/>
                <a:ea typeface="+mn-ea"/>
                <a:cs typeface="+mn-cs"/>
              </a:rPr>
              <a:t>Hopp</a:t>
            </a:r>
            <a:r>
              <a:rPr lang="en-CA" sz="1200" kern="1200" dirty="0">
                <a:solidFill>
                  <a:schemeClr val="tx1"/>
                </a:solidFill>
                <a:effectLst/>
                <a:latin typeface="+mn-lt"/>
                <a:ea typeface="+mn-ea"/>
                <a:cs typeface="+mn-cs"/>
              </a:rPr>
              <a:t>, 2011; Schwartz &amp; Ungar, 2015). Second, the semi-automatic approach can potentially leverage existing theoretical bases and the contents of the corpus itself in executing the three dictionary building activities. Third, although the semi-automatic approach is not as computationally efficient as the automatic approach, it is self-justified by its accessibility: one does not need a programing background to adopt it. Therefore, our objective in this paper is to develop a process model for semi-automatic dictionary building. </a:t>
            </a:r>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A793B7E-5277-4CFB-96EB-D52074251587}" type="slidenum">
              <a:rPr kumimoji="0" lang="en-CA" sz="1200" b="0" i="0" u="none" strike="noStrike" kern="1200" cap="none" spc="0" normalizeH="0" baseline="0" noProof="0" smtClean="0">
                <a:ln>
                  <a:noFill/>
                </a:ln>
                <a:solidFill>
                  <a:prstClr val="black"/>
                </a:solidFill>
                <a:effectLst/>
                <a:uLnTx/>
                <a:uFillTx/>
                <a:latin typeface="Arial" charset="0"/>
                <a:ea typeface="ＭＳ Ｐゴシック" pitchFamily="-8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57</a:t>
            </a:fld>
            <a:endParaRPr kumimoji="0" lang="en-CA" sz="1200" b="0" i="0" u="none" strike="noStrike" kern="1200" cap="none" spc="0" normalizeH="0" baseline="0" noProof="0">
              <a:ln>
                <a:noFill/>
              </a:ln>
              <a:solidFill>
                <a:prstClr val="black"/>
              </a:solidFill>
              <a:effectLst/>
              <a:uLnTx/>
              <a:uFillTx/>
              <a:latin typeface="Arial" charset="0"/>
              <a:ea typeface="ＭＳ Ｐゴシック" pitchFamily="-80" charset="-128"/>
              <a:cs typeface="+mn-cs"/>
            </a:endParaRPr>
          </a:p>
        </p:txBody>
      </p:sp>
    </p:spTree>
    <p:extLst>
      <p:ext uri="{BB962C8B-B14F-4D97-AF65-F5344CB8AC3E}">
        <p14:creationId xmlns:p14="http://schemas.microsoft.com/office/powerpoint/2010/main" val="20233471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FDCAF-F964-76E1-FF7B-E98E41A8D6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047FEE-CEAB-7BF3-1CEB-7C911D066737}"/>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8201EB43-7AD1-C197-6489-F82350E52614}"/>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8851467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B0CF6-189F-A550-BB21-BF6C461EFA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FD1434-0B6D-0B03-484E-981219FF2AD2}"/>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B46958FF-991D-02AB-F369-E356409CBF42}"/>
              </a:ext>
            </a:extLst>
          </p:cNvPr>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3589646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54769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49796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431727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31502775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9EB4B-E451-01BC-9868-BE60A15FAE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FF69BD-439F-58ED-DB9D-75D5C8104889}"/>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76288A93-348D-DFDE-39F4-4F55B5F0790B}"/>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6150440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CDD0B-8553-D27A-21DB-6D9BDB8801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07392D-9612-282C-AA1D-62688A926227}"/>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FBA014A8-8E88-36D5-F1C3-CFE3CF53CEAD}"/>
              </a:ext>
            </a:extLst>
          </p:cNvPr>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20199239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889133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49796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431727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843424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39589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74F30-7D33-1A2B-2469-F5AFF16124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E54F2F-0F44-5DB7-C722-F7AB16C543C0}"/>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F1071567-5DEF-3434-9DCC-75EF67B4FBC4}"/>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16175894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Rot="1" noChangeAspect="1" noChangeArrowheads="1" noTextEdit="1"/>
          </p:cNvSpPr>
          <p:nvPr>
            <p:ph type="sldImg"/>
          </p:nvPr>
        </p:nvSpPr>
        <p:spPr>
          <a:xfrm>
            <a:off x="457200" y="719138"/>
            <a:ext cx="6400800" cy="3600450"/>
          </a:xfrm>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CA"/>
          </a:p>
        </p:txBody>
      </p:sp>
    </p:spTree>
    <p:extLst>
      <p:ext uri="{BB962C8B-B14F-4D97-AF65-F5344CB8AC3E}">
        <p14:creationId xmlns:p14="http://schemas.microsoft.com/office/powerpoint/2010/main" val="29553792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B50ED-8B06-932A-3103-26957837F3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EA313E-54FC-53CC-2F5D-FE3CA818376E}"/>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A72E4C35-73EE-2D94-FE6B-537942010C40}"/>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41626782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3845B-9FF4-9D13-5647-7E671B8561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0FB70F-5D08-FC4C-D315-A9680436AF82}"/>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7BB9866F-1B4A-DC0E-77F8-72F366C51A61}"/>
              </a:ext>
            </a:extLst>
          </p:cNvPr>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37865667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889133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ECA80-758B-D822-7F58-7B90BAE4DA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4E42F9-EC74-4C1B-5E24-A204DE1C9B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639A0F-3176-042C-ED32-A818DD766A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A5C19F0-A019-5AC6-19AD-9017B3289862}"/>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574466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FFF6B-8A65-16B0-659A-C89A3DB623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B7D1CC-35DC-D24B-F48F-B045DE339A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5909F2-76DD-20F1-F9CA-5741A4724F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A031D9C-C6B7-D73D-ABBF-90CC9315894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021791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0896D-2B2B-8895-60DD-D1EA455F21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C59C58-FDBE-3357-E770-222E9C2504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529D7D-7721-647E-C518-092C92BCE06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49C67C-65B0-A3C1-2D3E-97C3F29979E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334287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54D0C1-45C7-3731-7CA3-C36A7C22FB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2A8C80-4F24-EFB9-9719-E6A8DFCEB3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D09D84-3714-ECDA-F930-141595E420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1A9674-ECC1-485B-DA19-5680FB45BA8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559558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CD90D-CF1D-ACC8-FABD-165AF913E9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921926-8275-AB65-DEE2-A7ECB4DC8F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8E0DD7-BC33-ECE6-1E99-CB64E4F0566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988A6C7-D95E-3E07-07CA-82CFD8EE3EFA}"/>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986923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9153D-C965-DB9C-5C14-7439BA0986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B7D7FC-346C-CCD9-8C9B-419672071C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3BE583-8A0A-E2A6-3989-ED200DAB2D3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DB5F827-311D-94A0-8550-5A54871D8AB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56311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397DC-12B6-93C6-D42A-264DEA6C3A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63ED4B-BC76-54AC-C434-E51E662FFD50}"/>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11368728-CB26-6D49-ACA4-647F85405A08}"/>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12759127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879322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78BC8-AEEE-E684-DAC0-8092E5615C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FC7F4E-7A29-DF08-4ED0-C0A1ACCBF3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3BED76-D3D7-7222-563D-C56029924D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A8CA63D-0023-7D83-5126-4CEC82A996D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28690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31376-3CC1-9BB8-CC32-7EF267B94C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647591-5E87-7ED5-9EAA-AE6E714802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6E849F-0F1A-F405-09B5-A5566430B07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5E5B7BC-C20E-401F-8BE1-B244496E677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126488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3B0F5-BBA2-0D69-9A61-B545E3D08F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C64160-78E2-1124-CF4F-CC8E19F848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957060-D88A-94DC-AAB1-51913D78232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53A147-14A2-6450-F641-9170940C3E10}"/>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518895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3ABB3-5A9D-AF4E-BDCB-07D847EEDC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56251-2B1C-F690-DE4E-982604E3E3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86EF4A-4B67-39A6-5446-B979ED33D62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526077-723B-D963-8CD5-9F823C9B2BD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840209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sz="1600" dirty="0"/>
              <a:t>No easy task; multiple definitions and considerations (e.g. what is intelligence).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338413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sz="1600" dirty="0"/>
              <a:t>No easy task; multiple definitions and considerations (e.g. what is intelligence).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812636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sz="1600" dirty="0"/>
              <a:t>No easy task; multiple definitions and considerations (e.g. what is intelligence).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09784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CA37-5A07-7AFF-CB9D-933D7CEB59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C40842-D2A6-A98B-06CF-16EB2F47BE93}"/>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B488CD85-0C11-9090-F243-CDE2C48BA222}"/>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30391186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8C323-057A-2BE6-FF32-8C51B6AA78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E0DD2D-9F33-61EA-2A31-CA6604375081}"/>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BD1F8DB4-784A-8284-2CAD-0AD1A6467F6C}"/>
              </a:ext>
            </a:extLst>
          </p:cNvPr>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2051249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B3B63-9268-E062-B005-4839DE5E5C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0D68A3-2A3D-7048-CBA3-49A93A5AD0FA}"/>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8E6D3A0D-4003-6D72-108F-B6F9F82ECD0A}"/>
              </a:ext>
            </a:extLst>
          </p:cNvPr>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27894731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2362618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DF144B-4A68-9E31-47D8-C61081D283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CA269C-6CD6-0E5F-463A-C4F1E497E2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AD77C9-E9F2-3BD4-5C5B-7E74930DFB9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92844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0F1FF-8414-0F55-3677-F2AE9AFD6F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24C0E0-2EF9-6EA4-A521-7776341D7B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4CBB63-835A-B7D5-45EF-9E275044981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314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C2F8C-8540-989C-4572-416481EA52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634180-5730-884D-F324-C110278BD0BC}"/>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FB018811-9C0E-3959-2129-3135AB6249CB}"/>
              </a:ext>
            </a:extLst>
          </p:cNvPr>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2666395324"/>
      </p:ext>
    </p:extLst>
  </p:cSld>
  <p:clrMapOvr>
    <a:masterClrMapping/>
  </p:clrMapOvr>
</p:notes>
</file>

<file path=ppt/slideLayouts/_rels/slideLayout1.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12.xml.rels>&#65279;<?xml version="1.0" encoding="utf-8"?><Relationships xmlns="http://schemas.openxmlformats.org/package/2006/relationships"><Relationship Type="http://schemas.openxmlformats.org/officeDocument/2006/relationships/slideMaster" Target="/ppt/slideMasters/slideMaster2.xml" Id="rId1" /></Relationships>
</file>

<file path=ppt/slideLayouts/_rels/slideLayout2.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23.xml.rels>&#65279;<?xml version="1.0" encoding="utf-8"?><Relationships xmlns="http://schemas.openxmlformats.org/package/2006/relationships"><Relationship Type="http://schemas.openxmlformats.org/officeDocument/2006/relationships/slideMaster" Target="/ppt/slideMasters/slideMaster3.xml" Id="rId1" /></Relationships>
</file>

<file path=ppt/slideLayouts/_rels/slideLayout24.xml.rels>&#65279;<?xml version="1.0" encoding="utf-8"?><Relationships xmlns="http://schemas.openxmlformats.org/package/2006/relationships"><Relationship Type="http://schemas.openxmlformats.org/officeDocument/2006/relationships/slideMaster" Target="/ppt/slideMasters/slideMaster3.xml" Id="rId1" /></Relationships>
</file>

<file path=ppt/slideLayouts/_rels/slideLayout35.xml.rels>&#65279;<?xml version="1.0" encoding="utf-8"?><Relationships xmlns="http://schemas.openxmlformats.org/package/2006/relationships"><Relationship Type="http://schemas.openxmlformats.org/officeDocument/2006/relationships/slideMaster" Target="/ppt/slideMasters/slideMaster4.xml" Id="rId1" /></Relationships>
</file>

<file path=ppt/slideLayouts/_rels/slideLayout45.xml.rels>&#65279;<?xml version="1.0" encoding="utf-8"?><Relationships xmlns="http://schemas.openxmlformats.org/package/2006/relationships"><Relationship Type="http://schemas.openxmlformats.org/officeDocument/2006/relationships/slideMaster" Target="/ppt/slideMasters/slideMaster5.xml" Id="rId1" /></Relationships>
</file>

<file path=ppt/slideLayouts/_rels/slideLayout56.xml.rels>&#65279;<?xml version="1.0" encoding="utf-8"?><Relationships xmlns="http://schemas.openxmlformats.org/package/2006/relationships"><Relationship Type="http://schemas.openxmlformats.org/officeDocument/2006/relationships/slideMaster" Target="/ppt/slideMasters/slideMaster5.xml" Id="rId1"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fr-CA"/>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fr-CA"/>
          </a:p>
        </p:txBody>
      </p:sp>
      <p:sp>
        <p:nvSpPr>
          <p:cNvPr id="4" name="Date Placeholder 3"/>
          <p:cNvSpPr>
            <a:spLocks noGrp="1"/>
          </p:cNvSpPr>
          <p:nvPr>
            <p:ph type="dt" sz="half" idx="10"/>
          </p:nvPr>
        </p:nvSpPr>
        <p:spPr/>
        <p:txBody>
          <a:bodyPr/>
          <a:lstStyle/>
          <a:p>
            <a:fld id="{2F59AF4C-4C60-49A2-B8E9-8600F8D9FA9C}" type="datetime1">
              <a:rPr lang="fr-CA" smtClean="0"/>
              <a:pPr/>
              <a:t>2025-01-05</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43312-56F4-4C04-8E7F-153F4BDBBE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6564D9-0CA1-4992-B7B3-31626E3676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6B981D-DED7-4FF4-BF68-8B6F8360B7BF}"/>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1/5/25</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7FE30582-0995-4446-B8B0-61B572A0D780}"/>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9EFD8740-7EFF-413E-AFC2-D29C74F130E5}"/>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p:cNvSpPr>
            <a:spLocks noGrp="1"/>
          </p:cNvSpPr>
          <p:nvPr>
            <p:ph type="dt" sz="half" idx="10"/>
          </p:nvPr>
        </p:nvSpPr>
        <p:spPr/>
        <p:txBody>
          <a:bodyPr/>
          <a:lstStyle/>
          <a:p>
            <a:fld id="{FB0551DB-0ACF-4A51-9EC1-F719C443C9F4}" type="datetime1">
              <a:rPr lang="fr-CA" smtClean="0"/>
              <a:pPr/>
              <a:t>2025-01-05</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55922-3E91-598D-CD92-7F632D1309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E774A3-6DB6-ED2F-EC6A-1ADEFE8851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3C14DB-C526-3B51-89A7-B5916A504804}"/>
              </a:ext>
            </a:extLst>
          </p:cNvPr>
          <p:cNvSpPr>
            <a:spLocks noGrp="1"/>
          </p:cNvSpPr>
          <p:nvPr>
            <p:ph type="dt" sz="half" idx="10"/>
          </p:nvPr>
        </p:nvSpPr>
        <p:spPr/>
        <p:txBody>
          <a:bodyPr/>
          <a:lstStyle/>
          <a:p>
            <a:fld id="{23544A52-E744-8A4C-B31E-F7298D3A701B}" type="datetimeFigureOut">
              <a:rPr lang="en-US" smtClean="0"/>
              <a:t>1/5/25</a:t>
            </a:fld>
            <a:endParaRPr lang="en-US"/>
          </a:p>
        </p:txBody>
      </p:sp>
      <p:sp>
        <p:nvSpPr>
          <p:cNvPr id="5" name="Footer Placeholder 4">
            <a:extLst>
              <a:ext uri="{FF2B5EF4-FFF2-40B4-BE49-F238E27FC236}">
                <a16:creationId xmlns:a16="http://schemas.microsoft.com/office/drawing/2014/main" id="{03A455C8-FD4B-B225-C05A-E7B5045A86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D7D662-55E8-2120-C741-740620FD558D}"/>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3165447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EC58F-EAFF-BF6F-E6AD-3F97A8B77E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F9E980-BF78-F7F4-5E25-350AB2C736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6B87A6-A209-089F-4A1C-500A9880F83B}"/>
              </a:ext>
            </a:extLst>
          </p:cNvPr>
          <p:cNvSpPr>
            <a:spLocks noGrp="1"/>
          </p:cNvSpPr>
          <p:nvPr>
            <p:ph type="dt" sz="half" idx="10"/>
          </p:nvPr>
        </p:nvSpPr>
        <p:spPr/>
        <p:txBody>
          <a:bodyPr/>
          <a:lstStyle/>
          <a:p>
            <a:fld id="{23544A52-E744-8A4C-B31E-F7298D3A701B}" type="datetimeFigureOut">
              <a:rPr lang="en-US" smtClean="0"/>
              <a:t>1/5/25</a:t>
            </a:fld>
            <a:endParaRPr lang="en-US"/>
          </a:p>
        </p:txBody>
      </p:sp>
      <p:sp>
        <p:nvSpPr>
          <p:cNvPr id="5" name="Footer Placeholder 4">
            <a:extLst>
              <a:ext uri="{FF2B5EF4-FFF2-40B4-BE49-F238E27FC236}">
                <a16:creationId xmlns:a16="http://schemas.microsoft.com/office/drawing/2014/main" id="{AA1C5F00-B932-D992-572E-9B03BBA1EA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357C38-5203-3B8D-7C32-0B228B88C76F}"/>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4301159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7EC671-128B-1C49-B456-F58C781427A5}" type="datetimeFigureOut">
              <a:rPr lang="en-US" smtClean="0"/>
              <a:t>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7419A9-F50B-FF4B-AF6F-9D6E72205E63}" type="slidenum">
              <a:rPr lang="en-US" smtClean="0"/>
              <a:t>‹#›</a:t>
            </a:fld>
            <a:endParaRPr lang="en-US"/>
          </a:p>
        </p:txBody>
      </p:sp>
    </p:spTree>
    <p:extLst>
      <p:ext uri="{BB962C8B-B14F-4D97-AF65-F5344CB8AC3E}">
        <p14:creationId xmlns:p14="http://schemas.microsoft.com/office/powerpoint/2010/main" val="1474767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fr-CA"/>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fr-CA"/>
          </a:p>
        </p:txBody>
      </p:sp>
      <p:sp>
        <p:nvSpPr>
          <p:cNvPr id="4" name="Date Placeholder 3"/>
          <p:cNvSpPr>
            <a:spLocks noGrp="1"/>
          </p:cNvSpPr>
          <p:nvPr>
            <p:ph type="dt" sz="half" idx="10"/>
          </p:nvPr>
        </p:nvSpPr>
        <p:spPr/>
        <p:txBody>
          <a:bodyPr/>
          <a:lstStyle/>
          <a:p>
            <a:fld id="{2F59AF4C-4C60-49A2-B8E9-8600F8D9FA9C}" type="datetime1">
              <a:rPr lang="fr-CA" smtClean="0"/>
              <a:pPr/>
              <a:t>2025-01-05</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5C4631EA-20F7-436F-9EE6-9415E62F8BB0}" type="slidenum">
              <a:rPr lang="fr-CA" smtClean="0"/>
              <a:pPr/>
              <a:t>‹#›</a:t>
            </a:fld>
            <a:endParaRPr lang="fr-CA"/>
          </a:p>
        </p:txBody>
      </p:sp>
    </p:spTree>
    <p:extLst>
      <p:ext uri="{BB962C8B-B14F-4D97-AF65-F5344CB8AC3E}">
        <p14:creationId xmlns:p14="http://schemas.microsoft.com/office/powerpoint/2010/main" val="19352543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Default - Vertical Title and Text">
    <p:spTree>
      <p:nvGrpSpPr>
        <p:cNvPr id="1" name=""/>
        <p:cNvGrpSpPr/>
        <p:nvPr/>
      </p:nvGrpSpPr>
      <p:grpSpPr>
        <a:xfrm>
          <a:off x="0" y="0"/>
          <a:ext cx="0" cy="0"/>
          <a:chOff x="0" y="0"/>
          <a:chExt cx="0" cy="0"/>
        </a:xfrm>
      </p:grpSpPr>
      <p:sp>
        <p:nvSpPr>
          <p:cNvPr id="30" name="Shape 30"/>
          <p:cNvSpPr>
            <a:spLocks noGrp="1"/>
          </p:cNvSpPr>
          <p:nvPr>
            <p:ph type="title"/>
          </p:nvPr>
        </p:nvSpPr>
        <p:spPr>
          <a:xfrm>
            <a:off x="8839201" y="3"/>
            <a:ext cx="2743200" cy="6400802"/>
          </a:xfrm>
          <a:prstGeom prst="rect">
            <a:avLst/>
          </a:prstGeom>
        </p:spPr>
        <p:txBody>
          <a:bodyPr/>
          <a:lstStyle/>
          <a:p>
            <a:pPr lvl="0">
              <a:defRPr sz="1800">
                <a:uFillTx/>
              </a:defRPr>
            </a:pPr>
            <a:r>
              <a:rPr sz="4430">
                <a:uFill>
                  <a:solidFill/>
                </a:uFill>
              </a:rPr>
              <a:t>Title Text</a:t>
            </a:r>
          </a:p>
        </p:txBody>
      </p:sp>
      <p:sp>
        <p:nvSpPr>
          <p:cNvPr id="31" name="Shape 31"/>
          <p:cNvSpPr>
            <a:spLocks noGrp="1"/>
          </p:cNvSpPr>
          <p:nvPr>
            <p:ph type="body" idx="1"/>
          </p:nvPr>
        </p:nvSpPr>
        <p:spPr>
          <a:xfrm>
            <a:off x="609602" y="274669"/>
            <a:ext cx="8026400" cy="6583363"/>
          </a:xfrm>
          <a:prstGeom prst="rect">
            <a:avLst/>
          </a:prstGeom>
        </p:spPr>
        <p:txBody>
          <a:bodyPr/>
          <a:lstStyle>
            <a:lvl2pPr>
              <a:buChar char="–"/>
            </a:lvl2pPr>
            <a:lvl4pPr>
              <a:buChar char="–"/>
            </a:lvl4pPr>
            <a:lvl5pPr>
              <a:buChar char="»"/>
            </a:lvl5pPr>
          </a:lstStyle>
          <a:p>
            <a:pPr lvl="0">
              <a:defRPr sz="1800">
                <a:uFillTx/>
              </a:defRPr>
            </a:pPr>
            <a:r>
              <a:rPr sz="3235">
                <a:uFill>
                  <a:solidFill/>
                </a:uFill>
              </a:rPr>
              <a:t>Body Level One</a:t>
            </a:r>
          </a:p>
          <a:p>
            <a:pPr lvl="1">
              <a:defRPr sz="1800">
                <a:uFillTx/>
              </a:defRPr>
            </a:pPr>
            <a:r>
              <a:rPr sz="3235">
                <a:uFill>
                  <a:solidFill/>
                </a:uFill>
              </a:rPr>
              <a:t>Body Level Two</a:t>
            </a:r>
          </a:p>
          <a:p>
            <a:pPr lvl="2">
              <a:defRPr sz="1800">
                <a:uFillTx/>
              </a:defRPr>
            </a:pPr>
            <a:r>
              <a:rPr sz="3235">
                <a:uFill>
                  <a:solidFill/>
                </a:uFill>
              </a:rPr>
              <a:t>Body Level Three</a:t>
            </a:r>
          </a:p>
          <a:p>
            <a:pPr lvl="3">
              <a:defRPr sz="1800">
                <a:uFillTx/>
              </a:defRPr>
            </a:pPr>
            <a:r>
              <a:rPr sz="3235">
                <a:uFill>
                  <a:solidFill/>
                </a:uFill>
              </a:rPr>
              <a:t>Body Level Four</a:t>
            </a:r>
          </a:p>
          <a:p>
            <a:pPr lvl="4">
              <a:defRPr sz="1800">
                <a:uFillTx/>
              </a:defRPr>
            </a:pPr>
            <a:r>
              <a:rPr sz="3235">
                <a:uFill>
                  <a:solidFill/>
                </a:uFill>
              </a:rPr>
              <a:t>Body Level Five</a:t>
            </a:r>
          </a:p>
        </p:txBody>
      </p:sp>
    </p:spTree>
    <p:extLst>
      <p:ext uri="{BB962C8B-B14F-4D97-AF65-F5344CB8AC3E}">
        <p14:creationId xmlns:p14="http://schemas.microsoft.com/office/powerpoint/2010/main" val="2893228796"/>
      </p:ext>
    </p:extLst>
  </p:cSld>
  <p:clrMapOvr>
    <a:masterClrMapping/>
  </p:clrMapOvr>
  <p:transition spd="med"/>
</p:sldLayout>
</file>

<file path=ppt/slideMasters/_rels/slideMaster1.xml.rels>&#65279;<?xml version="1.0" encoding="utf-8"?><Relationships xmlns="http://schemas.openxmlformats.org/package/2006/relationships"><Relationship Type="http://schemas.openxmlformats.org/officeDocument/2006/relationships/theme" Target="/ppt/theme/theme1.xml" Id="rId12" /><Relationship Type="http://schemas.openxmlformats.org/officeDocument/2006/relationships/slideLayout" Target="/ppt/slideLayouts/slideLayout2.xml" Id="rId2" /><Relationship Type="http://schemas.openxmlformats.org/officeDocument/2006/relationships/slideLayout" Target="/ppt/slideLayouts/slideLayout1.xml" Id="rId1" /></Relationships>
</file>

<file path=ppt/slideMasters/_rels/slideMaster2.xml.rels>&#65279;<?xml version="1.0" encoding="utf-8"?><Relationships xmlns="http://schemas.openxmlformats.org/package/2006/relationships"><Relationship Type="http://schemas.openxmlformats.org/officeDocument/2006/relationships/theme" Target="/ppt/theme/theme2.xml" Id="rId12" /><Relationship Type="http://schemas.openxmlformats.org/officeDocument/2006/relationships/slideLayout" Target="/ppt/slideLayouts/slideLayout12.xml" Id="rId1" /></Relationships>
</file>

<file path=ppt/slideMasters/_rels/slideMaster3.xml.rels>&#65279;<?xml version="1.0" encoding="utf-8"?><Relationships xmlns="http://schemas.openxmlformats.org/package/2006/relationships"><Relationship Type="http://schemas.openxmlformats.org/officeDocument/2006/relationships/theme" Target="/ppt/theme/theme3.xml" Id="rId12" /><Relationship Type="http://schemas.openxmlformats.org/officeDocument/2006/relationships/slideLayout" Target="/ppt/slideLayouts/slideLayout24.xml" Id="rId2" /><Relationship Type="http://schemas.openxmlformats.org/officeDocument/2006/relationships/slideLayout" Target="/ppt/slideLayouts/slideLayout23.xml" Id="rId1" /></Relationships>
</file>

<file path=ppt/slideMasters/_rels/slideMaster4.xml.rels>&#65279;<?xml version="1.0" encoding="utf-8"?><Relationships xmlns="http://schemas.openxmlformats.org/package/2006/relationships"><Relationship Type="http://schemas.openxmlformats.org/officeDocument/2006/relationships/theme" Target="/ppt/theme/theme4.xml" Id="rId12" /><Relationship Type="http://schemas.openxmlformats.org/officeDocument/2006/relationships/slideLayout" Target="/ppt/slideLayouts/slideLayout35.xml" Id="rId2" /></Relationships>
</file>

<file path=ppt/slideMasters/_rels/slideMaster5.xml.rels>&#65279;<?xml version="1.0" encoding="utf-8"?><Relationships xmlns="http://schemas.openxmlformats.org/package/2006/relationships"><Relationship Type="http://schemas.openxmlformats.org/officeDocument/2006/relationships/theme" Target="/ppt/theme/theme5.xml" Id="rId13" /><Relationship Type="http://schemas.openxmlformats.org/officeDocument/2006/relationships/slideLayout" Target="/ppt/slideLayouts/slideLayout56.xml" Id="rId12" /><Relationship Type="http://schemas.openxmlformats.org/officeDocument/2006/relationships/slideLayout" Target="/ppt/slideLayouts/slideLayout45.xml" Id="rId1"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fr-CA"/>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CBDB7F-A774-461E-BF8F-297340EA86F6}" type="datetime1">
              <a:rPr lang="fr-CA" smtClean="0"/>
              <a:pPr/>
              <a:t>2025-01-05</a:t>
            </a:fld>
            <a:endParaRPr lang="fr-CA"/>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A"/>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4631EA-20F7-436F-9EE6-9415E62F8BB0}" type="slidenum">
              <a:rPr lang="fr-CA" smtClean="0"/>
              <a:pPr/>
              <a:t>‹#›</a:t>
            </a:fld>
            <a:endParaRPr lang="fr-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593242-950C-4751-B10E-D4BD98A9D7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D42F128-DAD9-47F0-A352-20045EE547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BFFEAE-9B88-4D7C-9689-E2877840CA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427101-E29A-4EBB-BC8D-2AF7DF8E39F8}" type="datetimeFigureOut">
              <a:rPr lang="en-US" smtClean="0">
                <a:solidFill>
                  <a:prstClr val="black">
                    <a:tint val="75000"/>
                  </a:prstClr>
                </a:solidFill>
              </a:rPr>
              <a:pPr/>
              <a:t>1/5/25</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BA86D878-D488-4853-9BF4-958F93BAFE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8267BD34-676C-4DDC-BDFC-0FEEA89DBD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37600076"/>
      </p:ext>
    </p:extLst>
  </p:cSld>
  <p:clrMap bg1="lt1" tx1="dk1" bg2="lt2" tx2="dk2" accent1="accent1" accent2="accent2" accent3="accent3" accent4="accent4" accent5="accent5" accent6="accent6" hlink="hlink" folHlink="folHlink"/>
  <p:sldLayoutIdLst>
    <p:sldLayoutId id="21474837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1866D7-2980-4E88-F1D7-810893E134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36B2E9-208A-E1BF-E16C-F6C61AF6A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B43A9B-0375-A61B-6E09-2A94B1CD18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544A52-E744-8A4C-B31E-F7298D3A701B}" type="datetimeFigureOut">
              <a:rPr lang="en-US" smtClean="0"/>
              <a:t>1/5/25</a:t>
            </a:fld>
            <a:endParaRPr lang="en-US"/>
          </a:p>
        </p:txBody>
      </p:sp>
      <p:sp>
        <p:nvSpPr>
          <p:cNvPr id="5" name="Footer Placeholder 4">
            <a:extLst>
              <a:ext uri="{FF2B5EF4-FFF2-40B4-BE49-F238E27FC236}">
                <a16:creationId xmlns:a16="http://schemas.microsoft.com/office/drawing/2014/main" id="{BAA6600B-9BF0-5605-8AE2-BE572C5EC2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23EF189-049C-A2AD-E5BE-79B30FC55D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37525D-A7E3-9C4E-B3F7-361763AC3EF8}" type="slidenum">
              <a:rPr lang="en-US" smtClean="0"/>
              <a:t>‹#›</a:t>
            </a:fld>
            <a:endParaRPr lang="en-US"/>
          </a:p>
        </p:txBody>
      </p:sp>
    </p:spTree>
    <p:extLst>
      <p:ext uri="{BB962C8B-B14F-4D97-AF65-F5344CB8AC3E}">
        <p14:creationId xmlns:p14="http://schemas.microsoft.com/office/powerpoint/2010/main" val="1004878378"/>
      </p:ext>
    </p:extLst>
  </p:cSld>
  <p:clrMap bg1="lt1" tx1="dk1" bg2="lt2" tx2="dk2" accent1="accent1" accent2="accent2" accent3="accent3" accent4="accent4" accent5="accent5" accent6="accent6" hlink="hlink" folHlink="folHlink"/>
  <p:sldLayoutIdLst>
    <p:sldLayoutId id="2147483810" r:id="rId1"/>
    <p:sldLayoutId id="214748381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p14="http://schemas.microsoft.com/office/powerpoint/2010/main"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7EC671-128B-1C49-B456-F58C781427A5}" type="datetimeFigureOut">
              <a:rPr lang="en-US" smtClean="0"/>
              <a:t>1/5/25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7419A9-F50B-FF4B-AF6F-9D6E72205E63}" type="slidenum">
              <a:rPr lang="en-US" smtClean="0"/>
              <a:t>‹#›</a:t>
            </a:fld>
            <a:endParaRPr lang="en-US"/>
          </a:p>
        </p:txBody>
      </p:sp>
    </p:spTree>
    <p:extLst>
      <p:ext uri="{BB962C8B-B14F-4D97-AF65-F5344CB8AC3E}">
        <p14:creationId xmlns:p14="http://schemas.microsoft.com/office/powerpoint/2010/main" val="62860370"/>
      </p:ext>
    </p:extLst>
  </p:cSld>
  <p:clrMap bg1="lt1" tx1="dk1" bg2="lt2" tx2="dk2" accent1="accent1" accent2="accent2" accent3="accent3" accent4="accent4" accent5="accent5" accent6="accent6" hlink="hlink" folHlink="folHlink"/>
  <p:sldLayoutIdLst>
    <p:sldLayoutId id="2147483823" r:id="rId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p14="http://schemas.microsoft.com/office/powerpoint/2010/main"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fr-CA"/>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CBDB7F-A774-461E-BF8F-297340EA86F6}" type="datetime1">
              <a:rPr lang="fr-CA" smtClean="0"/>
              <a:pPr/>
              <a:t>2025-01-05</a:t>
            </a:fld>
            <a:endParaRPr lang="fr-CA"/>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A"/>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4631EA-20F7-436F-9EE6-9415E62F8BB0}" type="slidenum">
              <a:rPr lang="fr-CA" smtClean="0"/>
              <a:pPr/>
              <a:t>‹#›</a:t>
            </a:fld>
            <a:endParaRPr lang="fr-CA"/>
          </a:p>
        </p:txBody>
      </p:sp>
    </p:spTree>
    <p:extLst>
      <p:ext uri="{BB962C8B-B14F-4D97-AF65-F5344CB8AC3E}">
        <p14:creationId xmlns:p14="http://schemas.microsoft.com/office/powerpoint/2010/main" val="3992380222"/>
      </p:ext>
    </p:extLst>
  </p:cSld>
  <p:clrMap bg1="lt1" tx1="dk1" bg2="lt2" tx2="dk2" accent1="accent1" accent2="accent2" accent3="accent3" accent4="accent4" accent5="accent5" accent6="accent6" hlink="hlink" folHlink="folHlink"/>
  <p:sldLayoutIdLst>
    <p:sldLayoutId id="2147483834" r:id="rId1"/>
    <p:sldLayoutId id="2147483845"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notesSlide" Target="/ppt/notesSlides/notesSlide1.xml" Id="rId2" /><Relationship Type="http://schemas.openxmlformats.org/officeDocument/2006/relationships/slideLayout" Target="/ppt/slideLayouts/slideLayout1.xml" Id="rId1" /><Relationship Type="http://schemas.openxmlformats.org/officeDocument/2006/relationships/image" Target="/ppt/media/image3.png" Id="rId5" /><Relationship Type="http://schemas.openxmlformats.org/officeDocument/2006/relationships/image" Target="/ppt/media/image2.jpeg" Id="rId4" /></Relationships>
</file>

<file path=ppt/slides/_rels/slide10.xml.rels>&#65279;<?xml version="1.0" encoding="utf-8"?><Relationships xmlns="http://schemas.openxmlformats.org/package/2006/relationships"><Relationship Type="http://schemas.openxmlformats.org/officeDocument/2006/relationships/image" Target="/ppt/media/image2.jpeg" Id="rId3" /><Relationship Type="http://schemas.openxmlformats.org/officeDocument/2006/relationships/notesSlide" Target="/ppt/notesSlides/notesSlide10.xml" Id="rId2" /><Relationship Type="http://schemas.openxmlformats.org/officeDocument/2006/relationships/slideLayout" Target="/ppt/slideLayouts/slideLayout45.xml" Id="rId1" /><Relationship Type="http://schemas.openxmlformats.org/officeDocument/2006/relationships/image" Target="/ppt/media/image7.png" Id="rId5" /><Relationship Type="http://schemas.openxmlformats.org/officeDocument/2006/relationships/image" Target="/ppt/media/image3.png" Id="rId4" /></Relationships>
</file>

<file path=ppt/slides/_rels/slide100.xml.rels>&#65279;<?xml version="1.0" encoding="utf-8"?><Relationships xmlns="http://schemas.openxmlformats.org/package/2006/relationships"><Relationship Type="http://schemas.openxmlformats.org/officeDocument/2006/relationships/image" Target="/ppt/media/image92.png" Id="rId3" /><Relationship Type="http://schemas.openxmlformats.org/officeDocument/2006/relationships/notesSlide" Target="/ppt/notesSlides/notesSlide43.xml" Id="rId2" /><Relationship Type="http://schemas.openxmlformats.org/officeDocument/2006/relationships/slideLayout" Target="/ppt/slideLayouts/slideLayout2.xml" Id="rId1" /></Relationships>
</file>

<file path=ppt/slides/_rels/slide101.xml.rels>&#65279;<?xml version="1.0" encoding="utf-8"?><Relationships xmlns="http://schemas.openxmlformats.org/package/2006/relationships"><Relationship Type="http://schemas.openxmlformats.org/officeDocument/2006/relationships/image" Target="/ppt/media/image109.jpeg" Id="rId3" /><Relationship Type="http://schemas.openxmlformats.org/officeDocument/2006/relationships/notesSlide" Target="/ppt/notesSlides/notesSlide44.xml" Id="rId2" /><Relationship Type="http://schemas.openxmlformats.org/officeDocument/2006/relationships/slideLayout" Target="/ppt/slideLayouts/slideLayout2.xml" Id="rId1" /></Relationships>
</file>

<file path=ppt/slides/_rels/slide102.xml.rels>&#65279;<?xml version="1.0" encoding="utf-8"?><Relationships xmlns="http://schemas.openxmlformats.org/package/2006/relationships"><Relationship Type="http://schemas.openxmlformats.org/officeDocument/2006/relationships/image" Target="/ppt/media/image110.jpeg" Id="rId3" /><Relationship Type="http://schemas.openxmlformats.org/officeDocument/2006/relationships/notesSlide" Target="/ppt/notesSlides/notesSlide45.xml" Id="rId2" /><Relationship Type="http://schemas.openxmlformats.org/officeDocument/2006/relationships/slideLayout" Target="/ppt/slideLayouts/slideLayout2.xml" Id="rId1" /></Relationships>
</file>

<file path=ppt/slides/_rels/slide103.xml.rels>&#65279;<?xml version="1.0" encoding="utf-8"?><Relationships xmlns="http://schemas.openxmlformats.org/package/2006/relationships"><Relationship Type="http://schemas.openxmlformats.org/officeDocument/2006/relationships/image" Target="/ppt/media/image111.jpeg" Id="rId3" /><Relationship Type="http://schemas.openxmlformats.org/officeDocument/2006/relationships/notesSlide" Target="/ppt/notesSlides/notesSlide46.xml" Id="rId2" /><Relationship Type="http://schemas.openxmlformats.org/officeDocument/2006/relationships/slideLayout" Target="/ppt/slideLayouts/slideLayout2.xml" Id="rId1" /><Relationship Type="http://schemas.openxmlformats.org/officeDocument/2006/relationships/image" Target="/ppt/media/image112.png" Id="rId4" /></Relationships>
</file>

<file path=ppt/slides/_rels/slide104.xml.rels>&#65279;<?xml version="1.0" encoding="utf-8"?><Relationships xmlns="http://schemas.openxmlformats.org/package/2006/relationships"><Relationship Type="http://schemas.openxmlformats.org/officeDocument/2006/relationships/image" Target="/ppt/media/image113.jpeg" Id="rId3" /><Relationship Type="http://schemas.openxmlformats.org/officeDocument/2006/relationships/notesSlide" Target="/ppt/notesSlides/notesSlide47.xml" Id="rId2" /><Relationship Type="http://schemas.openxmlformats.org/officeDocument/2006/relationships/slideLayout" Target="/ppt/slideLayouts/slideLayout2.xml" Id="rId1" /></Relationships>
</file>

<file path=ppt/slides/_rels/slide105.xml.rels>&#65279;<?xml version="1.0" encoding="utf-8"?><Relationships xmlns="http://schemas.openxmlformats.org/package/2006/relationships"><Relationship Type="http://schemas.openxmlformats.org/officeDocument/2006/relationships/image" Target="/ppt/media/image111.jpeg" Id="rId3" /><Relationship Type="http://schemas.openxmlformats.org/officeDocument/2006/relationships/notesSlide" Target="/ppt/notesSlides/notesSlide48.xml" Id="rId2" /><Relationship Type="http://schemas.openxmlformats.org/officeDocument/2006/relationships/slideLayout" Target="/ppt/slideLayouts/slideLayout2.xml" Id="rId1" /></Relationships>
</file>

<file path=ppt/slides/_rels/slide106.xml.rels>&#65279;<?xml version="1.0" encoding="utf-8"?><Relationships xmlns="http://schemas.openxmlformats.org/package/2006/relationships"><Relationship Type="http://schemas.openxmlformats.org/officeDocument/2006/relationships/image" Target="/ppt/media/image111.jpeg" Id="rId3" /><Relationship Type="http://schemas.openxmlformats.org/officeDocument/2006/relationships/notesSlide" Target="/ppt/notesSlides/notesSlide49.xml" Id="rId2" /><Relationship Type="http://schemas.openxmlformats.org/officeDocument/2006/relationships/slideLayout" Target="/ppt/slideLayouts/slideLayout2.xml" Id="rId1" /></Relationships>
</file>

<file path=ppt/slides/_rels/slide107.xml.rels>&#65279;<?xml version="1.0" encoding="utf-8"?><Relationships xmlns="http://schemas.openxmlformats.org/package/2006/relationships"><Relationship Type="http://schemas.openxmlformats.org/officeDocument/2006/relationships/image" Target="/ppt/media/image114.png" Id="rId3" /><Relationship Type="http://schemas.openxmlformats.org/officeDocument/2006/relationships/notesSlide" Target="/ppt/notesSlides/notesSlide50.xml" Id="rId2" /><Relationship Type="http://schemas.openxmlformats.org/officeDocument/2006/relationships/slideLayout" Target="/ppt/slideLayouts/slideLayout2.xml" Id="rId1" /><Relationship Type="http://schemas.openxmlformats.org/officeDocument/2006/relationships/image" Target="/ppt/media/image115.png" Id="rId4" /></Relationships>
</file>

<file path=ppt/slides/_rels/slide108.xml.rels>&#65279;<?xml version="1.0" encoding="utf-8"?><Relationships xmlns="http://schemas.openxmlformats.org/package/2006/relationships"><Relationship Type="http://schemas.openxmlformats.org/officeDocument/2006/relationships/image" Target="/ppt/media/image61.jpeg" Id="rId3" /><Relationship Type="http://schemas.openxmlformats.org/officeDocument/2006/relationships/notesSlide" Target="/ppt/notesSlides/notesSlide51.xml" Id="rId2" /><Relationship Type="http://schemas.openxmlformats.org/officeDocument/2006/relationships/slideLayout" Target="/ppt/slideLayouts/slideLayout24.xml" Id="rId1" /><Relationship Type="http://schemas.openxmlformats.org/officeDocument/2006/relationships/image" Target="/ppt/media/image65.png" Id="rId6" /><Relationship Type="http://schemas.openxmlformats.org/officeDocument/2006/relationships/image" Target="/ppt/media/image63.jpeg" Id="rId5" /><Relationship Type="http://schemas.openxmlformats.org/officeDocument/2006/relationships/image" Target="/ppt/media/image62.png" Id="rId4" /></Relationships>
</file>

<file path=ppt/slides/_rels/slide109.xml.rels>&#65279;<?xml version="1.0" encoding="utf-8"?><Relationships xmlns="http://schemas.openxmlformats.org/package/2006/relationships"><Relationship Type="http://schemas.openxmlformats.org/officeDocument/2006/relationships/image" Target="/ppt/media/image116.png" Id="rId3" /><Relationship Type="http://schemas.openxmlformats.org/officeDocument/2006/relationships/notesSlide" Target="/ppt/notesSlides/notesSlide52.xml" Id="rId2" /><Relationship Type="http://schemas.openxmlformats.org/officeDocument/2006/relationships/slideLayout" Target="/ppt/slideLayouts/slideLayout24.xml" Id="rId1" /><Relationship Type="http://schemas.openxmlformats.org/officeDocument/2006/relationships/image" Target="/ppt/media/image117.png" Id="rId4" /></Relationships>
</file>

<file path=ppt/slides/_rels/slide11.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notesSlide" Target="/ppt/notesSlides/notesSlide11.xml" Id="rId2" /><Relationship Type="http://schemas.openxmlformats.org/officeDocument/2006/relationships/slideLayout" Target="/ppt/slideLayouts/slideLayout45.xml" Id="rId1" /><Relationship Type="http://schemas.openxmlformats.org/officeDocument/2006/relationships/image" Target="/ppt/media/image3.png" Id="rId5" /><Relationship Type="http://schemas.openxmlformats.org/officeDocument/2006/relationships/image" Target="/ppt/media/image2.jpeg" Id="rId4" /></Relationships>
</file>

<file path=ppt/slides/_rels/slide110.xml.rels>&#65279;<?xml version="1.0" encoding="utf-8"?><Relationships xmlns="http://schemas.openxmlformats.org/package/2006/relationships"><Relationship Type="http://schemas.openxmlformats.org/officeDocument/2006/relationships/image" Target="/ppt/media/image116.png" Id="rId3" /><Relationship Type="http://schemas.openxmlformats.org/officeDocument/2006/relationships/notesSlide" Target="/ppt/notesSlides/notesSlide53.xml" Id="rId2" /><Relationship Type="http://schemas.openxmlformats.org/officeDocument/2006/relationships/slideLayout" Target="/ppt/slideLayouts/slideLayout35.xml" Id="rId1" /><Relationship Type="http://schemas.openxmlformats.org/officeDocument/2006/relationships/image" Target="/ppt/media/image117.png" Id="rId4" /></Relationships>
</file>

<file path=ppt/slides/_rels/slide111.xml.rels>&#65279;<?xml version="1.0" encoding="utf-8"?><Relationships xmlns="http://schemas.openxmlformats.org/package/2006/relationships"><Relationship Type="http://schemas.openxmlformats.org/officeDocument/2006/relationships/image" Target="/ppt/media/image118.png" Id="rId3" /><Relationship Type="http://schemas.openxmlformats.org/officeDocument/2006/relationships/notesSlide" Target="/ppt/notesSlides/notesSlide54.xml" Id="rId2" /><Relationship Type="http://schemas.openxmlformats.org/officeDocument/2006/relationships/slideLayout" Target="/ppt/slideLayouts/slideLayout35.xml" Id="rId1" /><Relationship Type="http://schemas.openxmlformats.org/officeDocument/2006/relationships/image" Target="/ppt/media/image119.png" Id="rId4" /></Relationships>
</file>

<file path=ppt/slides/_rels/slide112.xml.rels>&#65279;<?xml version="1.0" encoding="utf-8"?><Relationships xmlns="http://schemas.openxmlformats.org/package/2006/relationships"><Relationship Type="http://schemas.openxmlformats.org/officeDocument/2006/relationships/image" Target="/ppt/media/image120.png" Id="rId3" /><Relationship Type="http://schemas.openxmlformats.org/officeDocument/2006/relationships/notesSlide" Target="/ppt/notesSlides/notesSlide55.xml" Id="rId2" /><Relationship Type="http://schemas.openxmlformats.org/officeDocument/2006/relationships/slideLayout" Target="/ppt/slideLayouts/slideLayout24.xml" Id="rId1" /><Relationship Type="http://schemas.openxmlformats.org/officeDocument/2006/relationships/image" Target="/ppt/media/image121.png" Id="rId4" /></Relationships>
</file>

<file path=ppt/slides/_rels/slide113.xml.rels>&#65279;<?xml version="1.0" encoding="utf-8"?><Relationships xmlns="http://schemas.openxmlformats.org/package/2006/relationships"><Relationship Type="http://schemas.openxmlformats.org/officeDocument/2006/relationships/image" Target="/ppt/media/image122.png" Id="rId3" /><Relationship Type="http://schemas.openxmlformats.org/officeDocument/2006/relationships/notesSlide" Target="/ppt/notesSlides/notesSlide56.xml" Id="rId2" /><Relationship Type="http://schemas.openxmlformats.org/officeDocument/2006/relationships/slideLayout" Target="/ppt/slideLayouts/slideLayout24.xml" Id="rId1" /></Relationships>
</file>

<file path=ppt/slides/_rels/slide114.xml.rels>&#65279;<?xml version="1.0" encoding="utf-8"?><Relationships xmlns="http://schemas.openxmlformats.org/package/2006/relationships"><Relationship Type="http://schemas.openxmlformats.org/officeDocument/2006/relationships/image" Target="/ppt/media/image120.png" Id="rId3" /><Relationship Type="http://schemas.openxmlformats.org/officeDocument/2006/relationships/notesSlide" Target="/ppt/notesSlides/notesSlide57.xml" Id="rId2" /><Relationship Type="http://schemas.openxmlformats.org/officeDocument/2006/relationships/slideLayout" Target="/ppt/slideLayouts/slideLayout24.xml" Id="rId1" /><Relationship Type="http://schemas.openxmlformats.org/officeDocument/2006/relationships/image" Target="/ppt/media/image121.png" Id="rId4" /></Relationships>
</file>

<file path=ppt/slides/_rels/slide115.xml.rels>&#65279;<?xml version="1.0" encoding="utf-8"?><Relationships xmlns="http://schemas.openxmlformats.org/package/2006/relationships"><Relationship Type="http://schemas.openxmlformats.org/officeDocument/2006/relationships/image" Target="/ppt/media/image80.png" Id="rId3" /><Relationship Type="http://schemas.openxmlformats.org/officeDocument/2006/relationships/image" Target="/ppt/media/image2.jpeg" Id="rId2" /><Relationship Type="http://schemas.openxmlformats.org/officeDocument/2006/relationships/slideLayout" Target="/ppt/slideLayouts/slideLayout24.xml" Id="rId1" /></Relationships>
</file>

<file path=ppt/slides/_rels/slide116.xml.rels>&#65279;<?xml version="1.0" encoding="utf-8"?><Relationships xmlns="http://schemas.openxmlformats.org/package/2006/relationships"><Relationship Type="http://schemas.openxmlformats.org/officeDocument/2006/relationships/image" Target="/ppt/media/image80.png" Id="rId3" /><Relationship Type="http://schemas.openxmlformats.org/officeDocument/2006/relationships/image" Target="/ppt/media/image2.jpeg" Id="rId2" /><Relationship Type="http://schemas.openxmlformats.org/officeDocument/2006/relationships/slideLayout" Target="/ppt/slideLayouts/slideLayout24.xml" Id="rId1" /><Relationship Type="http://schemas.openxmlformats.org/officeDocument/2006/relationships/image" Target="/ppt/media/image123.png" Id="rId4" /></Relationships>
</file>

<file path=ppt/slides/_rels/slide117.xml.rels>&#65279;<?xml version="1.0" encoding="utf-8"?><Relationships xmlns="http://schemas.openxmlformats.org/package/2006/relationships"><Relationship Type="http://schemas.openxmlformats.org/officeDocument/2006/relationships/image" Target="/ppt/media/image80.png" Id="rId3" /><Relationship Type="http://schemas.openxmlformats.org/officeDocument/2006/relationships/image" Target="/ppt/media/image2.jpeg" Id="rId2" /><Relationship Type="http://schemas.openxmlformats.org/officeDocument/2006/relationships/slideLayout" Target="/ppt/slideLayouts/slideLayout24.xml" Id="rId1" /><Relationship Type="http://schemas.openxmlformats.org/officeDocument/2006/relationships/image" Target="/ppt/media/image124.png" Id="rId4" /></Relationships>
</file>

<file path=ppt/slides/_rels/slide118.xml.rels>&#65279;<?xml version="1.0" encoding="utf-8"?><Relationships xmlns="http://schemas.openxmlformats.org/package/2006/relationships"><Relationship Type="http://schemas.openxmlformats.org/officeDocument/2006/relationships/image" Target="/ppt/media/image129.png" Id="rId8" /><Relationship Type="http://schemas.openxmlformats.org/officeDocument/2006/relationships/image" Target="/ppt/media/image80.png" Id="rId3" /><Relationship Type="http://schemas.openxmlformats.org/officeDocument/2006/relationships/image" Target="/ppt/media/image128.png" Id="rId7" /><Relationship Type="http://schemas.openxmlformats.org/officeDocument/2006/relationships/image" Target="/ppt/media/image2.jpeg" Id="rId2" /><Relationship Type="http://schemas.openxmlformats.org/officeDocument/2006/relationships/slideLayout" Target="/ppt/slideLayouts/slideLayout24.xml" Id="rId1" /><Relationship Type="http://schemas.openxmlformats.org/officeDocument/2006/relationships/image" Target="/ppt/media/image127.png" Id="rId6" /><Relationship Type="http://schemas.openxmlformats.org/officeDocument/2006/relationships/image" Target="/ppt/media/image126.png" Id="rId5" /><Relationship Type="http://schemas.openxmlformats.org/officeDocument/2006/relationships/image" Target="/ppt/media/image125.png" Id="rId4" /></Relationships>
</file>

<file path=ppt/slides/_rels/slide119.xml.rels>&#65279;<?xml version="1.0" encoding="utf-8"?><Relationships xmlns="http://schemas.openxmlformats.org/package/2006/relationships"><Relationship Type="http://schemas.openxmlformats.org/officeDocument/2006/relationships/image" Target="/ppt/media/image80.png" Id="rId3" /><Relationship Type="http://schemas.openxmlformats.org/officeDocument/2006/relationships/image" Target="/ppt/media/image2.jpeg" Id="rId2" /><Relationship Type="http://schemas.openxmlformats.org/officeDocument/2006/relationships/slideLayout" Target="/ppt/slideLayouts/slideLayout24.xml" Id="rId1" /><Relationship Type="http://schemas.openxmlformats.org/officeDocument/2006/relationships/image" Target="/ppt/media/image132.png" Id="rId6" /><Relationship Type="http://schemas.openxmlformats.org/officeDocument/2006/relationships/image" Target="/ppt/media/image131.png" Id="rId5" /><Relationship Type="http://schemas.openxmlformats.org/officeDocument/2006/relationships/image" Target="/ppt/media/image130.png" Id="rId4" /></Relationships>
</file>

<file path=ppt/slides/_rels/slide12.xml.rels>&#65279;<?xml version="1.0" encoding="utf-8"?><Relationships xmlns="http://schemas.openxmlformats.org/package/2006/relationships"><Relationship Type="http://schemas.openxmlformats.org/officeDocument/2006/relationships/image" Target="/ppt/media/image7.png" Id="rId3" /><Relationship Type="http://schemas.openxmlformats.org/officeDocument/2006/relationships/notesSlide" Target="/ppt/notesSlides/notesSlide12.xml" Id="rId2" /><Relationship Type="http://schemas.openxmlformats.org/officeDocument/2006/relationships/slideLayout" Target="/ppt/slideLayouts/slideLayout1.xml" Id="rId1" /><Relationship Type="http://schemas.openxmlformats.org/officeDocument/2006/relationships/image" Target="/ppt/media/image3.png" Id="rId5" /><Relationship Type="http://schemas.openxmlformats.org/officeDocument/2006/relationships/image" Target="/ppt/media/image2.jpeg" Id="rId4" /></Relationships>
</file>

<file path=ppt/slides/_rels/slide120.xml.rels>&#65279;<?xml version="1.0" encoding="utf-8"?><Relationships xmlns="http://schemas.openxmlformats.org/package/2006/relationships"><Relationship Type="http://schemas.openxmlformats.org/officeDocument/2006/relationships/image" Target="/ppt/media/image80.png" Id="rId3" /><Relationship Type="http://schemas.openxmlformats.org/officeDocument/2006/relationships/image" Target="/ppt/media/image2.jpeg" Id="rId2" /><Relationship Type="http://schemas.openxmlformats.org/officeDocument/2006/relationships/slideLayout" Target="/ppt/slideLayouts/slideLayout24.xml" Id="rId1" /><Relationship Type="http://schemas.openxmlformats.org/officeDocument/2006/relationships/image" Target="/ppt/media/image135.png" Id="rId6" /><Relationship Type="http://schemas.openxmlformats.org/officeDocument/2006/relationships/image" Target="/ppt/media/image134.png" Id="rId5" /><Relationship Type="http://schemas.openxmlformats.org/officeDocument/2006/relationships/image" Target="/ppt/media/image133.png" Id="rId4" /></Relationships>
</file>

<file path=ppt/slides/_rels/slide121.xml.rels>&#65279;<?xml version="1.0" encoding="utf-8"?><Relationships xmlns="http://schemas.openxmlformats.org/package/2006/relationships"><Relationship Type="http://schemas.openxmlformats.org/officeDocument/2006/relationships/image" Target="/ppt/media/image80.png" Id="rId3" /><Relationship Type="http://schemas.openxmlformats.org/officeDocument/2006/relationships/image" Target="/ppt/media/image2.jpeg" Id="rId2" /><Relationship Type="http://schemas.openxmlformats.org/officeDocument/2006/relationships/slideLayout" Target="/ppt/slideLayouts/slideLayout24.xml" Id="rId1" /><Relationship Type="http://schemas.openxmlformats.org/officeDocument/2006/relationships/image" Target="/ppt/media/image138.png" Id="rId6" /><Relationship Type="http://schemas.openxmlformats.org/officeDocument/2006/relationships/image" Target="/ppt/media/image137.png" Id="rId5" /><Relationship Type="http://schemas.openxmlformats.org/officeDocument/2006/relationships/image" Target="/ppt/media/image136.png" Id="rId4" /></Relationships>
</file>

<file path=ppt/slides/_rels/slide122.xml.rels>&#65279;<?xml version="1.0" encoding="utf-8"?><Relationships xmlns="http://schemas.openxmlformats.org/package/2006/relationships"><Relationship Type="http://schemas.openxmlformats.org/officeDocument/2006/relationships/image" Target="/ppt/media/image80.png" Id="rId3" /><Relationship Type="http://schemas.openxmlformats.org/officeDocument/2006/relationships/image" Target="/ppt/media/image2.jpeg" Id="rId2" /><Relationship Type="http://schemas.openxmlformats.org/officeDocument/2006/relationships/slideLayout" Target="/ppt/slideLayouts/slideLayout24.xml" Id="rId1" /><Relationship Type="http://schemas.openxmlformats.org/officeDocument/2006/relationships/image" Target="/ppt/media/image139.png" Id="rId4" /></Relationships>
</file>

<file path=ppt/slides/_rels/slide123.xml.rels>&#65279;<?xml version="1.0" encoding="utf-8"?><Relationships xmlns="http://schemas.openxmlformats.org/package/2006/relationships"><Relationship Type="http://schemas.openxmlformats.org/officeDocument/2006/relationships/image" Target="/ppt/media/image80.png" Id="rId3" /><Relationship Type="http://schemas.openxmlformats.org/officeDocument/2006/relationships/image" Target="/ppt/media/image2.jpeg" Id="rId2" /><Relationship Type="http://schemas.openxmlformats.org/officeDocument/2006/relationships/slideLayout" Target="/ppt/slideLayouts/slideLayout24.xml" Id="rId1" /></Relationships>
</file>

<file path=ppt/slides/_rels/slide124.xml.rels>&#65279;<?xml version="1.0" encoding="utf-8"?><Relationships xmlns="http://schemas.openxmlformats.org/package/2006/relationships"><Relationship Type="http://schemas.openxmlformats.org/officeDocument/2006/relationships/image" Target="/ppt/media/image80.png" Id="rId3" /><Relationship Type="http://schemas.openxmlformats.org/officeDocument/2006/relationships/image" Target="/ppt/media/image2.jpeg" Id="rId2" /><Relationship Type="http://schemas.openxmlformats.org/officeDocument/2006/relationships/slideLayout" Target="/ppt/slideLayouts/slideLayout24.xml" Id="rId1" /><Relationship Type="http://schemas.openxmlformats.org/officeDocument/2006/relationships/image" Target="/ppt/media/image140.png" Id="rId4" /></Relationships>
</file>

<file path=ppt/slides/_rels/slide125.xml.rels>&#65279;<?xml version="1.0" encoding="utf-8"?><Relationships xmlns="http://schemas.openxmlformats.org/package/2006/relationships"><Relationship Type="http://schemas.openxmlformats.org/officeDocument/2006/relationships/image" Target="/ppt/media/image80.png" Id="rId3" /><Relationship Type="http://schemas.openxmlformats.org/officeDocument/2006/relationships/image" Target="/ppt/media/image2.jpeg" Id="rId2" /><Relationship Type="http://schemas.openxmlformats.org/officeDocument/2006/relationships/slideLayout" Target="/ppt/slideLayouts/slideLayout24.xml" Id="rId1" /><Relationship Type="http://schemas.openxmlformats.org/officeDocument/2006/relationships/image" Target="/ppt/media/image143.png" Id="rId6" /><Relationship Type="http://schemas.openxmlformats.org/officeDocument/2006/relationships/image" Target="/ppt/media/image142.png" Id="rId5" /><Relationship Type="http://schemas.openxmlformats.org/officeDocument/2006/relationships/image" Target="/ppt/media/image141.png" Id="rId4" /></Relationships>
</file>

<file path=ppt/slides/_rels/slide126.xml.rels>&#65279;<?xml version="1.0" encoding="utf-8"?><Relationships xmlns="http://schemas.openxmlformats.org/package/2006/relationships"><Relationship Type="http://schemas.openxmlformats.org/officeDocument/2006/relationships/image" Target="/ppt/media/image80.png" Id="rId3" /><Relationship Type="http://schemas.openxmlformats.org/officeDocument/2006/relationships/image" Target="/ppt/media/image2.jpeg" Id="rId2" /><Relationship Type="http://schemas.openxmlformats.org/officeDocument/2006/relationships/slideLayout" Target="/ppt/slideLayouts/slideLayout24.xml" Id="rId1" /><Relationship Type="http://schemas.openxmlformats.org/officeDocument/2006/relationships/image" Target="/ppt/media/image146.png" Id="rId6" /><Relationship Type="http://schemas.openxmlformats.org/officeDocument/2006/relationships/image" Target="/ppt/media/image145.png" Id="rId5" /><Relationship Type="http://schemas.openxmlformats.org/officeDocument/2006/relationships/image" Target="/ppt/media/image144.png" Id="rId4" /></Relationships>
</file>

<file path=ppt/slides/_rels/slide127.xml.rels>&#65279;<?xml version="1.0" encoding="utf-8"?><Relationships xmlns="http://schemas.openxmlformats.org/package/2006/relationships"><Relationship Type="http://schemas.openxmlformats.org/officeDocument/2006/relationships/image" Target="/ppt/media/image80.png" Id="rId3" /><Relationship Type="http://schemas.openxmlformats.org/officeDocument/2006/relationships/image" Target="/ppt/media/image2.jpeg" Id="rId2" /><Relationship Type="http://schemas.openxmlformats.org/officeDocument/2006/relationships/slideLayout" Target="/ppt/slideLayouts/slideLayout24.xml" Id="rId1" /><Relationship Type="http://schemas.openxmlformats.org/officeDocument/2006/relationships/image" Target="/ppt/media/image149.png" Id="rId6" /><Relationship Type="http://schemas.openxmlformats.org/officeDocument/2006/relationships/image" Target="/ppt/media/image148.png" Id="rId5" /><Relationship Type="http://schemas.openxmlformats.org/officeDocument/2006/relationships/image" Target="/ppt/media/image147.png" Id="rId4" /></Relationships>
</file>

<file path=ppt/slides/_rels/slide128.xml.rels>&#65279;<?xml version="1.0" encoding="utf-8"?><Relationships xmlns="http://schemas.openxmlformats.org/package/2006/relationships"><Relationship Type="http://schemas.openxmlformats.org/officeDocument/2006/relationships/image" Target="/ppt/media/image7.png" Id="rId3" /><Relationship Type="http://schemas.openxmlformats.org/officeDocument/2006/relationships/notesSlide" Target="/ppt/notesSlides/notesSlide58.xml" Id="rId2" /><Relationship Type="http://schemas.openxmlformats.org/officeDocument/2006/relationships/slideLayout" Target="/ppt/slideLayouts/slideLayout1.xml" Id="rId1" /><Relationship Type="http://schemas.openxmlformats.org/officeDocument/2006/relationships/image" Target="/ppt/media/image3.png" Id="rId5" /><Relationship Type="http://schemas.openxmlformats.org/officeDocument/2006/relationships/image" Target="/ppt/media/image2.jpeg" Id="rId4" /></Relationships>
</file>

<file path=ppt/slides/_rels/slide129.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notesSlide" Target="/ppt/notesSlides/notesSlide59.xml" Id="rId2" /><Relationship Type="http://schemas.openxmlformats.org/officeDocument/2006/relationships/slideLayout" Target="/ppt/slideLayouts/slideLayout1.xml" Id="rId1" /><Relationship Type="http://schemas.openxmlformats.org/officeDocument/2006/relationships/image" Target="/ppt/media/image3.png" Id="rId5" /><Relationship Type="http://schemas.openxmlformats.org/officeDocument/2006/relationships/image" Target="/ppt/media/image2.jpeg" Id="rId4" /></Relationships>
</file>

<file path=ppt/slides/_rels/slide13.xml.rels>&#65279;<?xml version="1.0" encoding="utf-8"?><Relationships xmlns="http://schemas.openxmlformats.org/package/2006/relationships"><Relationship Type="http://schemas.openxmlformats.org/officeDocument/2006/relationships/image" Target="/ppt/media/image27.png" Id="rId8" /><Relationship Type="http://schemas.openxmlformats.org/officeDocument/2006/relationships/image" Target="/ppt/media/image23.png" Id="rId3" /><Relationship Type="http://schemas.openxmlformats.org/officeDocument/2006/relationships/image" Target="/ppt/media/image26.tiff" Id="rId7" /><Relationship Type="http://schemas.openxmlformats.org/officeDocument/2006/relationships/notesSlide" Target="/ppt/notesSlides/notesSlide13.xml" Id="rId2" /><Relationship Type="http://schemas.openxmlformats.org/officeDocument/2006/relationships/slideLayout" Target="/ppt/slideLayouts/slideLayout1.xml" Id="rId1" /><Relationship Type="http://schemas.openxmlformats.org/officeDocument/2006/relationships/image" Target="/ppt/media/image25.png" Id="rId6" /><Relationship Type="http://schemas.openxmlformats.org/officeDocument/2006/relationships/image" Target="/ppt/media/image24.png" Id="rId5" /><Relationship Type="http://schemas.openxmlformats.org/officeDocument/2006/relationships/image" Target="/ppt/media/image29.png" Id="rId10" /><Relationship Type="http://schemas.openxmlformats.org/officeDocument/2006/relationships/image" Target="/ppt/media/image2.jpeg" Id="rId4" /><Relationship Type="http://schemas.openxmlformats.org/officeDocument/2006/relationships/image" Target="/ppt/media/image28.png" Id="rId9" /></Relationships>
</file>

<file path=ppt/slides/_rels/slide130.xml.rels>&#65279;<?xml version="1.0" encoding="utf-8"?><Relationships xmlns="http://schemas.openxmlformats.org/package/2006/relationships"><Relationship Type="http://schemas.openxmlformats.org/officeDocument/2006/relationships/image" Target="/ppt/media/image3.png" Id="rId8" /><Relationship Type="http://schemas.openxmlformats.org/officeDocument/2006/relationships/image" Target="/ppt/media/image2.jpeg" Id="rId3" /><Relationship Type="http://schemas.openxmlformats.org/officeDocument/2006/relationships/image" Target="/ppt/media/image7.png" Id="rId7" /><Relationship Type="http://schemas.openxmlformats.org/officeDocument/2006/relationships/notesSlide" Target="/ppt/notesSlides/notesSlide60.xml" Id="rId2" /><Relationship Type="http://schemas.openxmlformats.org/officeDocument/2006/relationships/slideLayout" Target="/ppt/slideLayouts/slideLayout12.xml" Id="rId1" /><Relationship Type="http://schemas.openxmlformats.org/officeDocument/2006/relationships/hyperlink" Target="mailto:dcogburn@american.edu" TargetMode="External" Id="rId6" /><Relationship Type="http://schemas.openxmlformats.org/officeDocument/2006/relationships/hyperlink" Target="https://www.cambridge.org/core/journals/data-and-policy" TargetMode="External" Id="rId5" /><Relationship Type="http://schemas.openxmlformats.org/officeDocument/2006/relationships/hyperlink" Target="https://github.com/derrickcogburn/hicss-text-analytics" TargetMode="External" Id="rId4" /></Relationships>
</file>

<file path=ppt/slides/_rels/slide14.xml.rels>&#65279;<?xml version="1.0" encoding="utf-8"?><Relationships xmlns="http://schemas.openxmlformats.org/package/2006/relationships"><Relationship Type="http://schemas.openxmlformats.org/officeDocument/2006/relationships/image" Target="/ppt/media/image30.png" Id="rId3" /><Relationship Type="http://schemas.openxmlformats.org/officeDocument/2006/relationships/notesSlide" Target="/ppt/notesSlides/notesSlide14.xml" Id="rId2" /><Relationship Type="http://schemas.openxmlformats.org/officeDocument/2006/relationships/slideLayout" Target="/ppt/slideLayouts/slideLayout1.xml" Id="rId1" /><Relationship Type="http://schemas.openxmlformats.org/officeDocument/2006/relationships/image" Target="/ppt/media/image3.png" Id="rId5" /><Relationship Type="http://schemas.openxmlformats.org/officeDocument/2006/relationships/image" Target="/ppt/media/image2.jpeg" Id="rId4" /></Relationships>
</file>

<file path=ppt/slides/_rels/slide15.xml.rels>&#65279;<?xml version="1.0" encoding="utf-8"?><Relationships xmlns="http://schemas.openxmlformats.org/package/2006/relationships"><Relationship Type="http://schemas.openxmlformats.org/officeDocument/2006/relationships/image" Target="/ppt/media/image7.png" Id="rId3" /><Relationship Type="http://schemas.openxmlformats.org/officeDocument/2006/relationships/notesSlide" Target="/ppt/notesSlides/notesSlide15.xml" Id="rId2" /><Relationship Type="http://schemas.openxmlformats.org/officeDocument/2006/relationships/slideLayout" Target="/ppt/slideLayouts/slideLayout1.xml" Id="rId1" /><Relationship Type="http://schemas.openxmlformats.org/officeDocument/2006/relationships/image" Target="/ppt/media/image3.png" Id="rId5" /><Relationship Type="http://schemas.openxmlformats.org/officeDocument/2006/relationships/image" Target="/ppt/media/image2.jpeg" Id="rId4" /></Relationships>
</file>

<file path=ppt/slides/_rels/slide16.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notesSlide" Target="/ppt/notesSlides/notesSlide16.xml" Id="rId2" /><Relationship Type="http://schemas.openxmlformats.org/officeDocument/2006/relationships/slideLayout" Target="/ppt/slideLayouts/slideLayout1.xml" Id="rId1" /><Relationship Type="http://schemas.openxmlformats.org/officeDocument/2006/relationships/image" Target="/ppt/media/image3.png" Id="rId5" /><Relationship Type="http://schemas.openxmlformats.org/officeDocument/2006/relationships/image" Target="/ppt/media/image2.jpeg" Id="rId4" /></Relationships>
</file>

<file path=ppt/slides/_rels/slide17.xml.rels>&#65279;<?xml version="1.0" encoding="utf-8"?><Relationships xmlns="http://schemas.openxmlformats.org/package/2006/relationships"><Relationship Type="http://schemas.openxmlformats.org/officeDocument/2006/relationships/image" Target="/ppt/media/image31.png" Id="rId3" /><Relationship Type="http://schemas.openxmlformats.org/officeDocument/2006/relationships/notesSlide" Target="/ppt/notesSlides/notesSlide17.xml" Id="rId2" /><Relationship Type="http://schemas.openxmlformats.org/officeDocument/2006/relationships/slideLayout" Target="/ppt/slideLayouts/slideLayout1.xml" Id="rId1" /><Relationship Type="http://schemas.openxmlformats.org/officeDocument/2006/relationships/image" Target="/ppt/media/image2.jpeg" Id="rId4" /></Relationships>
</file>

<file path=ppt/slides/_rels/slide18.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19.xml.rels>&#65279;<?xml version="1.0" encoding="utf-8"?><Relationships xmlns="http://schemas.openxmlformats.org/package/2006/relationships"><Relationship Type="http://schemas.openxmlformats.org/officeDocument/2006/relationships/image" Target="/ppt/media/image2.jpeg" Id="rId3" /><Relationship Type="http://schemas.openxmlformats.org/officeDocument/2006/relationships/image" Target="/ppt/media/image32.png" Id="rId2" /><Relationship Type="http://schemas.openxmlformats.org/officeDocument/2006/relationships/slideLayout" Target="/ppt/slideLayouts/slideLayout2.xml" Id="rId1" /></Relationships>
</file>

<file path=ppt/slides/_rels/slide2.xml.rels>&#65279;<?xml version="1.0" encoding="utf-8"?><Relationships xmlns="http://schemas.openxmlformats.org/package/2006/relationships"><Relationship Type="http://schemas.openxmlformats.org/officeDocument/2006/relationships/image" Target="/ppt/media/image4.png" Id="rId3" /><Relationship Type="http://schemas.openxmlformats.org/officeDocument/2006/relationships/notesSlide" Target="/ppt/notesSlides/notesSlide2.xml" Id="rId2" /><Relationship Type="http://schemas.openxmlformats.org/officeDocument/2006/relationships/slideLayout" Target="/ppt/slideLayouts/slideLayout1.xml" Id="rId1" /><Relationship Type="http://schemas.openxmlformats.org/officeDocument/2006/relationships/image" Target="/ppt/media/image3.png" Id="rId6" /><Relationship Type="http://schemas.openxmlformats.org/officeDocument/2006/relationships/image" Target="/ppt/media/image5.png" Id="rId5" /><Relationship Type="http://schemas.openxmlformats.org/officeDocument/2006/relationships/image" Target="/ppt/media/image2.jpeg" Id="rId4" /></Relationships>
</file>

<file path=ppt/slides/_rels/slide20.xml.rels>&#65279;<?xml version="1.0" encoding="utf-8"?><Relationships xmlns="http://schemas.openxmlformats.org/package/2006/relationships"><Relationship Type="http://schemas.openxmlformats.org/officeDocument/2006/relationships/notesSlide" Target="/ppt/notesSlides/notesSlide18.xml" Id="rId2" /><Relationship Type="http://schemas.openxmlformats.org/officeDocument/2006/relationships/slideLayout" Target="/ppt/slideLayouts/slideLayout2.xml" Id="rId1" /></Relationships>
</file>

<file path=ppt/slides/_rels/slide21.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image" Target="/ppt/media/image25.png" Id="rId5" /><Relationship Type="http://schemas.openxmlformats.org/officeDocument/2006/relationships/hyperlink" Target="http://vimeo.com/36697971" TargetMode="External" Id="rId3" /><Relationship Type="http://schemas.openxmlformats.org/officeDocument/2006/relationships/hyperlink" Target="http://www.r-project.org/" TargetMode="External" Id="rId2" /><Relationship Type="http://schemas.openxmlformats.org/officeDocument/2006/relationships/hyperlink" Target="http://tinyurl.com/872ngtt" TargetMode="External" Id="rId4" /></Relationships>
</file>

<file path=ppt/slides/_rels/slide22.xml.rels>&#65279;<?xml version="1.0" encoding="utf-8"?><Relationships xmlns="http://schemas.openxmlformats.org/package/2006/relationships"><Relationship Type="http://schemas.openxmlformats.org/officeDocument/2006/relationships/image" Target="/ppt/media/image26.tiff" Id="rId2" /><Relationship Type="http://schemas.openxmlformats.org/officeDocument/2006/relationships/slideLayout" Target="/ppt/slideLayouts/slideLayout2.xml" Id="rId1" /></Relationships>
</file>

<file path=ppt/slides/_rels/slide23.xml.rels>&#65279;<?xml version="1.0" encoding="utf-8"?><Relationships xmlns="http://schemas.openxmlformats.org/package/2006/relationships"><Relationship Type="http://schemas.openxmlformats.org/officeDocument/2006/relationships/image" Target="/ppt/media/image34.png" Id="rId7" /><Relationship Type="http://schemas.openxmlformats.org/officeDocument/2006/relationships/image" Target="/ppt/media/image23.png" Id="rId2" /><Relationship Type="http://schemas.openxmlformats.org/officeDocument/2006/relationships/slideLayout" Target="/ppt/slideLayouts/slideLayout2.xml" Id="rId1" /><Relationship Type="http://schemas.openxmlformats.org/officeDocument/2006/relationships/image" Target="/ppt/media/image33.png" Id="rId6" /><Relationship Type="http://schemas.openxmlformats.org/officeDocument/2006/relationships/hyperlink" Target="https://www.python.org/" TargetMode="External" Id="rId3" /><Relationship Type="http://schemas.openxmlformats.org/officeDocument/2006/relationships/hyperlink" Target="https://pypi.org/" TargetMode="External" Id="rId5" /><Relationship Type="http://schemas.openxmlformats.org/officeDocument/2006/relationships/hyperlink" Target="https://www.anaconda.com/" TargetMode="External" Id="rId4" /></Relationships>
</file>

<file path=ppt/slides/_rels/slide24.xml.rels>&#65279;<?xml version="1.0" encoding="utf-8"?><Relationships xmlns="http://schemas.openxmlformats.org/package/2006/relationships"><Relationship Type="http://schemas.openxmlformats.org/officeDocument/2006/relationships/image" Target="/ppt/media/image35.png" Id="rId3" /><Relationship Type="http://schemas.openxmlformats.org/officeDocument/2006/relationships/image" Target="/ppt/media/image28.png" Id="rId2" /><Relationship Type="http://schemas.openxmlformats.org/officeDocument/2006/relationships/slideLayout" Target="/ppt/slideLayouts/slideLayout2.xml" Id="rId1" /><Relationship Type="http://schemas.openxmlformats.org/officeDocument/2006/relationships/image" Target="/ppt/media/image33.png" Id="rId5" /><Relationship Type="http://schemas.openxmlformats.org/officeDocument/2006/relationships/image" Target="/ppt/media/image36.png" Id="rId4" /></Relationships>
</file>

<file path=ppt/slides/_rels/slide25.xml.rels>&#65279;<?xml version="1.0" encoding="utf-8"?><Relationships xmlns="http://schemas.openxmlformats.org/package/2006/relationships"><Relationship Type="http://schemas.openxmlformats.org/officeDocument/2006/relationships/image" Target="/ppt/media/image37.png" Id="rId2" /><Relationship Type="http://schemas.openxmlformats.org/officeDocument/2006/relationships/slideLayout" Target="/ppt/slideLayouts/slideLayout2.xml" Id="rId1" /></Relationships>
</file>

<file path=ppt/slides/_rels/slide26.xml.rels>&#65279;<?xml version="1.0" encoding="utf-8"?><Relationships xmlns="http://schemas.openxmlformats.org/package/2006/relationships"><Relationship Type="http://schemas.openxmlformats.org/officeDocument/2006/relationships/image" Target="/ppt/media/image38.png" Id="rId3" /><Relationship Type="http://schemas.openxmlformats.org/officeDocument/2006/relationships/notesSlide" Target="/ppt/notesSlides/notesSlide19.xml" Id="rId2" /><Relationship Type="http://schemas.openxmlformats.org/officeDocument/2006/relationships/slideLayout" Target="/ppt/slideLayouts/slideLayout1.xml" Id="rId1" /><Relationship Type="http://schemas.openxmlformats.org/officeDocument/2006/relationships/image" Target="/ppt/media/image3.png" Id="rId5" /><Relationship Type="http://schemas.openxmlformats.org/officeDocument/2006/relationships/image" Target="/ppt/media/image2.jpeg" Id="rId4" /></Relationships>
</file>

<file path=ppt/slides/_rels/slide27.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image" Target="/ppt/media/image39.png" Id="rId5" /><Relationship Type="http://schemas.openxmlformats.org/officeDocument/2006/relationships/image" Target="/ppt/media/image25.png" Id="rId4" /><Relationship Type="http://schemas.openxmlformats.org/officeDocument/2006/relationships/hyperlink" Target="https://support.rstudio.com/hc/en-us/articles/201057987-Quick-list-of-useful-R-packages" TargetMode="External" Id="rId3" /><Relationship Type="http://schemas.openxmlformats.org/officeDocument/2006/relationships/hyperlink" Target="https://cran.r-project.org/web/views/" TargetMode="External" Id="rId2" /></Relationships>
</file>

<file path=ppt/slides/_rels/slide28.xml.rels>&#65279;<?xml version="1.0" encoding="utf-8"?><Relationships xmlns="http://schemas.openxmlformats.org/package/2006/relationships"><Relationship Type="http://schemas.openxmlformats.org/officeDocument/2006/relationships/image" Target="/ppt/media/image35.png" Id="rId3" /><Relationship Type="http://schemas.openxmlformats.org/officeDocument/2006/relationships/slideLayout" Target="/ppt/slideLayouts/slideLayout2.xml" Id="rId1" /><Relationship Type="http://schemas.openxmlformats.org/officeDocument/2006/relationships/image" Target="/ppt/media/image41.png" Id="rId6" /><Relationship Type="http://schemas.openxmlformats.org/officeDocument/2006/relationships/image" Target="/ppt/media/image33.png" Id="rId5" /><Relationship Type="http://schemas.openxmlformats.org/officeDocument/2006/relationships/image" Target="/ppt/media/image40.png" Id="rId4" /><Relationship Type="http://schemas.openxmlformats.org/officeDocument/2006/relationships/hyperlink" Target="https://pypi.org/" TargetMode="External" Id="rId2" /></Relationships>
</file>

<file path=ppt/slides/_rels/slide29.xml.rels>&#65279;<?xml version="1.0" encoding="utf-8"?><Relationships xmlns="http://schemas.openxmlformats.org/package/2006/relationships"><Relationship Type="http://schemas.openxmlformats.org/officeDocument/2006/relationships/image" Target="/ppt/media/image43.png" Id="rId3" /><Relationship Type="http://schemas.openxmlformats.org/officeDocument/2006/relationships/image" Target="/ppt/media/image42.png" Id="rId2" /><Relationship Type="http://schemas.openxmlformats.org/officeDocument/2006/relationships/slideLayout" Target="/ppt/slideLayouts/slideLayout2.xml" Id="rId1" /><Relationship Type="http://schemas.openxmlformats.org/officeDocument/2006/relationships/image" Target="/ppt/media/image45.png" Id="rId5" /><Relationship Type="http://schemas.openxmlformats.org/officeDocument/2006/relationships/image" Target="/ppt/media/image44.png" Id="rId4" /></Relationships>
</file>

<file path=ppt/slides/_rels/slide3.xml.rels>&#65279;<?xml version="1.0" encoding="utf-8"?><Relationships xmlns="http://schemas.openxmlformats.org/package/2006/relationships"><Relationship Type="http://schemas.openxmlformats.org/officeDocument/2006/relationships/image" Target="/ppt/media/image4.png" Id="rId3" /><Relationship Type="http://schemas.openxmlformats.org/officeDocument/2006/relationships/notesSlide" Target="/ppt/notesSlides/notesSlide3.xml" Id="rId2" /><Relationship Type="http://schemas.openxmlformats.org/officeDocument/2006/relationships/slideLayout" Target="/ppt/slideLayouts/slideLayout1.xml" Id="rId1" /><Relationship Type="http://schemas.openxmlformats.org/officeDocument/2006/relationships/image" Target="/ppt/media/image3.png" Id="rId6" /><Relationship Type="http://schemas.openxmlformats.org/officeDocument/2006/relationships/image" Target="/ppt/media/image6.png" Id="rId5" /><Relationship Type="http://schemas.openxmlformats.org/officeDocument/2006/relationships/image" Target="/ppt/media/image2.jpeg" Id="rId4" /></Relationships>
</file>

<file path=ppt/slides/_rels/slide30.xml.rels>&#65279;<?xml version="1.0" encoding="utf-8"?><Relationships xmlns="http://schemas.openxmlformats.org/package/2006/relationships"><Relationship Type="http://schemas.openxmlformats.org/officeDocument/2006/relationships/image" Target="/ppt/media/image52.png" Id="rId8" /><Relationship Type="http://schemas.openxmlformats.org/officeDocument/2006/relationships/image" Target="/ppt/media/image47.png" Id="rId3" /><Relationship Type="http://schemas.openxmlformats.org/officeDocument/2006/relationships/image" Target="/ppt/media/image51.png" Id="rId7" /><Relationship Type="http://schemas.openxmlformats.org/officeDocument/2006/relationships/image" Target="/ppt/media/image46.jpeg" Id="rId2" /><Relationship Type="http://schemas.openxmlformats.org/officeDocument/2006/relationships/slideLayout" Target="/ppt/slideLayouts/slideLayout2.xml" Id="rId1" /><Relationship Type="http://schemas.openxmlformats.org/officeDocument/2006/relationships/image" Target="/ppt/media/image50.png" Id="rId6" /><Relationship Type="http://schemas.openxmlformats.org/officeDocument/2006/relationships/image" Target="/ppt/media/image55.png" Id="rId11" /><Relationship Type="http://schemas.openxmlformats.org/officeDocument/2006/relationships/image" Target="/ppt/media/image49.png" Id="rId5" /><Relationship Type="http://schemas.openxmlformats.org/officeDocument/2006/relationships/image" Target="/ppt/media/image54.png" Id="rId10" /><Relationship Type="http://schemas.openxmlformats.org/officeDocument/2006/relationships/image" Target="/ppt/media/image48.jpeg" Id="rId4" /><Relationship Type="http://schemas.openxmlformats.org/officeDocument/2006/relationships/image" Target="/ppt/media/image53.jpeg" Id="rId9" /></Relationships>
</file>

<file path=ppt/slides/_rels/slide31.xml.rels>&#65279;<?xml version="1.0" encoding="utf-8"?><Relationships xmlns="http://schemas.openxmlformats.org/package/2006/relationships"><Relationship Type="http://schemas.openxmlformats.org/officeDocument/2006/relationships/image" Target="/ppt/media/image57.png" Id="rId8" /><Relationship Type="http://schemas.openxmlformats.org/officeDocument/2006/relationships/image" Target="/ppt/media/image56.png" Id="rId2" /><Relationship Type="http://schemas.openxmlformats.org/officeDocument/2006/relationships/slideLayout" Target="/ppt/slideLayouts/slideLayout2.xml" Id="rId1" /><Relationship Type="http://schemas.openxmlformats.org/officeDocument/2006/relationships/image" Target="/ppt/media/image58.png" Id="rId9" /><Relationship Type="http://schemas.openxmlformats.org/officeDocument/2006/relationships/hyperlink" Target="https://stackoverflow.com/questions" TargetMode="External" Id="rId3" /><Relationship Type="http://schemas.openxmlformats.org/officeDocument/2006/relationships/hyperlink" Target="https://stackoverflow.com/questions/tagged/nltk" TargetMode="External" Id="rId7" /><Relationship Type="http://schemas.openxmlformats.org/officeDocument/2006/relationships/hyperlink" Target="https://stackoverflow.com/questions/tagged/quanteda" TargetMode="External" Id="rId6" /><Relationship Type="http://schemas.openxmlformats.org/officeDocument/2006/relationships/hyperlink" Target="https://stackoverflow.com/questions/tagged/python" TargetMode="External" Id="rId5" /><Relationship Type="http://schemas.openxmlformats.org/officeDocument/2006/relationships/hyperlink" Target="https://stackoverflow.com/questions/tagged/r" TargetMode="External" Id="rId4" /></Relationships>
</file>

<file path=ppt/slides/_rels/slide32.xml.rels>&#65279;<?xml version="1.0" encoding="utf-8"?><Relationships xmlns="http://schemas.openxmlformats.org/package/2006/relationships"><Relationship Type="http://schemas.openxmlformats.org/officeDocument/2006/relationships/image" Target="/ppt/media/image64.png" Id="rId8" /><Relationship Type="http://schemas.openxmlformats.org/officeDocument/2006/relationships/image" Target="/ppt/media/image59.jpeg" Id="rId3" /><Relationship Type="http://schemas.openxmlformats.org/officeDocument/2006/relationships/image" Target="/ppt/media/image63.jpeg" Id="rId7" /><Relationship Type="http://schemas.openxmlformats.org/officeDocument/2006/relationships/notesSlide" Target="/ppt/notesSlides/notesSlide20.xml" Id="rId2" /><Relationship Type="http://schemas.openxmlformats.org/officeDocument/2006/relationships/slideLayout" Target="/ppt/slideLayouts/slideLayout2.xml" Id="rId1" /><Relationship Type="http://schemas.openxmlformats.org/officeDocument/2006/relationships/image" Target="/ppt/media/image62.png" Id="rId6" /><Relationship Type="http://schemas.openxmlformats.org/officeDocument/2006/relationships/image" Target="/ppt/media/image61.jpeg" Id="rId5" /><Relationship Type="http://schemas.openxmlformats.org/officeDocument/2006/relationships/image" Target="/ppt/media/image60.png" Id="rId4" /><Relationship Type="http://schemas.openxmlformats.org/officeDocument/2006/relationships/image" Target="/ppt/media/image65.png" Id="rId9" /></Relationships>
</file>

<file path=ppt/slides/_rels/slide33.xml.rels>&#65279;<?xml version="1.0" encoding="utf-8"?><Relationships xmlns="http://schemas.openxmlformats.org/package/2006/relationships"><Relationship Type="http://schemas.openxmlformats.org/officeDocument/2006/relationships/image" Target="/ppt/media/image3.png" Id="rId3" /><Relationship Type="http://schemas.openxmlformats.org/officeDocument/2006/relationships/image" Target="/ppt/media/image2.jpeg" Id="rId2" /><Relationship Type="http://schemas.openxmlformats.org/officeDocument/2006/relationships/slideLayout" Target="/ppt/slideLayouts/slideLayout2.xml" Id="rId1" /></Relationships>
</file>

<file path=ppt/slides/_rels/slide34.xml.rels>&#65279;<?xml version="1.0" encoding="utf-8"?><Relationships xmlns="http://schemas.openxmlformats.org/package/2006/relationships"><Relationship Type="http://schemas.openxmlformats.org/officeDocument/2006/relationships/image" Target="/ppt/media/image2.jpeg" Id="rId3" /><Relationship Type="http://schemas.openxmlformats.org/officeDocument/2006/relationships/slideLayout" Target="/ppt/slideLayouts/slideLayout2.xml" Id="rId1" /><Relationship Type="http://schemas.openxmlformats.org/officeDocument/2006/relationships/image" Target="/ppt/media/image3.png" Id="rId4" /><Relationship Type="http://schemas.openxmlformats.org/officeDocument/2006/relationships/hyperlink" Target="https://www.federalregister.gov/documents/2021/07/29/2021-16176/artificial-intelligence-risk-management-framework" TargetMode="External" Id="rId2" /></Relationships>
</file>

<file path=ppt/slides/_rels/slide35.xml.rels>&#65279;<?xml version="1.0" encoding="utf-8"?><Relationships xmlns="http://schemas.openxmlformats.org/package/2006/relationships"><Relationship Type="http://schemas.openxmlformats.org/officeDocument/2006/relationships/image" Target="/ppt/media/image3.png" Id="rId3" /><Relationship Type="http://schemas.openxmlformats.org/officeDocument/2006/relationships/image" Target="/ppt/media/image2.jpeg" Id="rId2" /><Relationship Type="http://schemas.openxmlformats.org/officeDocument/2006/relationships/slideLayout" Target="/ppt/slideLayouts/slideLayout2.xml" Id="rId1" /></Relationships>
</file>

<file path=ppt/slides/_rels/slide36.xml.rels>&#65279;<?xml version="1.0" encoding="utf-8"?><Relationships xmlns="http://schemas.openxmlformats.org/package/2006/relationships"><Relationship Type="http://schemas.openxmlformats.org/officeDocument/2006/relationships/image" Target="/ppt/media/image3.png" Id="rId3" /><Relationship Type="http://schemas.openxmlformats.org/officeDocument/2006/relationships/image" Target="/ppt/media/image2.jpeg" Id="rId2" /><Relationship Type="http://schemas.openxmlformats.org/officeDocument/2006/relationships/slideLayout" Target="/ppt/slideLayouts/slideLayout2.xml" Id="rId1" /></Relationships>
</file>

<file path=ppt/slides/_rels/slide37.xml.rels>&#65279;<?xml version="1.0" encoding="utf-8"?><Relationships xmlns="http://schemas.openxmlformats.org/package/2006/relationships"><Relationship Type="http://schemas.openxmlformats.org/officeDocument/2006/relationships/image" Target="/ppt/media/image3.png" Id="rId3" /><Relationship Type="http://schemas.openxmlformats.org/officeDocument/2006/relationships/image" Target="/ppt/media/image2.jpeg" Id="rId2" /><Relationship Type="http://schemas.openxmlformats.org/officeDocument/2006/relationships/slideLayout" Target="/ppt/slideLayouts/slideLayout2.xml" Id="rId1" /><Relationship Type="http://schemas.openxmlformats.org/officeDocument/2006/relationships/image" Target="/ppt/media/image67.png" Id="rId5" /><Relationship Type="http://schemas.openxmlformats.org/officeDocument/2006/relationships/image" Target="/ppt/media/image66.png" Id="rId4" /></Relationships>
</file>

<file path=ppt/slides/_rels/slide38.xml.rels>&#65279;<?xml version="1.0" encoding="utf-8"?><Relationships xmlns="http://schemas.openxmlformats.org/package/2006/relationships"><Relationship Type="http://schemas.openxmlformats.org/officeDocument/2006/relationships/image" Target="/ppt/media/image7.png" Id="rId3" /><Relationship Type="http://schemas.openxmlformats.org/officeDocument/2006/relationships/notesSlide" Target="/ppt/notesSlides/notesSlide21.xml" Id="rId2" /><Relationship Type="http://schemas.openxmlformats.org/officeDocument/2006/relationships/slideLayout" Target="/ppt/slideLayouts/slideLayout1.xml" Id="rId1" /><Relationship Type="http://schemas.openxmlformats.org/officeDocument/2006/relationships/image" Target="/ppt/media/image3.png" Id="rId5" /><Relationship Type="http://schemas.openxmlformats.org/officeDocument/2006/relationships/image" Target="/ppt/media/image2.jpeg" Id="rId4" /></Relationships>
</file>

<file path=ppt/slides/_rels/slide39.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notesSlide" Target="/ppt/notesSlides/notesSlide22.xml" Id="rId2" /><Relationship Type="http://schemas.openxmlformats.org/officeDocument/2006/relationships/slideLayout" Target="/ppt/slideLayouts/slideLayout1.xml" Id="rId1" /><Relationship Type="http://schemas.openxmlformats.org/officeDocument/2006/relationships/image" Target="/ppt/media/image3.png" Id="rId5" /><Relationship Type="http://schemas.openxmlformats.org/officeDocument/2006/relationships/image" Target="/ppt/media/image2.jpeg" Id="rId4" /></Relationships>
</file>

<file path=ppt/slides/_rels/slide4.xml.rels>&#65279;<?xml version="1.0" encoding="utf-8"?><Relationships xmlns="http://schemas.openxmlformats.org/package/2006/relationships"><Relationship Type="http://schemas.openxmlformats.org/officeDocument/2006/relationships/image" Target="/ppt/media/image7.png" Id="rId3" /><Relationship Type="http://schemas.openxmlformats.org/officeDocument/2006/relationships/notesSlide" Target="/ppt/notesSlides/notesSlide4.xml" Id="rId2" /><Relationship Type="http://schemas.openxmlformats.org/officeDocument/2006/relationships/slideLayout" Target="/ppt/slideLayouts/slideLayout1.xml" Id="rId1" /><Relationship Type="http://schemas.openxmlformats.org/officeDocument/2006/relationships/image" Target="/ppt/media/image3.png" Id="rId5" /><Relationship Type="http://schemas.openxmlformats.org/officeDocument/2006/relationships/image" Target="/ppt/media/image2.jpeg" Id="rId4" /></Relationships>
</file>

<file path=ppt/slides/_rels/slide40.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41.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42.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43.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44.xml.rels>&#65279;<?xml version="1.0" encoding="utf-8"?><Relationships xmlns="http://schemas.openxmlformats.org/package/2006/relationships"><Relationship Type="http://schemas.openxmlformats.org/officeDocument/2006/relationships/image" Target="/ppt/media/image43.png" Id="rId3" /><Relationship Type="http://schemas.openxmlformats.org/officeDocument/2006/relationships/image" Target="/ppt/media/image42.png" Id="rId2" /><Relationship Type="http://schemas.openxmlformats.org/officeDocument/2006/relationships/slideLayout" Target="/ppt/slideLayouts/slideLayout2.xml" Id="rId1" /><Relationship Type="http://schemas.openxmlformats.org/officeDocument/2006/relationships/image" Target="/ppt/media/image44.png" Id="rId4" /></Relationships>
</file>

<file path=ppt/slides/_rels/slide45.xml.rels>&#65279;<?xml version="1.0" encoding="utf-8"?><Relationships xmlns="http://schemas.openxmlformats.org/package/2006/relationships"><Relationship Type="http://schemas.openxmlformats.org/officeDocument/2006/relationships/image" Target="/ppt/media/image68.png" Id="rId2" /><Relationship Type="http://schemas.openxmlformats.org/officeDocument/2006/relationships/slideLayout" Target="/ppt/slideLayouts/slideLayout2.xml" Id="rId1" /></Relationships>
</file>

<file path=ppt/slides/_rels/slide46.xml.rels>&#65279;<?xml version="1.0" encoding="utf-8"?><Relationships xmlns="http://schemas.openxmlformats.org/package/2006/relationships"><Relationship Type="http://schemas.openxmlformats.org/officeDocument/2006/relationships/image" Target="/ppt/media/image68.png" Id="rId2" /><Relationship Type="http://schemas.openxmlformats.org/officeDocument/2006/relationships/slideLayout" Target="/ppt/slideLayouts/slideLayout2.xml" Id="rId1" /></Relationships>
</file>

<file path=ppt/slides/_rels/slide47.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image" Target="/ppt/media/image69.png" Id="rId10" /><Relationship Type="http://schemas.openxmlformats.org/officeDocument/2006/relationships/hyperlink" Target="https://dplyr.tidyverse.org/articles/dplyr.html" TargetMode="External" Id="rId8" /><Relationship Type="http://schemas.openxmlformats.org/officeDocument/2006/relationships/hyperlink" Target="https://dplyr.tidyverse.org/reference/select.html" TargetMode="External" Id="rId3" /><Relationship Type="http://schemas.openxmlformats.org/officeDocument/2006/relationships/hyperlink" Target="https://dplyr.tidyverse.org/reference/group_by.html" TargetMode="External" Id="rId7" /><Relationship Type="http://schemas.openxmlformats.org/officeDocument/2006/relationships/hyperlink" Target="https://dplyr.tidyverse.org/reference/mutate.html" TargetMode="External" Id="rId2" /><Relationship Type="http://schemas.openxmlformats.org/officeDocument/2006/relationships/hyperlink" Target="https://dplyr.tidyverse.org/reference/arrange.html" TargetMode="External" Id="rId6" /><Relationship Type="http://schemas.openxmlformats.org/officeDocument/2006/relationships/hyperlink" Target="https://dplyr.tidyverse.org/reference/summarise.html" TargetMode="External" Id="rId5" /><Relationship Type="http://schemas.openxmlformats.org/officeDocument/2006/relationships/hyperlink" Target="https://dplyr.tidyverse.org/reference/filter.html" TargetMode="External" Id="rId4" /><Relationship Type="http://schemas.openxmlformats.org/officeDocument/2006/relationships/hyperlink" Target="https://dplyr.tidyverse.org/articles/two-table.html" TargetMode="External" Id="rId9" /></Relationships>
</file>

<file path=ppt/slides/_rels/slide48.xml.rels>&#65279;<?xml version="1.0" encoding="utf-8"?><Relationships xmlns="http://schemas.openxmlformats.org/package/2006/relationships"><Relationship Type="http://schemas.openxmlformats.org/officeDocument/2006/relationships/image" Target="/ppt/media/image70.png" Id="rId2" /><Relationship Type="http://schemas.openxmlformats.org/officeDocument/2006/relationships/slideLayout" Target="/ppt/slideLayouts/slideLayout2.xml" Id="rId1" /></Relationships>
</file>

<file path=ppt/slides/_rels/slide49.xml.rels>&#65279;<?xml version="1.0" encoding="utf-8"?><Relationships xmlns="http://schemas.openxmlformats.org/package/2006/relationships"><Relationship Type="http://schemas.openxmlformats.org/officeDocument/2006/relationships/image" Target="/ppt/media/image71.png" Id="rId2" /><Relationship Type="http://schemas.openxmlformats.org/officeDocument/2006/relationships/slideLayout" Target="/ppt/slideLayouts/slideLayout2.xml" Id="rId1" /></Relationships>
</file>

<file path=ppt/slides/_rels/slide5.xml.rels>&#65279;<?xml version="1.0" encoding="utf-8"?><Relationships xmlns="http://schemas.openxmlformats.org/package/2006/relationships"><Relationship Type="http://schemas.openxmlformats.org/officeDocument/2006/relationships/image" Target="/ppt/media/image7.png" Id="rId3" /><Relationship Type="http://schemas.openxmlformats.org/officeDocument/2006/relationships/notesSlide" Target="/ppt/notesSlides/notesSlide5.xml" Id="rId2" /><Relationship Type="http://schemas.openxmlformats.org/officeDocument/2006/relationships/slideLayout" Target="/ppt/slideLayouts/slideLayout1.xml" Id="rId1" /><Relationship Type="http://schemas.openxmlformats.org/officeDocument/2006/relationships/image" Target="/ppt/media/image3.png" Id="rId5" /><Relationship Type="http://schemas.openxmlformats.org/officeDocument/2006/relationships/image" Target="/ppt/media/image2.jpeg" Id="rId4" /></Relationships>
</file>

<file path=ppt/slides/_rels/slide50.xml.rels>&#65279;<?xml version="1.0" encoding="utf-8"?><Relationships xmlns="http://schemas.openxmlformats.org/package/2006/relationships"><Relationship Type="http://schemas.openxmlformats.org/officeDocument/2006/relationships/image" Target="/ppt/media/image72.png" Id="rId2" /><Relationship Type="http://schemas.openxmlformats.org/officeDocument/2006/relationships/slideLayout" Target="/ppt/slideLayouts/slideLayout2.xml" Id="rId1" /></Relationships>
</file>

<file path=ppt/slides/_rels/slide51.xml.rels>&#65279;<?xml version="1.0" encoding="utf-8"?><Relationships xmlns="http://schemas.openxmlformats.org/package/2006/relationships"><Relationship Type="http://schemas.openxmlformats.org/officeDocument/2006/relationships/image" Target="/ppt/media/image73.png" Id="rId2" /><Relationship Type="http://schemas.openxmlformats.org/officeDocument/2006/relationships/slideLayout" Target="/ppt/slideLayouts/slideLayout2.xml" Id="rId1" /></Relationships>
</file>

<file path=ppt/slides/_rels/slide52.xml.rels>&#65279;<?xml version="1.0" encoding="utf-8"?><Relationships xmlns="http://schemas.openxmlformats.org/package/2006/relationships"><Relationship Type="http://schemas.openxmlformats.org/officeDocument/2006/relationships/image" Target="/ppt/media/image74.png" Id="rId3" /><Relationship Type="http://schemas.openxmlformats.org/officeDocument/2006/relationships/slideLayout" Target="/ppt/slideLayouts/slideLayout2.xml" Id="rId1" /><Relationship Type="http://schemas.openxmlformats.org/officeDocument/2006/relationships/image" Target="/ppt/media/image75.jpeg" Id="rId4" /><Relationship Type="http://schemas.openxmlformats.org/officeDocument/2006/relationships/hyperlink" Target="https://quanteda.org/" TargetMode="External" Id="rId2" /></Relationships>
</file>

<file path=ppt/slides/_rels/slide53.xml.rels>&#65279;<?xml version="1.0" encoding="utf-8"?><Relationships xmlns="http://schemas.openxmlformats.org/package/2006/relationships"><Relationship Type="http://schemas.openxmlformats.org/officeDocument/2006/relationships/image" Target="/ppt/media/image76.png" Id="rId3" /><Relationship Type="http://schemas.openxmlformats.org/officeDocument/2006/relationships/notesSlide" Target="/ppt/notesSlides/notesSlide23.xml" Id="rId2" /><Relationship Type="http://schemas.openxmlformats.org/officeDocument/2006/relationships/slideLayout" Target="/ppt/slideLayouts/slideLayout2.xml" Id="rId1" /></Relationships>
</file>

<file path=ppt/slides/_rels/slide54.xml.rels>&#65279;<?xml version="1.0" encoding="utf-8"?><Relationships xmlns="http://schemas.openxmlformats.org/package/2006/relationships"><Relationship Type="http://schemas.openxmlformats.org/officeDocument/2006/relationships/image" Target="/ppt/media/image77.png" Id="rId3" /><Relationship Type="http://schemas.openxmlformats.org/officeDocument/2006/relationships/notesSlide" Target="/ppt/notesSlides/notesSlide24.xml" Id="rId2" /><Relationship Type="http://schemas.openxmlformats.org/officeDocument/2006/relationships/slideLayout" Target="/ppt/slideLayouts/slideLayout2.xml" Id="rId1" /></Relationships>
</file>

<file path=ppt/slides/_rels/slide55.xml.rels>&#65279;<?xml version="1.0" encoding="utf-8"?><Relationships xmlns="http://schemas.openxmlformats.org/package/2006/relationships"><Relationship Type="http://schemas.openxmlformats.org/officeDocument/2006/relationships/image" Target="/ppt/media/image78.png" Id="rId3" /><Relationship Type="http://schemas.openxmlformats.org/officeDocument/2006/relationships/notesSlide" Target="/ppt/notesSlides/notesSlide25.xml" Id="rId2" /><Relationship Type="http://schemas.openxmlformats.org/officeDocument/2006/relationships/slideLayout" Target="/ppt/slideLayouts/slideLayout2.xml" Id="rId1" /></Relationships>
</file>

<file path=ppt/slides/_rels/slide56.xml.rels>&#65279;<?xml version="1.0" encoding="utf-8"?><Relationships xmlns="http://schemas.openxmlformats.org/package/2006/relationships"><Relationship Type="http://schemas.openxmlformats.org/officeDocument/2006/relationships/notesSlide" Target="/ppt/notesSlides/notesSlide26.xml" Id="rId2" /><Relationship Type="http://schemas.openxmlformats.org/officeDocument/2006/relationships/slideLayout" Target="/ppt/slideLayouts/slideLayout2.xml" Id="rId1" /></Relationships>
</file>

<file path=ppt/slides/_rels/slide57.xml.rels>&#65279;<?xml version="1.0" encoding="utf-8"?><Relationships xmlns="http://schemas.openxmlformats.org/package/2006/relationships"><Relationship Type="http://schemas.openxmlformats.org/officeDocument/2006/relationships/image" Target="/ppt/media/image79.png" Id="rId3" /><Relationship Type="http://schemas.openxmlformats.org/officeDocument/2006/relationships/notesSlide" Target="/ppt/notesSlides/notesSlide27.xml" Id="rId2" /><Relationship Type="http://schemas.openxmlformats.org/officeDocument/2006/relationships/slideLayout" Target="/ppt/slideLayouts/slideLayout2.xml" Id="rId1" /></Relationships>
</file>

<file path=ppt/slides/_rels/slide58.xml.rels>&#65279;<?xml version="1.0" encoding="utf-8"?><Relationships xmlns="http://schemas.openxmlformats.org/package/2006/relationships"><Relationship Type="http://schemas.openxmlformats.org/officeDocument/2006/relationships/image" Target="/ppt/media/image80.png" Id="rId3" /><Relationship Type="http://schemas.openxmlformats.org/officeDocument/2006/relationships/image" Target="/ppt/media/image2.jpeg" Id="rId2" /><Relationship Type="http://schemas.openxmlformats.org/officeDocument/2006/relationships/slideLayout" Target="/ppt/slideLayouts/slideLayout2.xml" Id="rId1" /><Relationship Type="http://schemas.openxmlformats.org/officeDocument/2006/relationships/image" Target="/ppt/media/image81.tiff" Id="rId4" /></Relationships>
</file>

<file path=ppt/slides/_rels/slide59.xml.rels>&#65279;<?xml version="1.0" encoding="utf-8"?><Relationships xmlns="http://schemas.openxmlformats.org/package/2006/relationships"><Relationship Type="http://schemas.openxmlformats.org/officeDocument/2006/relationships/image" Target="/ppt/media/image2.jpeg" Id="rId2" /><Relationship Type="http://schemas.openxmlformats.org/officeDocument/2006/relationships/slideLayout" Target="/ppt/slideLayouts/slideLayout2.xml" Id="rId1" /></Relationships>
</file>

<file path=ppt/slides/_rels/slide6.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notesSlide" Target="/ppt/notesSlides/notesSlide6.xml" Id="rId2" /><Relationship Type="http://schemas.openxmlformats.org/officeDocument/2006/relationships/slideLayout" Target="/ppt/slideLayouts/slideLayout1.xml" Id="rId1" /><Relationship Type="http://schemas.openxmlformats.org/officeDocument/2006/relationships/image" Target="/ppt/media/image3.png" Id="rId5" /><Relationship Type="http://schemas.openxmlformats.org/officeDocument/2006/relationships/image" Target="/ppt/media/image2.jpeg" Id="rId4" /></Relationships>
</file>

<file path=ppt/slides/_rels/slide60.xml.rels>&#65279;<?xml version="1.0" encoding="utf-8"?><Relationships xmlns="http://schemas.openxmlformats.org/package/2006/relationships"><Relationship Type="http://schemas.openxmlformats.org/officeDocument/2006/relationships/image" Target="/ppt/media/image7.png" Id="rId3" /><Relationship Type="http://schemas.openxmlformats.org/officeDocument/2006/relationships/notesSlide" Target="/ppt/notesSlides/notesSlide28.xml" Id="rId2" /><Relationship Type="http://schemas.openxmlformats.org/officeDocument/2006/relationships/slideLayout" Target="/ppt/slideLayouts/slideLayout1.xml" Id="rId1" /><Relationship Type="http://schemas.openxmlformats.org/officeDocument/2006/relationships/image" Target="/ppt/media/image3.png" Id="rId5" /><Relationship Type="http://schemas.openxmlformats.org/officeDocument/2006/relationships/image" Target="/ppt/media/image2.jpeg" Id="rId4" /></Relationships>
</file>

<file path=ppt/slides/_rels/slide61.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notesSlide" Target="/ppt/notesSlides/notesSlide29.xml" Id="rId2" /><Relationship Type="http://schemas.openxmlformats.org/officeDocument/2006/relationships/slideLayout" Target="/ppt/slideLayouts/slideLayout1.xml" Id="rId1" /><Relationship Type="http://schemas.openxmlformats.org/officeDocument/2006/relationships/image" Target="/ppt/media/image3.png" Id="rId5" /><Relationship Type="http://schemas.openxmlformats.org/officeDocument/2006/relationships/image" Target="/ppt/media/image2.jpeg" Id="rId4" /></Relationships>
</file>

<file path=ppt/slides/_rels/slide62.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63.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64.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65.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hyperlink" Target="https://spacy.io/" TargetMode="External" Id="rId2" /></Relationships>
</file>

<file path=ppt/slides/_rels/slide66.xml.rels>&#65279;<?xml version="1.0" encoding="utf-8"?><Relationships xmlns="http://schemas.openxmlformats.org/package/2006/relationships"><Relationship Type="http://schemas.openxmlformats.org/officeDocument/2006/relationships/slideLayout" Target="/ppt/slideLayouts/slideLayout2.xml" Id="rId1" /><Relationship Type="http://schemas.openxmlformats.org/officeDocument/2006/relationships/hyperlink" Target="https://spacy.io/usage/models#languages" TargetMode="External" Id="rId3" /><Relationship Type="http://schemas.openxmlformats.org/officeDocument/2006/relationships/hyperlink" Target="https://spacy.io/usage/spacy-101" TargetMode="External" Id="rId2" /></Relationships>
</file>

<file path=ppt/slides/_rels/slide67.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68.xml.rels>&#65279;<?xml version="1.0" encoding="utf-8"?><Relationships xmlns="http://schemas.openxmlformats.org/package/2006/relationships"><Relationship Type="http://schemas.openxmlformats.org/officeDocument/2006/relationships/image" Target="/ppt/media/image82.tiff" Id="rId2" /><Relationship Type="http://schemas.openxmlformats.org/officeDocument/2006/relationships/slideLayout" Target="/ppt/slideLayouts/slideLayout2.xml" Id="rId1" /></Relationships>
</file>

<file path=ppt/slides/_rels/slide69.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7.xml.rels>&#65279;<?xml version="1.0" encoding="utf-8"?><Relationships xmlns="http://schemas.openxmlformats.org/package/2006/relationships"><Relationship Type="http://schemas.openxmlformats.org/officeDocument/2006/relationships/image" Target="/ppt/media/image13.tiff" Id="rId8" /><Relationship Type="http://schemas.openxmlformats.org/officeDocument/2006/relationships/image" Target="/ppt/media/image8.tiff" Id="rId3" /><Relationship Type="http://schemas.openxmlformats.org/officeDocument/2006/relationships/image" Target="/ppt/media/image12.png" Id="rId7" /><Relationship Type="http://schemas.openxmlformats.org/officeDocument/2006/relationships/image" Target="/ppt/media/image17.tiff" Id="rId12" /><Relationship Type="http://schemas.openxmlformats.org/officeDocument/2006/relationships/notesSlide" Target="/ppt/notesSlides/notesSlide7.xml" Id="rId2" /><Relationship Type="http://schemas.openxmlformats.org/officeDocument/2006/relationships/slideLayout" Target="/ppt/slideLayouts/slideLayout56.xml" Id="rId1" /><Relationship Type="http://schemas.openxmlformats.org/officeDocument/2006/relationships/image" Target="/ppt/media/image11.jpeg" Id="rId6" /><Relationship Type="http://schemas.openxmlformats.org/officeDocument/2006/relationships/image" Target="/ppt/media/image16.tiff" Id="rId11" /><Relationship Type="http://schemas.openxmlformats.org/officeDocument/2006/relationships/image" Target="/ppt/media/image10.png" Id="rId5" /><Relationship Type="http://schemas.openxmlformats.org/officeDocument/2006/relationships/image" Target="/ppt/media/image15.tiff" Id="rId10" /><Relationship Type="http://schemas.openxmlformats.org/officeDocument/2006/relationships/image" Target="/ppt/media/image9.png" Id="rId4" /><Relationship Type="http://schemas.openxmlformats.org/officeDocument/2006/relationships/image" Target="/ppt/media/image14.tiff" Id="rId9" /></Relationships>
</file>

<file path=ppt/slides/_rels/slide70.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71.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72.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73.xml.rels>&#65279;<?xml version="1.0" encoding="utf-8"?><Relationships xmlns="http://schemas.openxmlformats.org/package/2006/relationships"><Relationship Type="http://schemas.openxmlformats.org/officeDocument/2006/relationships/notesSlide" Target="/ppt/notesSlides/notesSlide30.xml" Id="rId2" /><Relationship Type="http://schemas.openxmlformats.org/officeDocument/2006/relationships/slideLayout" Target="/ppt/slideLayouts/slideLayout2.xml" Id="rId1" /></Relationships>
</file>

<file path=ppt/slides/_rels/slide74.xml.rels>&#65279;<?xml version="1.0" encoding="utf-8"?><Relationships xmlns="http://schemas.openxmlformats.org/package/2006/relationships"><Relationship Type="http://schemas.openxmlformats.org/officeDocument/2006/relationships/notesSlide" Target="/ppt/notesSlides/notesSlide31.xml" Id="rId2" /><Relationship Type="http://schemas.openxmlformats.org/officeDocument/2006/relationships/slideLayout" Target="/ppt/slideLayouts/slideLayout2.xml" Id="rId1" /></Relationships>
</file>

<file path=ppt/slides/_rels/slide75.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76.xml.rels>&#65279;<?xml version="1.0" encoding="utf-8"?><Relationships xmlns="http://schemas.openxmlformats.org/package/2006/relationships"><Relationship Type="http://schemas.openxmlformats.org/officeDocument/2006/relationships/image" Target="/ppt/media/image84.png" Id="rId3" /><Relationship Type="http://schemas.openxmlformats.org/officeDocument/2006/relationships/image" Target="/ppt/media/image83.jpeg" Id="rId2" /><Relationship Type="http://schemas.openxmlformats.org/officeDocument/2006/relationships/slideLayout" Target="/ppt/slideLayouts/slideLayout2.xml" Id="rId1" /><Relationship Type="http://schemas.openxmlformats.org/officeDocument/2006/relationships/image" Target="/ppt/media/image85.png" Id="rId4" /></Relationships>
</file>

<file path=ppt/slides/_rels/slide77.xml.rels>&#65279;<?xml version="1.0" encoding="utf-8"?><Relationships xmlns="http://schemas.openxmlformats.org/package/2006/relationships"><Relationship Type="http://schemas.openxmlformats.org/officeDocument/2006/relationships/image" Target="/ppt/media/image86.png" Id="rId2" /><Relationship Type="http://schemas.openxmlformats.org/officeDocument/2006/relationships/slideLayout" Target="/ppt/slideLayouts/slideLayout2.xml" Id="rId1" /></Relationships>
</file>

<file path=ppt/slides/_rels/slide78.xml.rels>&#65279;<?xml version="1.0" encoding="utf-8"?><Relationships xmlns="http://schemas.openxmlformats.org/package/2006/relationships"><Relationship Type="http://schemas.openxmlformats.org/officeDocument/2006/relationships/image" Target="/ppt/media/image87.png" Id="rId2" /><Relationship Type="http://schemas.openxmlformats.org/officeDocument/2006/relationships/slideLayout" Target="/ppt/slideLayouts/slideLayout2.xml" Id="rId1" /></Relationships>
</file>

<file path=ppt/slides/_rels/slide79.xml.rels>&#65279;<?xml version="1.0" encoding="utf-8"?><Relationships xmlns="http://schemas.openxmlformats.org/package/2006/relationships"><Relationship Type="http://schemas.openxmlformats.org/officeDocument/2006/relationships/image" Target="/ppt/media/image89.png" Id="rId3" /><Relationship Type="http://schemas.openxmlformats.org/officeDocument/2006/relationships/image" Target="/ppt/media/image88.png" Id="rId2" /><Relationship Type="http://schemas.openxmlformats.org/officeDocument/2006/relationships/slideLayout" Target="/ppt/slideLayouts/slideLayout2.xml" Id="rId1" /></Relationships>
</file>

<file path=ppt/slides/_rels/slide8.xml.rels>&#65279;<?xml version="1.0" encoding="utf-8"?><Relationships xmlns="http://schemas.openxmlformats.org/package/2006/relationships"><Relationship Type="http://schemas.openxmlformats.org/officeDocument/2006/relationships/image" Target="/ppt/media/image18.png" Id="rId3" /><Relationship Type="http://schemas.openxmlformats.org/officeDocument/2006/relationships/notesSlide" Target="/ppt/notesSlides/notesSlide8.xml" Id="rId2" /><Relationship Type="http://schemas.openxmlformats.org/officeDocument/2006/relationships/slideLayout" Target="/ppt/slideLayouts/slideLayout56.xml" Id="rId1" /><Relationship Type="http://schemas.openxmlformats.org/officeDocument/2006/relationships/image" Target="/ppt/media/image3.png" Id="rId5" /><Relationship Type="http://schemas.openxmlformats.org/officeDocument/2006/relationships/image" Target="/ppt/media/image19.png" Id="rId4" /></Relationships>
</file>

<file path=ppt/slides/_rels/slide80.xml.rels>&#65279;<?xml version="1.0" encoding="utf-8"?><Relationships xmlns="http://schemas.openxmlformats.org/package/2006/relationships"><Relationship Type="http://schemas.openxmlformats.org/officeDocument/2006/relationships/image" Target="/ppt/media/image91.png" Id="rId3" /><Relationship Type="http://schemas.openxmlformats.org/officeDocument/2006/relationships/image" Target="/ppt/media/image90.png" Id="rId2" /><Relationship Type="http://schemas.openxmlformats.org/officeDocument/2006/relationships/slideLayout" Target="/ppt/slideLayouts/slideLayout2.xml" Id="rId1" /></Relationships>
</file>

<file path=ppt/slides/_rels/slide81.xml.rels>&#65279;<?xml version="1.0" encoding="utf-8"?><Relationships xmlns="http://schemas.openxmlformats.org/package/2006/relationships"><Relationship Type="http://schemas.openxmlformats.org/officeDocument/2006/relationships/image" Target="/ppt/media/image2.jpeg" Id="rId2" /><Relationship Type="http://schemas.openxmlformats.org/officeDocument/2006/relationships/slideLayout" Target="/ppt/slideLayouts/slideLayout2.xml" Id="rId1" /></Relationships>
</file>

<file path=ppt/slides/_rels/slide82.xml.rels>&#65279;<?xml version="1.0" encoding="utf-8"?><Relationships xmlns="http://schemas.openxmlformats.org/package/2006/relationships"><Relationship Type="http://schemas.openxmlformats.org/officeDocument/2006/relationships/image" Target="/ppt/media/image7.png" Id="rId3" /><Relationship Type="http://schemas.openxmlformats.org/officeDocument/2006/relationships/notesSlide" Target="/ppt/notesSlides/notesSlide32.xml" Id="rId2" /><Relationship Type="http://schemas.openxmlformats.org/officeDocument/2006/relationships/slideLayout" Target="/ppt/slideLayouts/slideLayout1.xml" Id="rId1" /><Relationship Type="http://schemas.openxmlformats.org/officeDocument/2006/relationships/image" Target="/ppt/media/image4.png" Id="rId6" /><Relationship Type="http://schemas.openxmlformats.org/officeDocument/2006/relationships/image" Target="/ppt/media/image3.png" Id="rId5" /><Relationship Type="http://schemas.openxmlformats.org/officeDocument/2006/relationships/image" Target="/ppt/media/image2.jpeg" Id="rId4" /></Relationships>
</file>

<file path=ppt/slides/_rels/slide83.xml.rels>&#65279;<?xml version="1.0" encoding="utf-8"?><Relationships xmlns="http://schemas.openxmlformats.org/package/2006/relationships"><Relationship Type="http://schemas.openxmlformats.org/officeDocument/2006/relationships/image" Target="/ppt/media/image7.png" Id="rId3" /><Relationship Type="http://schemas.openxmlformats.org/officeDocument/2006/relationships/notesSlide" Target="/ppt/notesSlides/notesSlide33.xml" Id="rId2" /><Relationship Type="http://schemas.openxmlformats.org/officeDocument/2006/relationships/slideLayout" Target="/ppt/slideLayouts/slideLayout1.xml" Id="rId1" /><Relationship Type="http://schemas.openxmlformats.org/officeDocument/2006/relationships/image" Target="/ppt/media/image3.png" Id="rId5" /><Relationship Type="http://schemas.openxmlformats.org/officeDocument/2006/relationships/image" Target="/ppt/media/image2.jpeg" Id="rId4" /></Relationships>
</file>

<file path=ppt/slides/_rels/slide84.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notesSlide" Target="/ppt/notesSlides/notesSlide34.xml" Id="rId2" /><Relationship Type="http://schemas.openxmlformats.org/officeDocument/2006/relationships/slideLayout" Target="/ppt/slideLayouts/slideLayout1.xml" Id="rId1" /><Relationship Type="http://schemas.openxmlformats.org/officeDocument/2006/relationships/image" Target="/ppt/media/image3.png" Id="rId5" /><Relationship Type="http://schemas.openxmlformats.org/officeDocument/2006/relationships/image" Target="/ppt/media/image2.jpeg" Id="rId4" /></Relationships>
</file>

<file path=ppt/slides/_rels/slide85.xml.rels>&#65279;<?xml version="1.0" encoding="utf-8"?><Relationships xmlns="http://schemas.openxmlformats.org/package/2006/relationships"><Relationship Type="http://schemas.openxmlformats.org/officeDocument/2006/relationships/image" Target="/ppt/media/image92.png" Id="rId3" /><Relationship Type="http://schemas.openxmlformats.org/officeDocument/2006/relationships/notesSlide" Target="/ppt/notesSlides/notesSlide35.xml" Id="rId2" /><Relationship Type="http://schemas.openxmlformats.org/officeDocument/2006/relationships/slideLayout" Target="/ppt/slideLayouts/slideLayout2.xml" Id="rId1" /></Relationships>
</file>

<file path=ppt/slides/_rels/slide86.xml.rels>&#65279;<?xml version="1.0" encoding="utf-8"?><Relationships xmlns="http://schemas.openxmlformats.org/package/2006/relationships"><Relationship Type="http://schemas.openxmlformats.org/officeDocument/2006/relationships/notesSlide" Target="/ppt/notesSlides/notesSlide36.xml" Id="rId2" /><Relationship Type="http://schemas.openxmlformats.org/officeDocument/2006/relationships/slideLayout" Target="/ppt/slideLayouts/slideLayout2.xml" Id="rId1" /></Relationships>
</file>

<file path=ppt/slides/_rels/slide87.xml.rels>&#65279;<?xml version="1.0" encoding="utf-8"?><Relationships xmlns="http://schemas.openxmlformats.org/package/2006/relationships"><Relationship Type="http://schemas.openxmlformats.org/officeDocument/2006/relationships/notesSlide" Target="/ppt/notesSlides/notesSlide37.xml" Id="rId2" /><Relationship Type="http://schemas.openxmlformats.org/officeDocument/2006/relationships/slideLayout" Target="/ppt/slideLayouts/slideLayout2.xml" Id="rId1" /></Relationships>
</file>

<file path=ppt/slides/_rels/slide88.xml.rels>&#65279;<?xml version="1.0" encoding="utf-8"?><Relationships xmlns="http://schemas.openxmlformats.org/package/2006/relationships"><Relationship Type="http://schemas.openxmlformats.org/officeDocument/2006/relationships/notesSlide" Target="/ppt/notesSlides/notesSlide38.xml" Id="rId2" /><Relationship Type="http://schemas.openxmlformats.org/officeDocument/2006/relationships/slideLayout" Target="/ppt/slideLayouts/slideLayout2.xml" Id="rId1" /></Relationships>
</file>

<file path=ppt/slides/_rels/slide89.xml.rels>&#65279;<?xml version="1.0" encoding="utf-8"?><Relationships xmlns="http://schemas.openxmlformats.org/package/2006/relationships"><Relationship Type="http://schemas.openxmlformats.org/officeDocument/2006/relationships/notesSlide" Target="/ppt/notesSlides/notesSlide39.xml" Id="rId2" /><Relationship Type="http://schemas.openxmlformats.org/officeDocument/2006/relationships/slideLayout" Target="/ppt/slideLayouts/slideLayout2.xml" Id="rId1" /></Relationships>
</file>

<file path=ppt/slides/_rels/slide9.xml.rels>&#65279;<?xml version="1.0" encoding="utf-8"?><Relationships xmlns="http://schemas.openxmlformats.org/package/2006/relationships"><Relationship Type="http://schemas.openxmlformats.org/officeDocument/2006/relationships/image" Target="/ppt/media/image20.png" Id="rId3" /><Relationship Type="http://schemas.openxmlformats.org/officeDocument/2006/relationships/notesSlide" Target="/ppt/notesSlides/notesSlide9.xml" Id="rId2" /><Relationship Type="http://schemas.openxmlformats.org/officeDocument/2006/relationships/slideLayout" Target="/ppt/slideLayouts/slideLayout23.xml" Id="rId1" /><Relationship Type="http://schemas.openxmlformats.org/officeDocument/2006/relationships/image" Target="/ppt/media/image22.jpeg" Id="rId6" /><Relationship Type="http://schemas.openxmlformats.org/officeDocument/2006/relationships/image" Target="/ppt/media/image2.jpeg" Id="rId5" /><Relationship Type="http://schemas.openxmlformats.org/officeDocument/2006/relationships/image" Target="/ppt/media/image21.jpeg" Id="rId4" /></Relationships>
</file>

<file path=ppt/slides/_rels/slide90.xml.rels>&#65279;<?xml version="1.0" encoding="utf-8"?><Relationships xmlns="http://schemas.openxmlformats.org/package/2006/relationships"><Relationship Type="http://schemas.openxmlformats.org/officeDocument/2006/relationships/image" Target="/ppt/media/image94.tiff" Id="rId3" /><Relationship Type="http://schemas.openxmlformats.org/officeDocument/2006/relationships/image" Target="/ppt/media/image93.tiff" Id="rId2" /><Relationship Type="http://schemas.openxmlformats.org/officeDocument/2006/relationships/slideLayout" Target="/ppt/slideLayouts/slideLayout2.xml" Id="rId1" /></Relationships>
</file>

<file path=ppt/slides/_rels/slide91.xml.rels>&#65279;<?xml version="1.0" encoding="utf-8"?><Relationships xmlns="http://schemas.openxmlformats.org/package/2006/relationships"><Relationship Type="http://schemas.openxmlformats.org/officeDocument/2006/relationships/image" Target="/ppt/media/image95.tiff" Id="rId2" /><Relationship Type="http://schemas.openxmlformats.org/officeDocument/2006/relationships/slideLayout" Target="/ppt/slideLayouts/slideLayout2.xml" Id="rId1" /></Relationships>
</file>

<file path=ppt/slides/_rels/slide92.xml.rels>&#65279;<?xml version="1.0" encoding="utf-8"?><Relationships xmlns="http://schemas.openxmlformats.org/package/2006/relationships"><Relationship Type="http://schemas.openxmlformats.org/officeDocument/2006/relationships/image" Target="/ppt/media/image101.jpeg" Id="rId8" /><Relationship Type="http://schemas.openxmlformats.org/officeDocument/2006/relationships/image" Target="/ppt/media/image96.png" Id="rId3" /><Relationship Type="http://schemas.openxmlformats.org/officeDocument/2006/relationships/image" Target="/ppt/media/image100.jpeg" Id="rId7" /><Relationship Type="http://schemas.openxmlformats.org/officeDocument/2006/relationships/image" Target="/ppt/media/image105.jpeg" Id="rId12" /><Relationship Type="http://schemas.openxmlformats.org/officeDocument/2006/relationships/notesSlide" Target="/ppt/notesSlides/notesSlide40.xml" Id="rId2" /><Relationship Type="http://schemas.openxmlformats.org/officeDocument/2006/relationships/slideLayout" Target="/ppt/slideLayouts/slideLayout2.xml" Id="rId1" /><Relationship Type="http://schemas.openxmlformats.org/officeDocument/2006/relationships/image" Target="/ppt/media/image99.png" Id="rId6" /><Relationship Type="http://schemas.openxmlformats.org/officeDocument/2006/relationships/image" Target="/ppt/media/image104.png" Id="rId11" /><Relationship Type="http://schemas.openxmlformats.org/officeDocument/2006/relationships/image" Target="/ppt/media/image98.png" Id="rId5" /><Relationship Type="http://schemas.openxmlformats.org/officeDocument/2006/relationships/image" Target="/ppt/media/image103.jpeg" Id="rId10" /><Relationship Type="http://schemas.openxmlformats.org/officeDocument/2006/relationships/image" Target="/ppt/media/image97.png" Id="rId4" /><Relationship Type="http://schemas.openxmlformats.org/officeDocument/2006/relationships/image" Target="/ppt/media/image102.jpeg" Id="rId9" /></Relationships>
</file>

<file path=ppt/slides/_rels/slide93.xml.rels>&#65279;<?xml version="1.0" encoding="utf-8"?><Relationships xmlns="http://schemas.openxmlformats.org/package/2006/relationships"><Relationship Type="http://schemas.openxmlformats.org/officeDocument/2006/relationships/image" Target="/ppt/media/image106.jpg" Id="rId2" /><Relationship Type="http://schemas.openxmlformats.org/officeDocument/2006/relationships/slideLayout" Target="/ppt/slideLayouts/slideLayout2.xml" Id="rId1" /></Relationships>
</file>

<file path=ppt/slides/_rels/slide94.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95.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96.xml.rels>&#65279;<?xml version="1.0" encoding="utf-8"?><Relationships xmlns="http://schemas.openxmlformats.org/package/2006/relationships"><Relationship Type="http://schemas.openxmlformats.org/officeDocument/2006/relationships/image" Target="/ppt/media/image108.png" Id="rId3" /><Relationship Type="http://schemas.openxmlformats.org/officeDocument/2006/relationships/image" Target="/ppt/media/image107.png" Id="rId2" /><Relationship Type="http://schemas.openxmlformats.org/officeDocument/2006/relationships/slideLayout" Target="/ppt/slideLayouts/slideLayout2.xml" Id="rId1" /></Relationships>
</file>

<file path=ppt/slides/_rels/slide97.xml.rels>&#65279;<?xml version="1.0" encoding="utf-8"?><Relationships xmlns="http://schemas.openxmlformats.org/package/2006/relationships"><Relationship Type="http://schemas.openxmlformats.org/officeDocument/2006/relationships/image" Target="/ppt/media/image2.jpeg" Id="rId2" /><Relationship Type="http://schemas.openxmlformats.org/officeDocument/2006/relationships/slideLayout" Target="/ppt/slideLayouts/slideLayout24.xml" Id="rId1" /></Relationships>
</file>

<file path=ppt/slides/_rels/slide98.xml.rels>&#65279;<?xml version="1.0" encoding="utf-8"?><Relationships xmlns="http://schemas.openxmlformats.org/package/2006/relationships"><Relationship Type="http://schemas.openxmlformats.org/officeDocument/2006/relationships/image" Target="/ppt/media/image7.png" Id="rId3" /><Relationship Type="http://schemas.openxmlformats.org/officeDocument/2006/relationships/notesSlide" Target="/ppt/notesSlides/notesSlide41.xml" Id="rId2" /><Relationship Type="http://schemas.openxmlformats.org/officeDocument/2006/relationships/slideLayout" Target="/ppt/slideLayouts/slideLayout1.xml" Id="rId1" /><Relationship Type="http://schemas.openxmlformats.org/officeDocument/2006/relationships/image" Target="/ppt/media/image3.png" Id="rId5" /><Relationship Type="http://schemas.openxmlformats.org/officeDocument/2006/relationships/image" Target="/ppt/media/image2.jpeg" Id="rId4" /></Relationships>
</file>

<file path=ppt/slides/_rels/slide99.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notesSlide" Target="/ppt/notesSlides/notesSlide42.xml" Id="rId2" /><Relationship Type="http://schemas.openxmlformats.org/officeDocument/2006/relationships/slideLayout" Target="/ppt/slideLayouts/slideLayout1.xml" Id="rId1" /><Relationship Type="http://schemas.openxmlformats.org/officeDocument/2006/relationships/image" Target="/ppt/media/image3.png" Id="rId5" /><Relationship Type="http://schemas.openxmlformats.org/officeDocument/2006/relationships/image" Target="/ppt/media/image2.jpeg" Id="rId4"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43B9E1-1A87-4D02-7962-C7C20AD7A07D}"/>
              </a:ext>
            </a:extLst>
          </p:cNvPr>
          <p:cNvPicPr>
            <a:picLocks noChangeAspect="1"/>
          </p:cNvPicPr>
          <p:nvPr/>
        </p:nvPicPr>
        <p:blipFill>
          <a:blip r:embed="rId3" cstate="screen">
            <a:extLst>
              <a:ext uri="{28A0092B-C50C-407E-A947-70E740481C1C}">
                <a14:useLocalDpi xmlns:a14="http://schemas.microsoft.com/office/drawing/2010/main"/>
              </a:ext>
            </a:extLst>
          </a:blip>
          <a:srcRect b="24910"/>
          <a:stretch/>
        </p:blipFill>
        <p:spPr>
          <a:xfrm>
            <a:off x="0" y="-27384"/>
            <a:ext cx="12206373" cy="5040560"/>
          </a:xfrm>
          <a:prstGeom prst="rect">
            <a:avLst/>
          </a:prstGeom>
        </p:spPr>
      </p:pic>
      <p:sp>
        <p:nvSpPr>
          <p:cNvPr id="6" name="TextBox 5"/>
          <p:cNvSpPr txBox="1"/>
          <p:nvPr/>
        </p:nvSpPr>
        <p:spPr>
          <a:xfrm>
            <a:off x="-24680" y="2529478"/>
            <a:ext cx="12192000" cy="2123658"/>
          </a:xfrm>
          <a:prstGeom prst="rect">
            <a:avLst/>
          </a:prstGeom>
          <a:noFill/>
        </p:spPr>
        <p:txBody>
          <a:bodyPr wrap="square" rtlCol="0">
            <a:spAutoFit/>
          </a:bodyPr>
          <a:lstStyle/>
          <a:p>
            <a:pPr algn="ctr"/>
            <a:r>
              <a:rPr lang="en-CA" sz="6600" b="1" dirty="0">
                <a:solidFill>
                  <a:schemeClr val="bg1"/>
                </a:solidFill>
                <a:highlight>
                  <a:srgbClr val="3E6CA4"/>
                </a:highlight>
              </a:rPr>
              <a:t>       Advanced Text Analytics        </a:t>
            </a:r>
            <a:r>
              <a:rPr lang="en-CA" sz="200" b="1" dirty="0">
                <a:solidFill>
                  <a:schemeClr val="bg1"/>
                </a:solidFill>
                <a:highlight>
                  <a:srgbClr val="3E6CA4"/>
                </a:highlight>
              </a:rPr>
              <a:t>.</a:t>
            </a:r>
            <a:r>
              <a:rPr lang="en-CA" sz="6600" b="1" dirty="0">
                <a:solidFill>
                  <a:schemeClr val="bg1"/>
                </a:solidFill>
                <a:highlight>
                  <a:srgbClr val="3E6CA4"/>
                </a:highlight>
              </a:rPr>
              <a:t>  </a:t>
            </a:r>
            <a:br>
              <a:rPr lang="en-CA" sz="6600" b="1" dirty="0">
                <a:solidFill>
                  <a:schemeClr val="bg1"/>
                </a:solidFill>
                <a:highlight>
                  <a:srgbClr val="3E6CA4"/>
                </a:highlight>
              </a:rPr>
            </a:br>
            <a:r>
              <a:rPr lang="en-CA" sz="6600" b="1" dirty="0">
                <a:solidFill>
                  <a:schemeClr val="bg1"/>
                </a:solidFill>
                <a:highlight>
                  <a:srgbClr val="3E6CA4"/>
                </a:highlight>
              </a:rPr>
              <a:t> Through NLP and Generative AI </a:t>
            </a:r>
            <a:r>
              <a:rPr lang="en-CA" sz="100" b="1" dirty="0">
                <a:solidFill>
                  <a:schemeClr val="bg1"/>
                </a:solidFill>
                <a:highlight>
                  <a:srgbClr val="3E6CA4"/>
                </a:highlight>
              </a:rPr>
              <a:t>.</a:t>
            </a:r>
            <a:r>
              <a:rPr lang="en-CA" sz="6600" b="1" dirty="0">
                <a:solidFill>
                  <a:schemeClr val="bg1"/>
                </a:solidFill>
                <a:highlight>
                  <a:srgbClr val="3E6CA4"/>
                </a:highlight>
              </a:rPr>
              <a:t> </a:t>
            </a: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3" name="TextBox 2"/>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8D3E02EA-6ED0-8FC3-7C69-521A8B0B0D97}"/>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1661208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094EC3-6642-C5AC-C52A-EBE74C9B12B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2D99C824-0751-AEAC-E5D2-B2F01884E743}"/>
              </a:ext>
            </a:extLst>
          </p:cNvPr>
          <p:cNvSpPr txBox="1"/>
          <p:nvPr/>
        </p:nvSpPr>
        <p:spPr>
          <a:xfrm>
            <a:off x="3457633" y="2307898"/>
            <a:ext cx="5276734"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prstClr val="black"/>
                </a:solidFill>
                <a:effectLst/>
                <a:uLnTx/>
                <a:uFillTx/>
                <a:latin typeface="Calibri"/>
                <a:ea typeface="+mn-ea"/>
                <a:cs typeface="+mn-cs"/>
              </a:rPr>
              <a:t>Participant Summary</a:t>
            </a:r>
            <a:endParaRPr kumimoji="0" lang="en-CA" sz="5400" b="1"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604E0A92-ADEF-7DB4-42BF-404A3BA8E519}"/>
              </a:ext>
            </a:extLst>
          </p:cNvPr>
          <p:cNvSpPr txBox="1"/>
          <p:nvPr/>
        </p:nvSpPr>
        <p:spPr>
          <a:xfrm>
            <a:off x="27452" y="2937133"/>
            <a:ext cx="12164548" cy="4723922"/>
          </a:xfrm>
          <a:prstGeom prst="rect">
            <a:avLst/>
          </a:prstGeom>
          <a:noFill/>
        </p:spPr>
        <p:txBody>
          <a:bodyPr wrap="square" numCol="2" rtlCol="0">
            <a:spAutoFit/>
          </a:bodyPr>
          <a:lstStyle/>
          <a:p>
            <a:pPr marL="836613" marR="0" lvl="0" indent="-4572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 How many of you: </a:t>
            </a: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r>
              <a:rPr kumimoji="0" lang="en-CA" sz="2800" b="0" i="0" u="none" strike="noStrike" kern="1200" cap="none" spc="0" normalizeH="0" baseline="0" noProof="0" dirty="0">
                <a:ln>
                  <a:noFill/>
                </a:ln>
                <a:solidFill>
                  <a:prstClr val="black"/>
                </a:solidFill>
                <a:effectLst/>
                <a:uLnTx/>
                <a:uFillTx/>
                <a:latin typeface="Calibri"/>
                <a:ea typeface="+mn-ea"/>
                <a:cs typeface="+mn-cs"/>
              </a:rPr>
              <a:t>are faculty?</a:t>
            </a: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r>
              <a:rPr kumimoji="0" lang="en-CA" sz="2800" b="0" i="0" u="none" strike="noStrike" kern="1200" cap="none" spc="0" normalizeH="0" baseline="0" noProof="0" dirty="0">
                <a:ln>
                  <a:noFill/>
                </a:ln>
                <a:solidFill>
                  <a:prstClr val="black"/>
                </a:solidFill>
                <a:effectLst/>
                <a:uLnTx/>
                <a:uFillTx/>
                <a:latin typeface="Calibri"/>
                <a:ea typeface="+mn-ea"/>
                <a:cs typeface="+mn-cs"/>
              </a:rPr>
              <a:t>are doctoral students?</a:t>
            </a: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r>
              <a:rPr kumimoji="0" lang="en-CA" sz="2800" b="0" i="0" u="none" strike="noStrike" kern="1200" cap="none" spc="0" normalizeH="0" baseline="0" noProof="0" dirty="0">
                <a:ln>
                  <a:noFill/>
                </a:ln>
                <a:solidFill>
                  <a:prstClr val="black"/>
                </a:solidFill>
                <a:effectLst/>
                <a:uLnTx/>
                <a:uFillTx/>
                <a:latin typeface="Calibri"/>
                <a:ea typeface="+mn-ea"/>
                <a:cs typeface="+mn-cs"/>
              </a:rPr>
              <a:t>are graduate students?</a:t>
            </a: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new to HICSS?</a:t>
            </a: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veterans of HICSS (5 or more)?</a:t>
            </a: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have used commercial text mining software?</a:t>
            </a: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have used R or Python for text mining/NLP?</a:t>
            </a: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teach text mining/NLP?</a:t>
            </a:r>
          </a:p>
          <a:p>
            <a:pPr marL="1408113" marR="0" lvl="1" indent="-571500" algn="l" defTabSz="914400" rtl="0" eaLnBrk="1" fontAlgn="auto" latinLnBrk="0" hangingPunct="1">
              <a:lnSpc>
                <a:spcPct val="100000"/>
              </a:lnSpc>
              <a:spcBef>
                <a:spcPts val="0"/>
              </a:spcBef>
              <a:spcAft>
                <a:spcPts val="1200"/>
              </a:spcAft>
              <a:buClrTx/>
              <a:buSzTx/>
              <a:buFont typeface="Courier New" panose="02070309020205020404" pitchFamily="49" charset="0"/>
              <a:buChar char="o"/>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published research using text mining/NLP?</a:t>
            </a:r>
          </a:p>
        </p:txBody>
      </p:sp>
      <p:sp>
        <p:nvSpPr>
          <p:cNvPr id="5" name="TextBox 4">
            <a:extLst>
              <a:ext uri="{FF2B5EF4-FFF2-40B4-BE49-F238E27FC236}">
                <a16:creationId xmlns:a16="http://schemas.microsoft.com/office/drawing/2014/main" id="{EB523F06-3DD5-92F8-1B72-AA0085E3650F}"/>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 Advanced Text Analytics with NLP and GenAI</a:t>
            </a:r>
          </a:p>
        </p:txBody>
      </p:sp>
      <p:pic>
        <p:nvPicPr>
          <p:cNvPr id="9" name="Picture 4">
            <a:extLst>
              <a:ext uri="{FF2B5EF4-FFF2-40B4-BE49-F238E27FC236}">
                <a16:creationId xmlns:a16="http://schemas.microsoft.com/office/drawing/2014/main" id="{4C416BE6-1DA6-1044-7BAE-5E75F0D8ABF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10" name="Picture 9">
            <a:extLst>
              <a:ext uri="{FF2B5EF4-FFF2-40B4-BE49-F238E27FC236}">
                <a16:creationId xmlns:a16="http://schemas.microsoft.com/office/drawing/2014/main" id="{F7F27C9B-B259-F191-7482-68A1BB3D3F4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82014" y="42737"/>
            <a:ext cx="733258" cy="733258"/>
          </a:xfrm>
          <a:prstGeom prst="rect">
            <a:avLst/>
          </a:prstGeom>
        </p:spPr>
      </p:pic>
      <p:pic>
        <p:nvPicPr>
          <p:cNvPr id="12" name="Picture 11">
            <a:extLst>
              <a:ext uri="{FF2B5EF4-FFF2-40B4-BE49-F238E27FC236}">
                <a16:creationId xmlns:a16="http://schemas.microsoft.com/office/drawing/2014/main" id="{F9E6419E-6233-E902-F0BD-B9FB8EA13DAF}"/>
              </a:ext>
            </a:extLst>
          </p:cNvPr>
          <p:cNvPicPr>
            <a:picLocks noChangeAspect="1"/>
          </p:cNvPicPr>
          <p:nvPr/>
        </p:nvPicPr>
        <p:blipFill>
          <a:blip r:embed="rId5" cstate="screen">
            <a:extLst>
              <a:ext uri="{28A0092B-C50C-407E-A947-70E740481C1C}">
                <a14:useLocalDpi xmlns:a14="http://schemas.microsoft.com/office/drawing/2010/main"/>
              </a:ext>
            </a:extLst>
          </a:blip>
          <a:srcRect b="24910"/>
          <a:stretch/>
        </p:blipFill>
        <p:spPr>
          <a:xfrm>
            <a:off x="-7711" y="-27385"/>
            <a:ext cx="5262973" cy="2173318"/>
          </a:xfrm>
          <a:prstGeom prst="rect">
            <a:avLst/>
          </a:prstGeom>
        </p:spPr>
      </p:pic>
    </p:spTree>
    <p:extLst>
      <p:ext uri="{BB962C8B-B14F-4D97-AF65-F5344CB8AC3E}">
        <p14:creationId xmlns:p14="http://schemas.microsoft.com/office/powerpoint/2010/main" val="36316306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AI?</a:t>
            </a:r>
          </a:p>
        </p:txBody>
      </p:sp>
      <p:sp>
        <p:nvSpPr>
          <p:cNvPr id="7" name="TextBox 6">
            <a:extLst>
              <a:ext uri="{FF2B5EF4-FFF2-40B4-BE49-F238E27FC236}">
                <a16:creationId xmlns:a16="http://schemas.microsoft.com/office/drawing/2014/main" id="{25C14886-971D-0D2A-1080-CE405FD96F14}"/>
              </a:ext>
            </a:extLst>
          </p:cNvPr>
          <p:cNvSpPr txBox="1"/>
          <p:nvPr/>
        </p:nvSpPr>
        <p:spPr>
          <a:xfrm>
            <a:off x="1847706" y="6472639"/>
            <a:ext cx="852157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Source: https://</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medium.com</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/analytics-</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vidhya</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/ai-ml-dl-whats-what-ecb354967e63</a:t>
            </a:r>
          </a:p>
        </p:txBody>
      </p:sp>
      <p:pic>
        <p:nvPicPr>
          <p:cNvPr id="2" name="Picture 1">
            <a:extLst>
              <a:ext uri="{FF2B5EF4-FFF2-40B4-BE49-F238E27FC236}">
                <a16:creationId xmlns:a16="http://schemas.microsoft.com/office/drawing/2014/main" id="{D2A952D7-C222-C2EB-EEED-892FACD743CF}"/>
              </a:ext>
            </a:extLst>
          </p:cNvPr>
          <p:cNvPicPr>
            <a:picLocks noChangeAspect="1"/>
          </p:cNvPicPr>
          <p:nvPr/>
        </p:nvPicPr>
        <p:blipFill>
          <a:blip r:embed="rId3"/>
          <a:stretch>
            <a:fillRect/>
          </a:stretch>
        </p:blipFill>
        <p:spPr>
          <a:xfrm>
            <a:off x="1768936" y="783000"/>
            <a:ext cx="8679110" cy="5689639"/>
          </a:xfrm>
          <a:prstGeom prst="rect">
            <a:avLst/>
          </a:prstGeom>
        </p:spPr>
      </p:pic>
    </p:spTree>
    <p:extLst>
      <p:ext uri="{BB962C8B-B14F-4D97-AF65-F5344CB8AC3E}">
        <p14:creationId xmlns:p14="http://schemas.microsoft.com/office/powerpoint/2010/main" val="41772969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E568D-C93F-4749-E543-CEE1912E5252}"/>
            </a:ext>
          </a:extLst>
        </p:cNvPr>
        <p:cNvGrpSpPr/>
        <p:nvPr/>
      </p:nvGrpSpPr>
      <p:grpSpPr>
        <a:xfrm>
          <a:off x="0" y="0"/>
          <a:ext cx="0" cy="0"/>
          <a:chOff x="0" y="0"/>
          <a:chExt cx="0" cy="0"/>
        </a:xfrm>
      </p:grpSpPr>
      <p:sp>
        <p:nvSpPr>
          <p:cNvPr id="15362" name="Rectangle 2">
            <a:extLst>
              <a:ext uri="{FF2B5EF4-FFF2-40B4-BE49-F238E27FC236}">
                <a16:creationId xmlns:a16="http://schemas.microsoft.com/office/drawing/2014/main" id="{E9EE3E60-B417-8C2E-9466-2946E2E471C5}"/>
              </a:ext>
            </a:extLst>
          </p:cNvPr>
          <p:cNvSpPr>
            <a:spLocks noGrp="1" noChangeArrowheads="1"/>
          </p:cNvSpPr>
          <p:nvPr>
            <p:ph idx="1"/>
          </p:nvPr>
        </p:nvSpPr>
        <p:spPr>
          <a:xfrm>
            <a:off x="149901" y="883729"/>
            <a:ext cx="5785179" cy="5947767"/>
          </a:xfrm>
          <a:ln/>
        </p:spPr>
        <p:txBody>
          <a:bodyPr>
            <a:normAutofit fontScale="62500" lnSpcReduction="20000"/>
          </a:bodyPr>
          <a:lstStyle/>
          <a:p>
            <a:r>
              <a:rPr lang="en-US" sz="3600" dirty="0"/>
              <a:t>Artificial Intelligence (AI) </a:t>
            </a:r>
          </a:p>
          <a:p>
            <a:pPr lvl="1"/>
            <a:r>
              <a:rPr lang="en-US" sz="3200" dirty="0"/>
              <a:t>“The effort to automate intellectual tasks normally performed by humans”</a:t>
            </a:r>
          </a:p>
          <a:p>
            <a:r>
              <a:rPr lang="en-US" sz="3600" dirty="0"/>
              <a:t>Machine Learning (ML) is an extension of AI</a:t>
            </a:r>
          </a:p>
          <a:p>
            <a:pPr lvl="1"/>
            <a:r>
              <a:rPr lang="en-US" sz="3200" dirty="0"/>
              <a:t>Arises from a question: “Could a computer go beyond ’whatever we know how to order it to perform’ and learn on its own how to perform a specified task”?</a:t>
            </a:r>
          </a:p>
          <a:p>
            <a:pPr lvl="1"/>
            <a:r>
              <a:rPr lang="en-US" sz="3200" dirty="0"/>
              <a:t>Encapsulated in the Alan Turing’s 1950 proposal known as the  “Turing Test”</a:t>
            </a:r>
          </a:p>
          <a:p>
            <a:pPr lvl="1"/>
            <a:r>
              <a:rPr lang="en-US" sz="3200" dirty="0"/>
              <a:t>Can a computer automatically learn rules by looking at data? </a:t>
            </a:r>
          </a:p>
          <a:p>
            <a:r>
              <a:rPr lang="en-US" sz="3600" dirty="0"/>
              <a:t>Two main approaches to ML</a:t>
            </a:r>
          </a:p>
          <a:p>
            <a:pPr lvl="1"/>
            <a:r>
              <a:rPr lang="en-US" sz="3200" u="sng" dirty="0"/>
              <a:t>Unsupervised</a:t>
            </a:r>
            <a:r>
              <a:rPr lang="en-US" sz="3200" dirty="0"/>
              <a:t> Machine Learning</a:t>
            </a:r>
          </a:p>
          <a:p>
            <a:pPr lvl="1"/>
            <a:r>
              <a:rPr lang="en-US" sz="3200" u="sng" dirty="0"/>
              <a:t>Supervised</a:t>
            </a:r>
            <a:r>
              <a:rPr lang="en-US" sz="3200" dirty="0"/>
              <a:t> Machine Learning</a:t>
            </a:r>
          </a:p>
          <a:p>
            <a:pPr lvl="1"/>
            <a:r>
              <a:rPr lang="en-US" sz="3200" dirty="0"/>
              <a:t>Traditionally these are “shallow” networks </a:t>
            </a:r>
            <a:br>
              <a:rPr lang="en-US" sz="3200" dirty="0"/>
            </a:br>
            <a:r>
              <a:rPr lang="en-US" sz="3200" dirty="0"/>
              <a:t>(only using one layer to train the ML model). </a:t>
            </a:r>
          </a:p>
          <a:p>
            <a:r>
              <a:rPr lang="en-US" sz="3600" b="1" dirty="0"/>
              <a:t>Deep Learning (DL) approaches take us to multiple layers, which is what makes Deep Learning “Deep”</a:t>
            </a:r>
          </a:p>
        </p:txBody>
      </p:sp>
      <p:sp>
        <p:nvSpPr>
          <p:cNvPr id="6" name="Shape 57">
            <a:extLst>
              <a:ext uri="{FF2B5EF4-FFF2-40B4-BE49-F238E27FC236}">
                <a16:creationId xmlns:a16="http://schemas.microsoft.com/office/drawing/2014/main" id="{40252B72-4369-658B-ACEF-EB856169F332}"/>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Deep Learning?</a:t>
            </a:r>
          </a:p>
        </p:txBody>
      </p:sp>
      <p:pic>
        <p:nvPicPr>
          <p:cNvPr id="3" name="Picture 2" descr="Diagram, venn diagram&#10;&#10;Description automatically generated">
            <a:extLst>
              <a:ext uri="{FF2B5EF4-FFF2-40B4-BE49-F238E27FC236}">
                <a16:creationId xmlns:a16="http://schemas.microsoft.com/office/drawing/2014/main" id="{36E227DE-97B0-8408-091F-0FCC68788B2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1958" t="7476"/>
          <a:stretch/>
        </p:blipFill>
        <p:spPr>
          <a:xfrm>
            <a:off x="5935081" y="1616530"/>
            <a:ext cx="6244095" cy="4357451"/>
          </a:xfrm>
          <a:prstGeom prst="rect">
            <a:avLst/>
          </a:prstGeom>
        </p:spPr>
      </p:pic>
    </p:spTree>
    <p:extLst>
      <p:ext uri="{BB962C8B-B14F-4D97-AF65-F5344CB8AC3E}">
        <p14:creationId xmlns:p14="http://schemas.microsoft.com/office/powerpoint/2010/main" val="38441019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09A18-F25F-B223-C6FA-EAF5AA1DB9C9}"/>
            </a:ext>
          </a:extLst>
        </p:cNvPr>
        <p:cNvGrpSpPr/>
        <p:nvPr/>
      </p:nvGrpSpPr>
      <p:grpSpPr>
        <a:xfrm>
          <a:off x="0" y="0"/>
          <a:ext cx="0" cy="0"/>
          <a:chOff x="0" y="0"/>
          <a:chExt cx="0" cy="0"/>
        </a:xfrm>
      </p:grpSpPr>
      <p:sp>
        <p:nvSpPr>
          <p:cNvPr id="6" name="Shape 57">
            <a:extLst>
              <a:ext uri="{FF2B5EF4-FFF2-40B4-BE49-F238E27FC236}">
                <a16:creationId xmlns:a16="http://schemas.microsoft.com/office/drawing/2014/main" id="{4D5AE648-F07C-FFA4-45E4-8DE0233B06F8}"/>
              </a:ext>
            </a:extLst>
          </p:cNvPr>
          <p:cNvSpPr txBox="1">
            <a:spLocks/>
          </p:cNvSpPr>
          <p:nvPr/>
        </p:nvSpPr>
        <p:spPr>
          <a:xfrm>
            <a:off x="12491" y="26504"/>
            <a:ext cx="12192000" cy="857225"/>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Machine Learning v. Classical Programming</a:t>
            </a:r>
          </a:p>
        </p:txBody>
      </p:sp>
      <p:pic>
        <p:nvPicPr>
          <p:cNvPr id="7" name="Picture 6" descr="Diagram&#10;&#10;Description automatically generated">
            <a:extLst>
              <a:ext uri="{FF2B5EF4-FFF2-40B4-BE49-F238E27FC236}">
                <a16:creationId xmlns:a16="http://schemas.microsoft.com/office/drawing/2014/main" id="{9E528996-2A10-37AE-8A60-E9F80F53493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9649" y="1175657"/>
            <a:ext cx="9672971" cy="4782142"/>
          </a:xfrm>
          <a:prstGeom prst="rect">
            <a:avLst/>
          </a:prstGeom>
        </p:spPr>
      </p:pic>
    </p:spTree>
    <p:extLst>
      <p:ext uri="{BB962C8B-B14F-4D97-AF65-F5344CB8AC3E}">
        <p14:creationId xmlns:p14="http://schemas.microsoft.com/office/powerpoint/2010/main" val="37904468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BB127-408E-1E06-FAFB-78B8304A454A}"/>
            </a:ext>
          </a:extLst>
        </p:cNvPr>
        <p:cNvGrpSpPr/>
        <p:nvPr/>
      </p:nvGrpSpPr>
      <p:grpSpPr>
        <a:xfrm>
          <a:off x="0" y="0"/>
          <a:ext cx="0" cy="0"/>
          <a:chOff x="0" y="0"/>
          <a:chExt cx="0" cy="0"/>
        </a:xfrm>
      </p:grpSpPr>
      <p:sp>
        <p:nvSpPr>
          <p:cNvPr id="15362" name="Rectangle 2">
            <a:extLst>
              <a:ext uri="{FF2B5EF4-FFF2-40B4-BE49-F238E27FC236}">
                <a16:creationId xmlns:a16="http://schemas.microsoft.com/office/drawing/2014/main" id="{4F85A495-B2A6-C0B3-BB99-C5D34E676ABB}"/>
              </a:ext>
            </a:extLst>
          </p:cNvPr>
          <p:cNvSpPr>
            <a:spLocks noGrp="1" noChangeArrowheads="1"/>
          </p:cNvSpPr>
          <p:nvPr>
            <p:ph idx="1"/>
          </p:nvPr>
        </p:nvSpPr>
        <p:spPr>
          <a:xfrm>
            <a:off x="14992" y="883729"/>
            <a:ext cx="5066675" cy="5947767"/>
          </a:xfrm>
          <a:ln/>
        </p:spPr>
        <p:txBody>
          <a:bodyPr>
            <a:normAutofit fontScale="85000" lnSpcReduction="10000"/>
          </a:bodyPr>
          <a:lstStyle/>
          <a:p>
            <a:r>
              <a:rPr lang="en-US" sz="2000" dirty="0">
                <a:effectLst/>
                <a:latin typeface="Helvetica Neue" panose="02000503000000020004" pitchFamily="2" charset="0"/>
              </a:rPr>
              <a:t>Like the previous supervised machine learning approaches, Deep Learning Methods predict outcomes from predictors of text or mostly text. Deep learning methods use different algorithms. What makes these methods “deep” is that they use multiple layers to map input features to outcomes. This is different from the “shallow” methods used previously.</a:t>
            </a:r>
            <a:br>
              <a:rPr lang="en-US" sz="2000" dirty="0">
                <a:effectLst/>
                <a:latin typeface="Helvetica Neue" panose="02000503000000020004" pitchFamily="2" charset="0"/>
              </a:rPr>
            </a:br>
            <a:endParaRPr lang="en-US" sz="2000" dirty="0">
              <a:effectLst/>
              <a:latin typeface="Helvetica Neue" panose="02000503000000020004" pitchFamily="2" charset="0"/>
            </a:endParaRPr>
          </a:p>
          <a:p>
            <a:r>
              <a:rPr lang="en-US" sz="2000" dirty="0">
                <a:effectLst/>
                <a:latin typeface="Helvetica Neue" panose="02000503000000020004" pitchFamily="2" charset="0"/>
              </a:rPr>
              <a:t>Deep learning is seen as effective at text prediction because these “hidden”, deep, multiple layers are good for capturing the complexity of language. The model “learns” </a:t>
            </a:r>
            <a:br>
              <a:rPr lang="en-US" sz="2000" dirty="0">
                <a:effectLst/>
                <a:latin typeface="Helvetica Neue" panose="02000503000000020004" pitchFamily="2" charset="0"/>
              </a:rPr>
            </a:br>
            <a:r>
              <a:rPr lang="en-US" sz="2000" dirty="0">
                <a:effectLst/>
                <a:latin typeface="Helvetica Neue" panose="02000503000000020004" pitchFamily="2" charset="0"/>
              </a:rPr>
              <a:t>or reduces loss, as it automatically searches for better representations of the data</a:t>
            </a:r>
            <a:br>
              <a:rPr lang="en-US" sz="2000" dirty="0">
                <a:effectLst/>
                <a:latin typeface="Helvetica Neue" panose="02000503000000020004" pitchFamily="2" charset="0"/>
              </a:rPr>
            </a:br>
            <a:endParaRPr lang="en-US" sz="2000" dirty="0">
              <a:effectLst/>
              <a:latin typeface="Helvetica Neue" panose="02000503000000020004" pitchFamily="2" charset="0"/>
            </a:endParaRPr>
          </a:p>
          <a:p>
            <a:r>
              <a:rPr lang="en-US" sz="2000" dirty="0">
                <a:effectLst/>
                <a:latin typeface="Helvetica Neue" panose="02000503000000020004" pitchFamily="2" charset="0"/>
              </a:rPr>
              <a:t>The layers in a deep learning model are connected in a network. These networks are called neural networks. They are connected in what are called network architectures (which sometimes incorporate word embeddings). Although they are called neural networks, they do not work like the human brain.</a:t>
            </a:r>
          </a:p>
        </p:txBody>
      </p:sp>
      <p:sp>
        <p:nvSpPr>
          <p:cNvPr id="6" name="Shape 57">
            <a:extLst>
              <a:ext uri="{FF2B5EF4-FFF2-40B4-BE49-F238E27FC236}">
                <a16:creationId xmlns:a16="http://schemas.microsoft.com/office/drawing/2014/main" id="{62E789B1-758C-23E6-1837-71FC8D3574C1}"/>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Deep Learning?</a:t>
            </a:r>
          </a:p>
        </p:txBody>
      </p:sp>
      <p:pic>
        <p:nvPicPr>
          <p:cNvPr id="2" name="Picture 1" descr="Diagram, schematic&#10;&#10;Description automatically generated">
            <a:extLst>
              <a:ext uri="{FF2B5EF4-FFF2-40B4-BE49-F238E27FC236}">
                <a16:creationId xmlns:a16="http://schemas.microsoft.com/office/drawing/2014/main" id="{EBAAE961-0BD9-B164-B6A0-6A4D0F725D6E}"/>
              </a:ext>
            </a:extLst>
          </p:cNvPr>
          <p:cNvPicPr>
            <a:picLocks noChangeAspect="1"/>
          </p:cNvPicPr>
          <p:nvPr/>
        </p:nvPicPr>
        <p:blipFill rotWithShape="1">
          <a:blip r:embed="rId3"/>
          <a:srcRect b="20991"/>
          <a:stretch/>
        </p:blipFill>
        <p:spPr>
          <a:xfrm>
            <a:off x="4889500" y="1518483"/>
            <a:ext cx="7302500" cy="3421652"/>
          </a:xfrm>
          <a:prstGeom prst="rect">
            <a:avLst/>
          </a:prstGeom>
        </p:spPr>
      </p:pic>
      <p:sp>
        <p:nvSpPr>
          <p:cNvPr id="4" name="Rectangle 3">
            <a:extLst>
              <a:ext uri="{FF2B5EF4-FFF2-40B4-BE49-F238E27FC236}">
                <a16:creationId xmlns:a16="http://schemas.microsoft.com/office/drawing/2014/main" id="{35D67DCA-6167-E093-F233-A804698CA182}"/>
              </a:ext>
            </a:extLst>
          </p:cNvPr>
          <p:cNvSpPr/>
          <p:nvPr/>
        </p:nvSpPr>
        <p:spPr>
          <a:xfrm>
            <a:off x="6739231" y="1591293"/>
            <a:ext cx="742208" cy="305789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a:extLst>
              <a:ext uri="{FF2B5EF4-FFF2-40B4-BE49-F238E27FC236}">
                <a16:creationId xmlns:a16="http://schemas.microsoft.com/office/drawing/2014/main" id="{7E70C061-8EF5-03D0-2D86-5E6CDBEC3125}"/>
              </a:ext>
            </a:extLst>
          </p:cNvPr>
          <p:cNvSpPr txBox="1"/>
          <p:nvPr/>
        </p:nvSpPr>
        <p:spPr>
          <a:xfrm>
            <a:off x="5081667" y="872151"/>
            <a:ext cx="213755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“Shallow” Network</a:t>
            </a:r>
            <a:br>
              <a:rPr kumimoji="0" lang="en-US" sz="1800" b="0" i="0" u="none" strike="noStrike" kern="1200" cap="none" spc="0" normalizeH="0" baseline="0" noProof="0" dirty="0">
                <a:ln>
                  <a:noFill/>
                </a:ln>
                <a:solidFill>
                  <a:prstClr val="black"/>
                </a:solidFill>
                <a:effectLst/>
                <a:uLnTx/>
                <a:uFillTx/>
                <a:latin typeface="Calibri"/>
                <a:ea typeface="+mn-ea"/>
                <a:cs typeface="+mn-cs"/>
              </a:rPr>
            </a:br>
            <a:r>
              <a:rPr kumimoji="0" lang="en-US" sz="1800" b="0" i="0" u="none" strike="noStrike" kern="1200" cap="none" spc="0" normalizeH="0" baseline="0" noProof="0" dirty="0">
                <a:ln>
                  <a:noFill/>
                </a:ln>
                <a:solidFill>
                  <a:prstClr val="black"/>
                </a:solidFill>
                <a:effectLst/>
                <a:uLnTx/>
                <a:uFillTx/>
                <a:latin typeface="Calibri"/>
                <a:ea typeface="+mn-ea"/>
                <a:cs typeface="+mn-cs"/>
              </a:rPr>
              <a:t>- one level</a:t>
            </a:r>
          </a:p>
        </p:txBody>
      </p:sp>
      <p:sp>
        <p:nvSpPr>
          <p:cNvPr id="7" name="TextBox 6">
            <a:extLst>
              <a:ext uri="{FF2B5EF4-FFF2-40B4-BE49-F238E27FC236}">
                <a16:creationId xmlns:a16="http://schemas.microsoft.com/office/drawing/2014/main" id="{D440A9B3-38CA-7FE0-A212-E3486840AB3A}"/>
              </a:ext>
            </a:extLst>
          </p:cNvPr>
          <p:cNvSpPr txBox="1"/>
          <p:nvPr/>
        </p:nvSpPr>
        <p:spPr>
          <a:xfrm>
            <a:off x="8459190" y="872150"/>
            <a:ext cx="213755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“Deep” Network</a:t>
            </a:r>
            <a:br>
              <a:rPr kumimoji="0" lang="en-US" sz="1800" b="0" i="0" u="none" strike="noStrike" kern="1200" cap="none" spc="0" normalizeH="0" baseline="0" noProof="0" dirty="0">
                <a:ln>
                  <a:noFill/>
                </a:ln>
                <a:solidFill>
                  <a:prstClr val="black"/>
                </a:solidFill>
                <a:effectLst/>
                <a:uLnTx/>
                <a:uFillTx/>
                <a:latin typeface="Calibri"/>
                <a:ea typeface="+mn-ea"/>
                <a:cs typeface="+mn-cs"/>
              </a:rPr>
            </a:br>
            <a:r>
              <a:rPr kumimoji="0" lang="en-US" sz="1800" b="0" i="0" u="none" strike="noStrike" kern="1200" cap="none" spc="0" normalizeH="0" baseline="0" noProof="0" dirty="0">
                <a:ln>
                  <a:noFill/>
                </a:ln>
                <a:solidFill>
                  <a:prstClr val="black"/>
                </a:solidFill>
                <a:effectLst/>
                <a:uLnTx/>
                <a:uFillTx/>
                <a:latin typeface="Calibri"/>
                <a:ea typeface="+mn-ea"/>
                <a:cs typeface="+mn-cs"/>
              </a:rPr>
              <a:t>- </a:t>
            </a:r>
            <a:r>
              <a:rPr kumimoji="0" lang="en-US" sz="1800" b="1" i="1" u="sng" strike="noStrike" kern="1200" cap="none" spc="0" normalizeH="0" baseline="0" noProof="0" dirty="0">
                <a:ln>
                  <a:noFill/>
                </a:ln>
                <a:solidFill>
                  <a:prstClr val="black"/>
                </a:solidFill>
                <a:effectLst/>
                <a:uLnTx/>
                <a:uFillTx/>
                <a:latin typeface="Calibri"/>
                <a:ea typeface="+mn-ea"/>
                <a:cs typeface="+mn-cs"/>
              </a:rPr>
              <a:t>multiple</a:t>
            </a:r>
            <a:r>
              <a:rPr kumimoji="0" lang="en-US" sz="1800" b="0" i="0" u="none" strike="noStrike" kern="1200" cap="none" spc="0" normalizeH="0" baseline="0" noProof="0" dirty="0">
                <a:ln>
                  <a:noFill/>
                </a:ln>
                <a:solidFill>
                  <a:prstClr val="black"/>
                </a:solidFill>
                <a:effectLst/>
                <a:uLnTx/>
                <a:uFillTx/>
                <a:latin typeface="Calibri"/>
                <a:ea typeface="+mn-ea"/>
                <a:cs typeface="+mn-cs"/>
              </a:rPr>
              <a:t> levels</a:t>
            </a:r>
          </a:p>
        </p:txBody>
      </p:sp>
      <p:cxnSp>
        <p:nvCxnSpPr>
          <p:cNvPr id="9" name="Straight Arrow Connector 8">
            <a:extLst>
              <a:ext uri="{FF2B5EF4-FFF2-40B4-BE49-F238E27FC236}">
                <a16:creationId xmlns:a16="http://schemas.microsoft.com/office/drawing/2014/main" id="{D4D3A3DE-24BC-1E9B-14AA-303803D83390}"/>
              </a:ext>
            </a:extLst>
          </p:cNvPr>
          <p:cNvCxnSpPr/>
          <p:nvPr/>
        </p:nvCxnSpPr>
        <p:spPr>
          <a:xfrm>
            <a:off x="6022259" y="1524420"/>
            <a:ext cx="643231" cy="2746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E60F6D73-E90B-43CE-DFB7-5E99DA062FED}"/>
              </a:ext>
            </a:extLst>
          </p:cNvPr>
          <p:cNvCxnSpPr>
            <a:cxnSpLocks/>
          </p:cNvCxnSpPr>
          <p:nvPr/>
        </p:nvCxnSpPr>
        <p:spPr>
          <a:xfrm flipH="1">
            <a:off x="7607088" y="1401288"/>
            <a:ext cx="626470" cy="3978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9E64C82E-AAEB-0C0F-2E4D-50A4F0BFC961}"/>
              </a:ext>
            </a:extLst>
          </p:cNvPr>
          <p:cNvCxnSpPr>
            <a:cxnSpLocks/>
          </p:cNvCxnSpPr>
          <p:nvPr/>
        </p:nvCxnSpPr>
        <p:spPr>
          <a:xfrm flipH="1">
            <a:off x="8563554" y="1591293"/>
            <a:ext cx="154395" cy="3250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79BA3C00-38C6-C9DA-9842-12084252F823}"/>
              </a:ext>
            </a:extLst>
          </p:cNvPr>
          <p:cNvCxnSpPr>
            <a:cxnSpLocks/>
          </p:cNvCxnSpPr>
          <p:nvPr/>
        </p:nvCxnSpPr>
        <p:spPr>
          <a:xfrm>
            <a:off x="9906941" y="1591293"/>
            <a:ext cx="1716" cy="3005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293EF9A1-70B0-A963-446B-50508F92C5E0}"/>
              </a:ext>
            </a:extLst>
          </p:cNvPr>
          <p:cNvSpPr txBox="1"/>
          <p:nvPr/>
        </p:nvSpPr>
        <p:spPr>
          <a:xfrm>
            <a:off x="5349122" y="6259501"/>
            <a:ext cx="670326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”Neural” Networks – use multiple “nodes” (like neurons) in multiple network layers to process the input data and move it to predicting an output</a:t>
            </a:r>
          </a:p>
        </p:txBody>
      </p:sp>
      <p:cxnSp>
        <p:nvCxnSpPr>
          <p:cNvPr id="18" name="Straight Arrow Connector 17">
            <a:extLst>
              <a:ext uri="{FF2B5EF4-FFF2-40B4-BE49-F238E27FC236}">
                <a16:creationId xmlns:a16="http://schemas.microsoft.com/office/drawing/2014/main" id="{C762C2E3-E286-8927-3590-8B7918C582EE}"/>
              </a:ext>
            </a:extLst>
          </p:cNvPr>
          <p:cNvCxnSpPr>
            <a:cxnSpLocks/>
          </p:cNvCxnSpPr>
          <p:nvPr/>
        </p:nvCxnSpPr>
        <p:spPr>
          <a:xfrm flipH="1" flipV="1">
            <a:off x="7291449" y="4417621"/>
            <a:ext cx="1033835" cy="8171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DC3E67D8-FBAB-5C81-49F6-22714F2B6CBB}"/>
              </a:ext>
            </a:extLst>
          </p:cNvPr>
          <p:cNvCxnSpPr>
            <a:cxnSpLocks/>
          </p:cNvCxnSpPr>
          <p:nvPr/>
        </p:nvCxnSpPr>
        <p:spPr>
          <a:xfrm flipV="1">
            <a:off x="8540750" y="4577938"/>
            <a:ext cx="0" cy="5914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8E1A01D5-7D5E-D3C4-04D0-EC4F13331D1B}"/>
              </a:ext>
            </a:extLst>
          </p:cNvPr>
          <p:cNvCxnSpPr>
            <a:cxnSpLocks/>
          </p:cNvCxnSpPr>
          <p:nvPr/>
        </p:nvCxnSpPr>
        <p:spPr>
          <a:xfrm flipV="1">
            <a:off x="8700754" y="4500748"/>
            <a:ext cx="1042350" cy="795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1CB60F16-B109-A445-3901-ACBB1226CAFF}"/>
              </a:ext>
            </a:extLst>
          </p:cNvPr>
          <p:cNvSpPr txBox="1"/>
          <p:nvPr/>
        </p:nvSpPr>
        <p:spPr>
          <a:xfrm>
            <a:off x="4851041" y="5310983"/>
            <a:ext cx="213755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Preprocessed “Input” Data (text and other forms)</a:t>
            </a:r>
          </a:p>
        </p:txBody>
      </p:sp>
      <p:sp>
        <p:nvSpPr>
          <p:cNvPr id="28" name="TextBox 27">
            <a:extLst>
              <a:ext uri="{FF2B5EF4-FFF2-40B4-BE49-F238E27FC236}">
                <a16:creationId xmlns:a16="http://schemas.microsoft.com/office/drawing/2014/main" id="{AB0F785F-B4D9-7CB4-56D3-D72E06519E2A}"/>
              </a:ext>
            </a:extLst>
          </p:cNvPr>
          <p:cNvSpPr txBox="1"/>
          <p:nvPr/>
        </p:nvSpPr>
        <p:spPr>
          <a:xfrm>
            <a:off x="10934075" y="5400408"/>
            <a:ext cx="115784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“Output”</a:t>
            </a:r>
          </a:p>
        </p:txBody>
      </p:sp>
      <p:cxnSp>
        <p:nvCxnSpPr>
          <p:cNvPr id="29" name="Straight Arrow Connector 28">
            <a:extLst>
              <a:ext uri="{FF2B5EF4-FFF2-40B4-BE49-F238E27FC236}">
                <a16:creationId xmlns:a16="http://schemas.microsoft.com/office/drawing/2014/main" id="{B4F7212D-A690-3C27-ACB2-52D76E624B77}"/>
              </a:ext>
            </a:extLst>
          </p:cNvPr>
          <p:cNvCxnSpPr>
            <a:cxnSpLocks/>
          </p:cNvCxnSpPr>
          <p:nvPr/>
        </p:nvCxnSpPr>
        <p:spPr>
          <a:xfrm flipV="1">
            <a:off x="11536617" y="3623563"/>
            <a:ext cx="0" cy="1643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31B67D31-D133-A15E-E56E-494542933ED1}"/>
              </a:ext>
            </a:extLst>
          </p:cNvPr>
          <p:cNvCxnSpPr>
            <a:cxnSpLocks/>
          </p:cNvCxnSpPr>
          <p:nvPr/>
        </p:nvCxnSpPr>
        <p:spPr>
          <a:xfrm flipV="1">
            <a:off x="5579293" y="4897883"/>
            <a:ext cx="0" cy="3424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6" name="Picture 35" descr="A picture containing text&#10;&#10;Description automatically generated">
            <a:extLst>
              <a:ext uri="{FF2B5EF4-FFF2-40B4-BE49-F238E27FC236}">
                <a16:creationId xmlns:a16="http://schemas.microsoft.com/office/drawing/2014/main" id="{C81F5BC0-D1B0-1EE5-43AA-EC3FAB7EDE3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6459" b="6813"/>
          <a:stretch/>
        </p:blipFill>
        <p:spPr>
          <a:xfrm>
            <a:off x="10596748" y="115716"/>
            <a:ext cx="1445021" cy="1803428"/>
          </a:xfrm>
          <a:prstGeom prst="rect">
            <a:avLst/>
          </a:prstGeom>
          <a:ln>
            <a:solidFill>
              <a:schemeClr val="tx1"/>
            </a:solidFill>
          </a:ln>
        </p:spPr>
      </p:pic>
      <p:sp>
        <p:nvSpPr>
          <p:cNvPr id="37" name="TextBox 36">
            <a:extLst>
              <a:ext uri="{FF2B5EF4-FFF2-40B4-BE49-F238E27FC236}">
                <a16:creationId xmlns:a16="http://schemas.microsoft.com/office/drawing/2014/main" id="{1BF35A2E-6948-0863-AD5C-99B17F6DF169}"/>
              </a:ext>
            </a:extLst>
          </p:cNvPr>
          <p:cNvSpPr txBox="1"/>
          <p:nvPr/>
        </p:nvSpPr>
        <p:spPr>
          <a:xfrm>
            <a:off x="7691271" y="5319436"/>
            <a:ext cx="174456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“Hidden Layers”</a:t>
            </a:r>
          </a:p>
        </p:txBody>
      </p:sp>
      <p:cxnSp>
        <p:nvCxnSpPr>
          <p:cNvPr id="38" name="Straight Arrow Connector 37">
            <a:extLst>
              <a:ext uri="{FF2B5EF4-FFF2-40B4-BE49-F238E27FC236}">
                <a16:creationId xmlns:a16="http://schemas.microsoft.com/office/drawing/2014/main" id="{394D0BE9-CA74-B1C2-345B-B672DDDECADB}"/>
              </a:ext>
            </a:extLst>
          </p:cNvPr>
          <p:cNvCxnSpPr>
            <a:cxnSpLocks/>
          </p:cNvCxnSpPr>
          <p:nvPr/>
        </p:nvCxnSpPr>
        <p:spPr>
          <a:xfrm>
            <a:off x="5791660" y="6053694"/>
            <a:ext cx="5721337" cy="4745"/>
          </a:xfrm>
          <a:prstGeom prst="straightConnector1">
            <a:avLst/>
          </a:prstGeom>
          <a:ln w="200025">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F7B5DD10-3031-B45D-38AB-0C6E3E1E4A37}"/>
              </a:ext>
            </a:extLst>
          </p:cNvPr>
          <p:cNvSpPr txBox="1"/>
          <p:nvPr/>
        </p:nvSpPr>
        <p:spPr>
          <a:xfrm>
            <a:off x="6257160" y="5926089"/>
            <a:ext cx="4612788"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dirty="0">
                <a:ln>
                  <a:noFill/>
                </a:ln>
                <a:solidFill>
                  <a:prstClr val="white"/>
                </a:solidFill>
                <a:effectLst/>
                <a:uLnTx/>
                <a:uFillTx/>
                <a:latin typeface="Calibri"/>
                <a:ea typeface="+mn-ea"/>
                <a:cs typeface="+mn-cs"/>
              </a:rPr>
              <a:t>As data moves through the network it becomes increasingly refined by the layers</a:t>
            </a:r>
          </a:p>
        </p:txBody>
      </p:sp>
    </p:spTree>
    <p:extLst>
      <p:ext uri="{BB962C8B-B14F-4D97-AF65-F5344CB8AC3E}">
        <p14:creationId xmlns:p14="http://schemas.microsoft.com/office/powerpoint/2010/main" val="319825067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DA332-5609-C5FD-874D-58B9870AB124}"/>
            </a:ext>
          </a:extLst>
        </p:cNvPr>
        <p:cNvGrpSpPr/>
        <p:nvPr/>
      </p:nvGrpSpPr>
      <p:grpSpPr>
        <a:xfrm>
          <a:off x="0" y="0"/>
          <a:ext cx="0" cy="0"/>
          <a:chOff x="0" y="0"/>
          <a:chExt cx="0" cy="0"/>
        </a:xfrm>
      </p:grpSpPr>
      <p:sp>
        <p:nvSpPr>
          <p:cNvPr id="6" name="Shape 57">
            <a:extLst>
              <a:ext uri="{FF2B5EF4-FFF2-40B4-BE49-F238E27FC236}">
                <a16:creationId xmlns:a16="http://schemas.microsoft.com/office/drawing/2014/main" id="{6CABEF7E-D919-19D2-BB54-B48F25918F6F}"/>
              </a:ext>
            </a:extLst>
          </p:cNvPr>
          <p:cNvSpPr txBox="1">
            <a:spLocks/>
          </p:cNvSpPr>
          <p:nvPr/>
        </p:nvSpPr>
        <p:spPr>
          <a:xfrm>
            <a:off x="12491" y="26504"/>
            <a:ext cx="12192000" cy="857225"/>
          </a:xfrm>
          <a:prstGeom prst="rect">
            <a:avLst/>
          </a:prstGeom>
        </p:spPr>
        <p:txBody>
          <a:bodyPr vert="horz" lIns="38038" tIns="38038" rIns="38038" bIns="38038" rtlCol="0" anchor="ctr">
            <a:normAutofit fontScale="850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Comparing Machine Learning to Deep Learning</a:t>
            </a:r>
          </a:p>
        </p:txBody>
      </p:sp>
      <p:pic>
        <p:nvPicPr>
          <p:cNvPr id="3" name="Picture 2" descr="Table&#10;&#10;Description automatically generated">
            <a:extLst>
              <a:ext uri="{FF2B5EF4-FFF2-40B4-BE49-F238E27FC236}">
                <a16:creationId xmlns:a16="http://schemas.microsoft.com/office/drawing/2014/main" id="{75BE705F-E469-1245-FB21-5C28761D4BB4}"/>
              </a:ext>
            </a:extLst>
          </p:cNvPr>
          <p:cNvPicPr>
            <a:picLocks noChangeAspect="1"/>
          </p:cNvPicPr>
          <p:nvPr/>
        </p:nvPicPr>
        <p:blipFill>
          <a:blip r:embed="rId3"/>
          <a:stretch>
            <a:fillRect/>
          </a:stretch>
        </p:blipFill>
        <p:spPr>
          <a:xfrm>
            <a:off x="332746" y="1558510"/>
            <a:ext cx="11526508" cy="3882454"/>
          </a:xfrm>
          <a:prstGeom prst="rect">
            <a:avLst/>
          </a:prstGeom>
        </p:spPr>
      </p:pic>
    </p:spTree>
    <p:extLst>
      <p:ext uri="{BB962C8B-B14F-4D97-AF65-F5344CB8AC3E}">
        <p14:creationId xmlns:p14="http://schemas.microsoft.com/office/powerpoint/2010/main" val="14242292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ABFF6-DFFF-85AB-DEBE-A02F1CDAEBCB}"/>
            </a:ext>
          </a:extLst>
        </p:cNvPr>
        <p:cNvGrpSpPr/>
        <p:nvPr/>
      </p:nvGrpSpPr>
      <p:grpSpPr>
        <a:xfrm>
          <a:off x="0" y="0"/>
          <a:ext cx="0" cy="0"/>
          <a:chOff x="0" y="0"/>
          <a:chExt cx="0" cy="0"/>
        </a:xfrm>
      </p:grpSpPr>
      <p:sp>
        <p:nvSpPr>
          <p:cNvPr id="15362" name="Rectangle 2">
            <a:extLst>
              <a:ext uri="{FF2B5EF4-FFF2-40B4-BE49-F238E27FC236}">
                <a16:creationId xmlns:a16="http://schemas.microsoft.com/office/drawing/2014/main" id="{1AADD1A5-21AB-3D2A-BBAF-38C382ADF2E3}"/>
              </a:ext>
            </a:extLst>
          </p:cNvPr>
          <p:cNvSpPr>
            <a:spLocks noGrp="1" noChangeArrowheads="1"/>
          </p:cNvSpPr>
          <p:nvPr>
            <p:ph idx="1"/>
          </p:nvPr>
        </p:nvSpPr>
        <p:spPr>
          <a:xfrm>
            <a:off x="14992" y="883729"/>
            <a:ext cx="5066675" cy="5947767"/>
          </a:xfrm>
          <a:ln/>
        </p:spPr>
        <p:txBody>
          <a:bodyPr>
            <a:normAutofit/>
          </a:bodyPr>
          <a:lstStyle/>
          <a:p>
            <a:r>
              <a:rPr lang="en-US" sz="2000" dirty="0">
                <a:effectLst/>
                <a:latin typeface="Helvetica Neue" panose="02000503000000020004" pitchFamily="2" charset="0"/>
              </a:rPr>
              <a:t>We will explore three important techniques:</a:t>
            </a:r>
          </a:p>
          <a:p>
            <a:pPr lvl="1">
              <a:buFont typeface="+mj-lt"/>
              <a:buAutoNum type="arabicPeriod"/>
            </a:pPr>
            <a:r>
              <a:rPr lang="en-US" sz="1600" dirty="0">
                <a:effectLst/>
                <a:latin typeface="Helvetica Neue" panose="02000503000000020004" pitchFamily="2" charset="0"/>
              </a:rPr>
              <a:t>We start with a densely connected neural network. Dense Neural Networks (DNNs) helping us to bridge between the “shallow” bag of words-based approaches and more complex network architectures.</a:t>
            </a:r>
          </a:p>
          <a:p>
            <a:pPr lvl="1">
              <a:buFont typeface="+mj-lt"/>
              <a:buAutoNum type="arabicPeriod"/>
            </a:pPr>
            <a:r>
              <a:rPr lang="en-US" sz="1600" dirty="0">
                <a:effectLst/>
                <a:latin typeface="Helvetica Neue" panose="02000503000000020004" pitchFamily="2" charset="0"/>
              </a:rPr>
              <a:t>Then we move to training and evaluating a long-short term memory (LSTM ) networks. They are among the most common architectures for text data. They model text as long sequences of words or characters.</a:t>
            </a:r>
          </a:p>
          <a:p>
            <a:pPr lvl="1">
              <a:buFont typeface="+mj-lt"/>
              <a:buAutoNum type="arabicPeriod"/>
            </a:pPr>
            <a:r>
              <a:rPr lang="en-US" sz="1600" dirty="0">
                <a:effectLst/>
                <a:latin typeface="Helvetica Neue" panose="02000503000000020004" pitchFamily="2" charset="0"/>
              </a:rPr>
              <a:t>Lastly, we move to CNN convolutional neural network. CNNS are good for text data because they can capture specific local patterns.</a:t>
            </a:r>
          </a:p>
          <a:p>
            <a:r>
              <a:rPr lang="en-US" sz="2000" dirty="0">
                <a:effectLst/>
                <a:latin typeface="Helvetica Neue" panose="02000503000000020004" pitchFamily="2" charset="0"/>
              </a:rPr>
              <a:t>We will discuss and use </a:t>
            </a:r>
            <a:r>
              <a:rPr lang="en-US" sz="2000" b="1" dirty="0" err="1">
                <a:effectLst/>
                <a:latin typeface="Helvetica Neue" panose="02000503000000020004" pitchFamily="2" charset="0"/>
              </a:rPr>
              <a:t>Keras</a:t>
            </a:r>
            <a:r>
              <a:rPr lang="en-US" sz="2000" dirty="0">
                <a:effectLst/>
                <a:latin typeface="Helvetica Neue" panose="02000503000000020004" pitchFamily="2" charset="0"/>
              </a:rPr>
              <a:t> (framework for deep learning; creating and training many kinds of neural networks), </a:t>
            </a:r>
            <a:r>
              <a:rPr lang="en-US" sz="2000" b="1" dirty="0" err="1">
                <a:latin typeface="Helvetica Neue" panose="02000503000000020004" pitchFamily="2" charset="0"/>
              </a:rPr>
              <a:t>T</a:t>
            </a:r>
            <a:r>
              <a:rPr lang="en-US" sz="2000" b="1" dirty="0" err="1">
                <a:effectLst/>
                <a:latin typeface="Helvetica Neue" panose="02000503000000020004" pitchFamily="2" charset="0"/>
              </a:rPr>
              <a:t>ensorflow</a:t>
            </a:r>
            <a:r>
              <a:rPr lang="en-US" sz="2000" dirty="0">
                <a:effectLst/>
                <a:latin typeface="Helvetica Neue" panose="02000503000000020004" pitchFamily="2" charset="0"/>
              </a:rPr>
              <a:t>, and </a:t>
            </a:r>
            <a:r>
              <a:rPr lang="en-US" sz="2000" b="1" dirty="0" err="1">
                <a:effectLst/>
                <a:latin typeface="Helvetica Neue" panose="02000503000000020004" pitchFamily="2" charset="0"/>
              </a:rPr>
              <a:t>tidymodels</a:t>
            </a:r>
            <a:r>
              <a:rPr lang="en-US" sz="2000" dirty="0">
                <a:effectLst/>
                <a:latin typeface="Helvetica Neue" panose="02000503000000020004" pitchFamily="2" charset="0"/>
              </a:rPr>
              <a:t>.</a:t>
            </a:r>
          </a:p>
        </p:txBody>
      </p:sp>
      <p:sp>
        <p:nvSpPr>
          <p:cNvPr id="6" name="Shape 57">
            <a:extLst>
              <a:ext uri="{FF2B5EF4-FFF2-40B4-BE49-F238E27FC236}">
                <a16:creationId xmlns:a16="http://schemas.microsoft.com/office/drawing/2014/main" id="{B04BEE8E-FB67-B2B6-5FE9-B93B734301CE}"/>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Deep Learning?</a:t>
            </a:r>
          </a:p>
        </p:txBody>
      </p:sp>
      <p:pic>
        <p:nvPicPr>
          <p:cNvPr id="2" name="Picture 1" descr="Diagram, schematic&#10;&#10;Description automatically generated">
            <a:extLst>
              <a:ext uri="{FF2B5EF4-FFF2-40B4-BE49-F238E27FC236}">
                <a16:creationId xmlns:a16="http://schemas.microsoft.com/office/drawing/2014/main" id="{31A3945D-33C0-2E05-74FA-29D15DCDF5E0}"/>
              </a:ext>
            </a:extLst>
          </p:cNvPr>
          <p:cNvPicPr>
            <a:picLocks noChangeAspect="1"/>
          </p:cNvPicPr>
          <p:nvPr/>
        </p:nvPicPr>
        <p:blipFill>
          <a:blip r:embed="rId3"/>
          <a:stretch>
            <a:fillRect/>
          </a:stretch>
        </p:blipFill>
        <p:spPr>
          <a:xfrm>
            <a:off x="4889500" y="1518483"/>
            <a:ext cx="7302500" cy="4330700"/>
          </a:xfrm>
          <a:prstGeom prst="rect">
            <a:avLst/>
          </a:prstGeom>
        </p:spPr>
      </p:pic>
    </p:spTree>
    <p:extLst>
      <p:ext uri="{BB962C8B-B14F-4D97-AF65-F5344CB8AC3E}">
        <p14:creationId xmlns:p14="http://schemas.microsoft.com/office/powerpoint/2010/main" val="42075645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B1CA9-9931-93E9-46BB-9568D8561ED2}"/>
            </a:ext>
          </a:extLst>
        </p:cNvPr>
        <p:cNvGrpSpPr/>
        <p:nvPr/>
      </p:nvGrpSpPr>
      <p:grpSpPr>
        <a:xfrm>
          <a:off x="0" y="0"/>
          <a:ext cx="0" cy="0"/>
          <a:chOff x="0" y="0"/>
          <a:chExt cx="0" cy="0"/>
        </a:xfrm>
      </p:grpSpPr>
      <p:sp>
        <p:nvSpPr>
          <p:cNvPr id="6" name="Shape 57">
            <a:extLst>
              <a:ext uri="{FF2B5EF4-FFF2-40B4-BE49-F238E27FC236}">
                <a16:creationId xmlns:a16="http://schemas.microsoft.com/office/drawing/2014/main" id="{F504E73E-5706-49FA-74DF-70AA692BC37B}"/>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a Neural Network?</a:t>
            </a:r>
          </a:p>
        </p:txBody>
      </p:sp>
      <p:pic>
        <p:nvPicPr>
          <p:cNvPr id="4" name="Picture 3" descr="Diagram, schematic&#10;&#10;Description automatically generated">
            <a:extLst>
              <a:ext uri="{FF2B5EF4-FFF2-40B4-BE49-F238E27FC236}">
                <a16:creationId xmlns:a16="http://schemas.microsoft.com/office/drawing/2014/main" id="{A10EE85F-7F6F-7D52-08D0-999F54AE1738}"/>
              </a:ext>
            </a:extLst>
          </p:cNvPr>
          <p:cNvPicPr>
            <a:picLocks noChangeAspect="1"/>
          </p:cNvPicPr>
          <p:nvPr/>
        </p:nvPicPr>
        <p:blipFill>
          <a:blip r:embed="rId3"/>
          <a:stretch>
            <a:fillRect/>
          </a:stretch>
        </p:blipFill>
        <p:spPr>
          <a:xfrm>
            <a:off x="1195554" y="883729"/>
            <a:ext cx="9825874" cy="5827170"/>
          </a:xfrm>
          <a:prstGeom prst="rect">
            <a:avLst/>
          </a:prstGeom>
        </p:spPr>
      </p:pic>
    </p:spTree>
    <p:extLst>
      <p:ext uri="{BB962C8B-B14F-4D97-AF65-F5344CB8AC3E}">
        <p14:creationId xmlns:p14="http://schemas.microsoft.com/office/powerpoint/2010/main" val="415895742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E01D9E-4C6F-5414-88AC-32BA98F2711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08776" y="1149805"/>
            <a:ext cx="3583224" cy="5211218"/>
          </a:xfrm>
          <a:prstGeom prst="rect">
            <a:avLst/>
          </a:prstGeom>
        </p:spPr>
      </p:pic>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The Rise of the Transformer: Generative AI</a:t>
            </a:r>
          </a:p>
        </p:txBody>
      </p:sp>
      <p:sp>
        <p:nvSpPr>
          <p:cNvPr id="2" name="TextBox 1">
            <a:extLst>
              <a:ext uri="{FF2B5EF4-FFF2-40B4-BE49-F238E27FC236}">
                <a16:creationId xmlns:a16="http://schemas.microsoft.com/office/drawing/2014/main" id="{F5EFDCB9-45FE-FE22-61A1-B14FD9161B13}"/>
              </a:ext>
            </a:extLst>
          </p:cNvPr>
          <p:cNvSpPr txBox="1"/>
          <p:nvPr/>
        </p:nvSpPr>
        <p:spPr>
          <a:xfrm>
            <a:off x="0" y="856357"/>
            <a:ext cx="4150868" cy="563231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A transformer is a </a:t>
            </a:r>
            <a:r>
              <a:rPr kumimoji="0" lang="en-US" b="1"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deep learning model </a:t>
            </a:r>
            <a:r>
              <a:rPr kumimoji="0" lang="en-US"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developed by </a:t>
            </a:r>
            <a:r>
              <a:rPr kumimoji="0" lang="en-US" b="0" i="0" u="sng" strike="noStrike" kern="1200" cap="none" spc="0" normalizeH="0" baseline="0" noProof="0" dirty="0">
                <a:ln>
                  <a:noFill/>
                </a:ln>
                <a:solidFill>
                  <a:prstClr val="black"/>
                </a:solidFill>
                <a:effectLst/>
                <a:uLnTx/>
                <a:uFillTx/>
                <a:latin typeface="Helvetica Neue" panose="02000503000000020004" pitchFamily="2" charset="0"/>
                <a:ea typeface="+mn-ea"/>
                <a:cs typeface="+mn-cs"/>
              </a:rPr>
              <a:t>Google researchers</a:t>
            </a:r>
            <a:r>
              <a:rPr kumimoji="0" lang="en-US"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 in </a:t>
            </a:r>
            <a:r>
              <a:rPr kumimoji="0" lang="en-US" b="1"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2017</a:t>
            </a:r>
            <a:r>
              <a:rPr kumimoji="0" lang="en-US"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 It adopts the mechanism of “self-attention” and was introduced in an article called “Attention is All You Need.” They introduced Bidirectional Encoder Representations from Transformers (</a:t>
            </a:r>
            <a:r>
              <a:rPr kumimoji="0" lang="en-US" b="1"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BERT</a:t>
            </a:r>
            <a:r>
              <a:rPr kumimoji="0" lang="en-US"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 models.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Pre-training BERT from scratch is computationally expensive. Google has open sourced the pre-trained BERT model. It can be download from Google Research's GitHub repository.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prstClr val="black"/>
              </a:solidFill>
              <a:latin typeface="Helvetica Neue" panose="02000503000000020004" pitchFamily="2"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These are the large language models or LLMs like GPT that have gained so much attention recently.</a:t>
            </a:r>
          </a:p>
        </p:txBody>
      </p:sp>
      <p:pic>
        <p:nvPicPr>
          <p:cNvPr id="3" name="Picture 2">
            <a:extLst>
              <a:ext uri="{FF2B5EF4-FFF2-40B4-BE49-F238E27FC236}">
                <a16:creationId xmlns:a16="http://schemas.microsoft.com/office/drawing/2014/main" id="{58AB6504-65C8-C12A-DA3B-8F0C32D6199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50868" y="883729"/>
            <a:ext cx="4457909" cy="5743370"/>
          </a:xfrm>
          <a:prstGeom prst="rect">
            <a:avLst/>
          </a:prstGeom>
          <a:ln>
            <a:solidFill>
              <a:schemeClr val="tx2"/>
            </a:solidFill>
          </a:ln>
        </p:spPr>
      </p:pic>
      <p:sp>
        <p:nvSpPr>
          <p:cNvPr id="5" name="TextBox 4">
            <a:extLst>
              <a:ext uri="{FF2B5EF4-FFF2-40B4-BE49-F238E27FC236}">
                <a16:creationId xmlns:a16="http://schemas.microsoft.com/office/drawing/2014/main" id="{7372CD69-3C36-008E-A211-240B091F999D}"/>
              </a:ext>
            </a:extLst>
          </p:cNvPr>
          <p:cNvSpPr txBox="1"/>
          <p:nvPr/>
        </p:nvSpPr>
        <p:spPr>
          <a:xfrm>
            <a:off x="8500214" y="5414261"/>
            <a:ext cx="97746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Your </a:t>
            </a:r>
            <a:b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Prompt</a:t>
            </a:r>
          </a:p>
        </p:txBody>
      </p:sp>
      <p:cxnSp>
        <p:nvCxnSpPr>
          <p:cNvPr id="7" name="Straight Arrow Connector 6">
            <a:extLst>
              <a:ext uri="{FF2B5EF4-FFF2-40B4-BE49-F238E27FC236}">
                <a16:creationId xmlns:a16="http://schemas.microsoft.com/office/drawing/2014/main" id="{33D52E6E-EDF0-D335-AAB9-B8F69273D9FC}"/>
              </a:ext>
            </a:extLst>
          </p:cNvPr>
          <p:cNvCxnSpPr>
            <a:cxnSpLocks/>
          </p:cNvCxnSpPr>
          <p:nvPr/>
        </p:nvCxnSpPr>
        <p:spPr>
          <a:xfrm>
            <a:off x="9097507" y="5737427"/>
            <a:ext cx="38016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31946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E35CE-5517-D6B6-A1E9-DC5BDC3E4184}"/>
            </a:ext>
          </a:extLst>
        </p:cNvPr>
        <p:cNvGrpSpPr/>
        <p:nvPr/>
      </p:nvGrpSpPr>
      <p:grpSpPr>
        <a:xfrm>
          <a:off x="0" y="0"/>
          <a:ext cx="0" cy="0"/>
          <a:chOff x="0" y="0"/>
          <a:chExt cx="0" cy="0"/>
        </a:xfrm>
      </p:grpSpPr>
      <p:sp>
        <p:nvSpPr>
          <p:cNvPr id="6" name="Shape 57">
            <a:extLst>
              <a:ext uri="{FF2B5EF4-FFF2-40B4-BE49-F238E27FC236}">
                <a16:creationId xmlns:a16="http://schemas.microsoft.com/office/drawing/2014/main" id="{57517D26-0953-DE1A-8BBE-1D76973C198B}"/>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The GenAI Juggernaut: ChatGPT</a:t>
            </a:r>
          </a:p>
        </p:txBody>
      </p:sp>
      <p:sp>
        <p:nvSpPr>
          <p:cNvPr id="2" name="TextBox 1">
            <a:extLst>
              <a:ext uri="{FF2B5EF4-FFF2-40B4-BE49-F238E27FC236}">
                <a16:creationId xmlns:a16="http://schemas.microsoft.com/office/drawing/2014/main" id="{A14A4411-6AA2-3359-F49C-3823BC4E9BF1}"/>
              </a:ext>
            </a:extLst>
          </p:cNvPr>
          <p:cNvSpPr txBox="1"/>
          <p:nvPr/>
        </p:nvSpPr>
        <p:spPr>
          <a:xfrm>
            <a:off x="81015" y="753758"/>
            <a:ext cx="7210600" cy="686341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a:ln>
                  <a:noFill/>
                </a:ln>
                <a:solidFill>
                  <a:prstClr val="black"/>
                </a:solidFill>
                <a:effectLst/>
                <a:uLnTx/>
                <a:uFillTx/>
                <a:latin typeface="Helvetica Neue" panose="02000503000000020004" pitchFamily="2" charset="0"/>
                <a:ea typeface="+mn-ea"/>
                <a:cs typeface="+mn-cs"/>
              </a:rPr>
              <a:t>ChatGP</a:t>
            </a:r>
            <a:r>
              <a:rPr lang="en-US" sz="2400" dirty="0">
                <a:solidFill>
                  <a:prstClr val="black"/>
                </a:solidFill>
                <a:latin typeface="Helvetica Neue" panose="02000503000000020004" pitchFamily="2" charset="0"/>
              </a:rPr>
              <a:t>T for many </a:t>
            </a:r>
            <a:r>
              <a:rPr lang="en-US" sz="2400" dirty="0" err="1">
                <a:solidFill>
                  <a:prstClr val="black"/>
                </a:solidFill>
                <a:latin typeface="Helvetica Neue" panose="02000503000000020004" pitchFamily="2" charset="0"/>
              </a:rPr>
              <a:t>si</a:t>
            </a:r>
            <a:r>
              <a:rPr lang="en-US" sz="2400" dirty="0">
                <a:solidFill>
                  <a:prstClr val="black"/>
                </a:solidFill>
                <a:latin typeface="Helvetica Neue" panose="02000503000000020004" pitchFamily="2" charset="0"/>
              </a:rPr>
              <a:t> synonymous with Generative AI</a:t>
            </a: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black"/>
                </a:solidFill>
                <a:latin typeface="Helvetica Neue" panose="02000503000000020004" pitchFamily="2" charset="0"/>
              </a:rPr>
              <a:t>OpenAI provides both an API and numerous LLMs (4, 4o, 4o1)</a:t>
            </a: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black"/>
                </a:solidFill>
                <a:latin typeface="Helvetica Neue" panose="02000503000000020004" pitchFamily="2" charset="0"/>
              </a:rPr>
              <a:t>Provides some of the best audio interface capabilities (including now a 1-800-ChatGPT)</a:t>
            </a: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black"/>
                </a:solidFill>
                <a:latin typeface="Helvetica Neue" panose="02000503000000020004" pitchFamily="2" charset="0"/>
              </a:rPr>
              <a:t>Website, mobile app, integrated into multiple OS (e.g. MacOS, iOS, iPadOS)</a:t>
            </a: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Types of multimodal source documents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PDFs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URLs/web links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YouTube videos/comments,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Google Docs, slides, and sheets</a:t>
            </a: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A number of tools moving in this direction (</a:t>
            </a:r>
            <a:r>
              <a:rPr kumimoji="0" lang="en-US" sz="2400" b="0" i="0" u="none" strike="noStrike" kern="1200" cap="none" spc="0" normalizeH="0" baseline="0" noProof="0" dirty="0" err="1">
                <a:ln>
                  <a:noFill/>
                </a:ln>
                <a:solidFill>
                  <a:prstClr val="black"/>
                </a:solidFill>
                <a:effectLst/>
                <a:uLnTx/>
                <a:uFillTx/>
                <a:latin typeface="Helvetica Neue" panose="02000503000000020004" pitchFamily="2" charset="0"/>
                <a:ea typeface="+mn-ea"/>
                <a:cs typeface="+mn-cs"/>
              </a:rPr>
              <a:t>NotebookLM</a:t>
            </a: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 and newer </a:t>
            </a:r>
            <a:r>
              <a:rPr kumimoji="0" lang="en-US" sz="2400" b="0" i="0" u="none" strike="noStrike" kern="1200" cap="none" spc="0" normalizeH="0" baseline="0" noProof="0" dirty="0" err="1">
                <a:ln>
                  <a:noFill/>
                </a:ln>
                <a:solidFill>
                  <a:prstClr val="black"/>
                </a:solidFill>
                <a:effectLst/>
                <a:uLnTx/>
                <a:uFillTx/>
                <a:latin typeface="Helvetica Neue" panose="02000503000000020004" pitchFamily="2" charset="0"/>
                <a:ea typeface="+mn-ea"/>
                <a:cs typeface="+mn-cs"/>
              </a:rPr>
              <a:t>NotebookLlama</a:t>
            </a: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   </a:t>
            </a:r>
          </a:p>
        </p:txBody>
      </p:sp>
      <p:pic>
        <p:nvPicPr>
          <p:cNvPr id="4" name="Picture 3" descr="Logo&#10;&#10;Description automatically generated with medium confidence">
            <a:extLst>
              <a:ext uri="{FF2B5EF4-FFF2-40B4-BE49-F238E27FC236}">
                <a16:creationId xmlns:a16="http://schemas.microsoft.com/office/drawing/2014/main" id="{86CA5B45-7F19-AE5E-61E9-20A519393B2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04583" y="1318343"/>
            <a:ext cx="2508657" cy="1406471"/>
          </a:xfrm>
          <a:prstGeom prst="rect">
            <a:avLst/>
          </a:prstGeom>
        </p:spPr>
      </p:pic>
      <p:pic>
        <p:nvPicPr>
          <p:cNvPr id="7" name="Picture 6">
            <a:extLst>
              <a:ext uri="{FF2B5EF4-FFF2-40B4-BE49-F238E27FC236}">
                <a16:creationId xmlns:a16="http://schemas.microsoft.com/office/drawing/2014/main" id="{F2BF8B3F-C949-ED46-6A48-283750031D5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91615" y="3672192"/>
            <a:ext cx="2752266" cy="2205475"/>
          </a:xfrm>
          <a:prstGeom prst="rect">
            <a:avLst/>
          </a:prstGeom>
          <a:ln>
            <a:solidFill>
              <a:schemeClr val="tx2"/>
            </a:solidFill>
          </a:ln>
        </p:spPr>
      </p:pic>
      <p:pic>
        <p:nvPicPr>
          <p:cNvPr id="10" name="Picture 9" descr="Icon&#10;&#10;Description automatically generated">
            <a:extLst>
              <a:ext uri="{FF2B5EF4-FFF2-40B4-BE49-F238E27FC236}">
                <a16:creationId xmlns:a16="http://schemas.microsoft.com/office/drawing/2014/main" id="{1DE17A75-664C-9633-0E60-51AFEE07081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22652" y="919155"/>
            <a:ext cx="786713" cy="800888"/>
          </a:xfrm>
          <a:prstGeom prst="rect">
            <a:avLst/>
          </a:prstGeom>
        </p:spPr>
      </p:pic>
      <p:sp>
        <p:nvSpPr>
          <p:cNvPr id="11" name="TextBox 10">
            <a:extLst>
              <a:ext uri="{FF2B5EF4-FFF2-40B4-BE49-F238E27FC236}">
                <a16:creationId xmlns:a16="http://schemas.microsoft.com/office/drawing/2014/main" id="{A8C8C5D1-59BC-2634-A11D-DB2A198FF9A3}"/>
              </a:ext>
            </a:extLst>
          </p:cNvPr>
          <p:cNvSpPr txBox="1"/>
          <p:nvPr/>
        </p:nvSpPr>
        <p:spPr>
          <a:xfrm>
            <a:off x="8644064" y="6193423"/>
            <a:ext cx="2752266" cy="369332"/>
          </a:xfrm>
          <a:prstGeom prst="rect">
            <a:avLst/>
          </a:prstGeom>
          <a:noFill/>
        </p:spPr>
        <p:txBody>
          <a:bodyPr wrap="square" rtlCol="0">
            <a:spAutoFit/>
          </a:bodyPr>
          <a:lstStyle/>
          <a:p>
            <a:pPr algn="ctr"/>
            <a:r>
              <a:rPr lang="en-US" dirty="0"/>
              <a:t>https://</a:t>
            </a:r>
            <a:r>
              <a:rPr lang="en-US" dirty="0" err="1"/>
              <a:t>chat.openai.com</a:t>
            </a:r>
            <a:r>
              <a:rPr lang="en-US" dirty="0"/>
              <a:t>/</a:t>
            </a:r>
          </a:p>
        </p:txBody>
      </p:sp>
      <p:pic>
        <p:nvPicPr>
          <p:cNvPr id="12" name="Picture 11">
            <a:extLst>
              <a:ext uri="{FF2B5EF4-FFF2-40B4-BE49-F238E27FC236}">
                <a16:creationId xmlns:a16="http://schemas.microsoft.com/office/drawing/2014/main" id="{77374322-7AC5-E250-0F72-2125B6AC840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200456" y="987785"/>
            <a:ext cx="1749984" cy="3787145"/>
          </a:xfrm>
          <a:prstGeom prst="rect">
            <a:avLst/>
          </a:prstGeom>
          <a:ln>
            <a:solidFill>
              <a:schemeClr val="tx1"/>
            </a:solidFill>
          </a:ln>
        </p:spPr>
      </p:pic>
    </p:spTree>
    <p:extLst>
      <p:ext uri="{BB962C8B-B14F-4D97-AF65-F5344CB8AC3E}">
        <p14:creationId xmlns:p14="http://schemas.microsoft.com/office/powerpoint/2010/main" val="401286237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BE90E-C3DC-EC58-FE5F-174406785AFA}"/>
            </a:ext>
          </a:extLst>
        </p:cNvPr>
        <p:cNvGrpSpPr/>
        <p:nvPr/>
      </p:nvGrpSpPr>
      <p:grpSpPr>
        <a:xfrm>
          <a:off x="0" y="0"/>
          <a:ext cx="0" cy="0"/>
          <a:chOff x="0" y="0"/>
          <a:chExt cx="0" cy="0"/>
        </a:xfrm>
      </p:grpSpPr>
      <p:sp>
        <p:nvSpPr>
          <p:cNvPr id="6" name="Shape 57">
            <a:extLst>
              <a:ext uri="{FF2B5EF4-FFF2-40B4-BE49-F238E27FC236}">
                <a16:creationId xmlns:a16="http://schemas.microsoft.com/office/drawing/2014/main" id="{FEC97A93-13BC-32D5-0D00-20D002A3442E}"/>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Introducing RAG Applications</a:t>
            </a:r>
          </a:p>
        </p:txBody>
      </p:sp>
      <p:sp>
        <p:nvSpPr>
          <p:cNvPr id="2" name="TextBox 1">
            <a:extLst>
              <a:ext uri="{FF2B5EF4-FFF2-40B4-BE49-F238E27FC236}">
                <a16:creationId xmlns:a16="http://schemas.microsoft.com/office/drawing/2014/main" id="{80122091-F203-29CE-DB1B-F14AA50A3C41}"/>
              </a:ext>
            </a:extLst>
          </p:cNvPr>
          <p:cNvSpPr txBox="1"/>
          <p:nvPr/>
        </p:nvSpPr>
        <p:spPr>
          <a:xfrm>
            <a:off x="81015" y="753758"/>
            <a:ext cx="7210600" cy="61247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RAG stands for Retrieval-Augmented Generation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Combines a retrieval system with an LLM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The goal is to produce more accurate and contextually relevant responses.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Using a range of target documents helps “ground” the LLM and reduce hallucinations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Types of multimodal source documents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PDFs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URLs/web links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YouTube videos/comments,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Google Docs, slides, and sheets</a:t>
            </a: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A number of tools moving in this direction (</a:t>
            </a:r>
            <a:r>
              <a:rPr kumimoji="0" lang="en-US" sz="2400" b="0" i="0" u="none" strike="noStrike" kern="1200" cap="none" spc="0" normalizeH="0" baseline="0" noProof="0" dirty="0" err="1">
                <a:ln>
                  <a:noFill/>
                </a:ln>
                <a:solidFill>
                  <a:prstClr val="black"/>
                </a:solidFill>
                <a:effectLst/>
                <a:uLnTx/>
                <a:uFillTx/>
                <a:latin typeface="Helvetica Neue" panose="02000503000000020004" pitchFamily="2" charset="0"/>
                <a:ea typeface="+mn-ea"/>
                <a:cs typeface="+mn-cs"/>
              </a:rPr>
              <a:t>NotebookLM</a:t>
            </a: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 and newer </a:t>
            </a:r>
            <a:r>
              <a:rPr kumimoji="0" lang="en-US" sz="2400" b="0" i="0" u="none" strike="noStrike" kern="1200" cap="none" spc="0" normalizeH="0" baseline="0" noProof="0" dirty="0" err="1">
                <a:ln>
                  <a:noFill/>
                </a:ln>
                <a:solidFill>
                  <a:prstClr val="black"/>
                </a:solidFill>
                <a:effectLst/>
                <a:uLnTx/>
                <a:uFillTx/>
                <a:latin typeface="Helvetica Neue" panose="02000503000000020004" pitchFamily="2" charset="0"/>
                <a:ea typeface="+mn-ea"/>
                <a:cs typeface="+mn-cs"/>
              </a:rPr>
              <a:t>NotebookLlama</a:t>
            </a:r>
            <a:r>
              <a:rPr kumimoji="0" lang="en-US" sz="2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   </a:t>
            </a:r>
          </a:p>
        </p:txBody>
      </p:sp>
      <p:pic>
        <p:nvPicPr>
          <p:cNvPr id="3" name="Picture 2">
            <a:extLst>
              <a:ext uri="{FF2B5EF4-FFF2-40B4-BE49-F238E27FC236}">
                <a16:creationId xmlns:a16="http://schemas.microsoft.com/office/drawing/2014/main" id="{8E43F39A-8331-76A3-9EDD-FB08D179AEA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91615" y="1066029"/>
            <a:ext cx="4819370" cy="2709715"/>
          </a:xfrm>
          <a:prstGeom prst="rect">
            <a:avLst/>
          </a:prstGeom>
        </p:spPr>
      </p:pic>
      <p:pic>
        <p:nvPicPr>
          <p:cNvPr id="5" name="Picture 4">
            <a:extLst>
              <a:ext uri="{FF2B5EF4-FFF2-40B4-BE49-F238E27FC236}">
                <a16:creationId xmlns:a16="http://schemas.microsoft.com/office/drawing/2014/main" id="{8E9BD8FF-81C0-423B-1012-DB738661B0B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91615" y="4148188"/>
            <a:ext cx="4819370" cy="2665229"/>
          </a:xfrm>
          <a:prstGeom prst="rect">
            <a:avLst/>
          </a:prstGeom>
        </p:spPr>
      </p:pic>
      <p:sp>
        <p:nvSpPr>
          <p:cNvPr id="8" name="TextBox 7">
            <a:extLst>
              <a:ext uri="{FF2B5EF4-FFF2-40B4-BE49-F238E27FC236}">
                <a16:creationId xmlns:a16="http://schemas.microsoft.com/office/drawing/2014/main" id="{7CE30103-E3E6-3750-5D1F-9BC5848CDB11}"/>
              </a:ext>
            </a:extLst>
          </p:cNvPr>
          <p:cNvSpPr txBox="1"/>
          <p:nvPr/>
        </p:nvSpPr>
        <p:spPr>
          <a:xfrm>
            <a:off x="6950815" y="729147"/>
            <a:ext cx="481937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notebooklm.google.com</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9" name="TextBox 8">
            <a:extLst>
              <a:ext uri="{FF2B5EF4-FFF2-40B4-BE49-F238E27FC236}">
                <a16:creationId xmlns:a16="http://schemas.microsoft.com/office/drawing/2014/main" id="{A20B6F6A-9B3B-6E23-454D-3E6FBF71AD08}"/>
              </a:ext>
            </a:extLst>
          </p:cNvPr>
          <p:cNvSpPr txBox="1"/>
          <p:nvPr/>
        </p:nvSpPr>
        <p:spPr>
          <a:xfrm>
            <a:off x="7025247" y="3816135"/>
            <a:ext cx="481937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www.notebookllama.ai</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4528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34080-0536-9F6D-1178-F5B67F26842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D7C35BE-17FE-5301-30AC-F6739526CC25}"/>
              </a:ext>
            </a:extLst>
          </p:cNvPr>
          <p:cNvPicPr>
            <a:picLocks noChangeAspect="1"/>
          </p:cNvPicPr>
          <p:nvPr/>
        </p:nvPicPr>
        <p:blipFill>
          <a:blip r:embed="rId3" cstate="screen">
            <a:extLst>
              <a:ext uri="{28A0092B-C50C-407E-A947-70E740481C1C}">
                <a14:useLocalDpi xmlns:a14="http://schemas.microsoft.com/office/drawing/2010/main"/>
              </a:ext>
            </a:extLst>
          </a:blip>
          <a:srcRect b="24910"/>
          <a:stretch/>
        </p:blipFill>
        <p:spPr>
          <a:xfrm>
            <a:off x="0" y="-27384"/>
            <a:ext cx="12206373" cy="5040560"/>
          </a:xfrm>
          <a:prstGeom prst="rect">
            <a:avLst/>
          </a:prstGeom>
        </p:spPr>
      </p:pic>
      <p:sp>
        <p:nvSpPr>
          <p:cNvPr id="6" name="TextBox 5">
            <a:extLst>
              <a:ext uri="{FF2B5EF4-FFF2-40B4-BE49-F238E27FC236}">
                <a16:creationId xmlns:a16="http://schemas.microsoft.com/office/drawing/2014/main" id="{587100E9-8876-D93F-1847-B2EC26FAB9EF}"/>
              </a:ext>
            </a:extLst>
          </p:cNvPr>
          <p:cNvSpPr txBox="1"/>
          <p:nvPr/>
        </p:nvSpPr>
        <p:spPr>
          <a:xfrm>
            <a:off x="-24680" y="2529478"/>
            <a:ext cx="12192000" cy="2123658"/>
          </a:xfrm>
          <a:prstGeom prst="rect">
            <a:avLst/>
          </a:prstGeom>
          <a:noFill/>
        </p:spPr>
        <p:txBody>
          <a:bodyPr wrap="square" rtlCol="0">
            <a:spAutoFit/>
          </a:bodyPr>
          <a:lstStyle/>
          <a:p>
            <a:pPr algn="ctr"/>
            <a:r>
              <a:rPr lang="en-CA" sz="6600" b="1" dirty="0">
                <a:solidFill>
                  <a:schemeClr val="bg1"/>
                </a:solidFill>
                <a:highlight>
                  <a:srgbClr val="3E6CA4"/>
                </a:highlight>
              </a:rPr>
              <a:t> Session I: Tutorial Overview </a:t>
            </a:r>
            <a:br>
              <a:rPr lang="en-CA" sz="6600" b="1" dirty="0">
                <a:solidFill>
                  <a:schemeClr val="bg1"/>
                </a:solidFill>
                <a:highlight>
                  <a:srgbClr val="3E6CA4"/>
                </a:highlight>
              </a:rPr>
            </a:br>
            <a:r>
              <a:rPr lang="en-CA" sz="6600" b="1" dirty="0">
                <a:solidFill>
                  <a:schemeClr val="bg1"/>
                </a:solidFill>
                <a:highlight>
                  <a:srgbClr val="3E6CA4"/>
                </a:highlight>
              </a:rPr>
              <a:t>and Dataset  </a:t>
            </a:r>
            <a:r>
              <a:rPr lang="en-CA" sz="100" b="1" dirty="0">
                <a:solidFill>
                  <a:schemeClr val="bg1"/>
                </a:solidFill>
                <a:highlight>
                  <a:srgbClr val="3E6CA4"/>
                </a:highlight>
              </a:rPr>
              <a:t>.</a:t>
            </a:r>
          </a:p>
        </p:txBody>
      </p:sp>
      <p:pic>
        <p:nvPicPr>
          <p:cNvPr id="8" name="Picture 4">
            <a:extLst>
              <a:ext uri="{FF2B5EF4-FFF2-40B4-BE49-F238E27FC236}">
                <a16:creationId xmlns:a16="http://schemas.microsoft.com/office/drawing/2014/main" id="{BBC26C47-6028-4F6D-A881-90F7EC5460D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3" name="TextBox 2">
            <a:extLst>
              <a:ext uri="{FF2B5EF4-FFF2-40B4-BE49-F238E27FC236}">
                <a16:creationId xmlns:a16="http://schemas.microsoft.com/office/drawing/2014/main" id="{089B72D7-9F23-9532-B1C7-8122F0C27592}"/>
              </a:ext>
            </a:extLst>
          </p:cNvPr>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809AC592-C9A4-2497-5D42-8074C8BE309C}"/>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369625463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7B6D1-A251-1F22-2DD1-778C38939B3C}"/>
            </a:ext>
          </a:extLst>
        </p:cNvPr>
        <p:cNvGrpSpPr/>
        <p:nvPr/>
      </p:nvGrpSpPr>
      <p:grpSpPr>
        <a:xfrm>
          <a:off x="0" y="0"/>
          <a:ext cx="0" cy="0"/>
          <a:chOff x="0" y="0"/>
          <a:chExt cx="0" cy="0"/>
        </a:xfrm>
      </p:grpSpPr>
      <p:sp>
        <p:nvSpPr>
          <p:cNvPr id="6" name="Shape 57">
            <a:extLst>
              <a:ext uri="{FF2B5EF4-FFF2-40B4-BE49-F238E27FC236}">
                <a16:creationId xmlns:a16="http://schemas.microsoft.com/office/drawing/2014/main" id="{9EB0D156-17A1-B9B9-455B-C2969817B9DB}"/>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err="1">
                <a:ln>
                  <a:noFill/>
                </a:ln>
                <a:solidFill>
                  <a:srgbClr val="4F81BD">
                    <a:lumMod val="75000"/>
                  </a:srgbClr>
                </a:solidFill>
                <a:effectLst/>
                <a:uLnTx/>
                <a:uFillTx/>
                <a:latin typeface="Calibri"/>
                <a:cs typeface="Gill Sans"/>
                <a:sym typeface="Gill Sans"/>
              </a:rPr>
              <a:t>NotebookLM</a:t>
            </a: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 Using RAG with an LLM</a:t>
            </a:r>
          </a:p>
        </p:txBody>
      </p:sp>
      <p:sp>
        <p:nvSpPr>
          <p:cNvPr id="2" name="TextBox 1">
            <a:extLst>
              <a:ext uri="{FF2B5EF4-FFF2-40B4-BE49-F238E27FC236}">
                <a16:creationId xmlns:a16="http://schemas.microsoft.com/office/drawing/2014/main" id="{844E51FB-8179-93FF-0DF3-9A60403A3E0E}"/>
              </a:ext>
            </a:extLst>
          </p:cNvPr>
          <p:cNvSpPr txBox="1"/>
          <p:nvPr/>
        </p:nvSpPr>
        <p:spPr>
          <a:xfrm>
            <a:off x="81015" y="1245066"/>
            <a:ext cx="6756513" cy="449353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Documents do not “leave” the notebook, are not used to train, or fine-tune this or other models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Autogenerated Content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FAQ</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Study Guide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Deep Dive Podcast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Recommended Prompts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Can Export and Share Notebooks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Let’s review and then practice setting up a notebook in </a:t>
            </a:r>
            <a:r>
              <a:rPr kumimoji="0" lang="en-US" sz="2200" b="0" i="0" u="none" strike="noStrike" kern="1200" cap="none" spc="0" normalizeH="0" baseline="0" noProof="0" dirty="0" err="1">
                <a:ln>
                  <a:noFill/>
                </a:ln>
                <a:solidFill>
                  <a:prstClr val="black"/>
                </a:solidFill>
                <a:effectLst/>
                <a:uLnTx/>
                <a:uFillTx/>
                <a:latin typeface="Helvetica Neue" panose="02000503000000020004" pitchFamily="2" charset="0"/>
                <a:ea typeface="+mn-ea"/>
                <a:cs typeface="+mn-cs"/>
              </a:rPr>
              <a:t>NotebookLM</a:t>
            </a:r>
            <a:endParaRPr kumimoji="0" lang="en-US" sz="2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p:txBody>
      </p:sp>
      <p:pic>
        <p:nvPicPr>
          <p:cNvPr id="3" name="Picture 2">
            <a:extLst>
              <a:ext uri="{FF2B5EF4-FFF2-40B4-BE49-F238E27FC236}">
                <a16:creationId xmlns:a16="http://schemas.microsoft.com/office/drawing/2014/main" id="{09956238-32C6-7D50-1CEC-4D3108AF3CF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33781" y="1019137"/>
            <a:ext cx="4819370" cy="2709715"/>
          </a:xfrm>
          <a:prstGeom prst="rect">
            <a:avLst/>
          </a:prstGeom>
        </p:spPr>
      </p:pic>
      <p:pic>
        <p:nvPicPr>
          <p:cNvPr id="5" name="Picture 4">
            <a:extLst>
              <a:ext uri="{FF2B5EF4-FFF2-40B4-BE49-F238E27FC236}">
                <a16:creationId xmlns:a16="http://schemas.microsoft.com/office/drawing/2014/main" id="{D757D6AB-A923-09EA-7ECD-6A8DEBDC253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33781" y="4111252"/>
            <a:ext cx="4819370" cy="2665229"/>
          </a:xfrm>
          <a:prstGeom prst="rect">
            <a:avLst/>
          </a:prstGeom>
        </p:spPr>
      </p:pic>
      <p:sp>
        <p:nvSpPr>
          <p:cNvPr id="8" name="TextBox 7">
            <a:extLst>
              <a:ext uri="{FF2B5EF4-FFF2-40B4-BE49-F238E27FC236}">
                <a16:creationId xmlns:a16="http://schemas.microsoft.com/office/drawing/2014/main" id="{D08ADB33-B081-AD5E-34EB-8C84BA4EC46E}"/>
              </a:ext>
            </a:extLst>
          </p:cNvPr>
          <p:cNvSpPr txBox="1"/>
          <p:nvPr/>
        </p:nvSpPr>
        <p:spPr>
          <a:xfrm>
            <a:off x="6950815" y="682255"/>
            <a:ext cx="481937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https://</a:t>
            </a:r>
            <a:r>
              <a:rPr kumimoji="0" lang="en-US" sz="1600" b="0" i="0" u="none" strike="noStrike" kern="1200" cap="none" spc="0" normalizeH="0" baseline="0" noProof="0" dirty="0" err="1">
                <a:ln>
                  <a:noFill/>
                </a:ln>
                <a:solidFill>
                  <a:prstClr val="black"/>
                </a:solidFill>
                <a:effectLst/>
                <a:uLnTx/>
                <a:uFillTx/>
                <a:latin typeface="Calibri"/>
                <a:ea typeface="+mn-ea"/>
                <a:cs typeface="+mn-cs"/>
              </a:rPr>
              <a:t>notebooklm.google.com</a:t>
            </a:r>
            <a:r>
              <a:rPr kumimoji="0" lang="en-US" sz="1600" b="0" i="0" u="none" strike="noStrike" kern="1200" cap="none" spc="0" normalizeH="0" baseline="0" noProof="0" dirty="0">
                <a:ln>
                  <a:noFill/>
                </a:ln>
                <a:solidFill>
                  <a:prstClr val="black"/>
                </a:solidFill>
                <a:effectLst/>
                <a:uLnTx/>
                <a:uFillTx/>
                <a:latin typeface="Calibri"/>
                <a:ea typeface="+mn-ea"/>
                <a:cs typeface="+mn-cs"/>
              </a:rPr>
              <a:t>/</a:t>
            </a:r>
          </a:p>
        </p:txBody>
      </p:sp>
      <p:sp>
        <p:nvSpPr>
          <p:cNvPr id="9" name="TextBox 8">
            <a:extLst>
              <a:ext uri="{FF2B5EF4-FFF2-40B4-BE49-F238E27FC236}">
                <a16:creationId xmlns:a16="http://schemas.microsoft.com/office/drawing/2014/main" id="{FCD96637-157A-154E-E31E-BB3DB1F9F3CC}"/>
              </a:ext>
            </a:extLst>
          </p:cNvPr>
          <p:cNvSpPr txBox="1"/>
          <p:nvPr/>
        </p:nvSpPr>
        <p:spPr>
          <a:xfrm>
            <a:off x="7025247" y="3769243"/>
            <a:ext cx="481937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https://</a:t>
            </a:r>
            <a:r>
              <a:rPr kumimoji="0" lang="en-US" sz="1600" b="0" i="0" u="none" strike="noStrike" kern="1200" cap="none" spc="0" normalizeH="0" baseline="0" noProof="0" dirty="0" err="1">
                <a:ln>
                  <a:noFill/>
                </a:ln>
                <a:solidFill>
                  <a:prstClr val="black"/>
                </a:solidFill>
                <a:effectLst/>
                <a:uLnTx/>
                <a:uFillTx/>
                <a:latin typeface="Calibri"/>
                <a:ea typeface="+mn-ea"/>
                <a:cs typeface="+mn-cs"/>
              </a:rPr>
              <a:t>www.notebookllama.ai</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2401661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79AFB-1613-E3B7-4B7C-DDBE8448E6F8}"/>
            </a:ext>
          </a:extLst>
        </p:cNvPr>
        <p:cNvGrpSpPr/>
        <p:nvPr/>
      </p:nvGrpSpPr>
      <p:grpSpPr>
        <a:xfrm>
          <a:off x="0" y="0"/>
          <a:ext cx="0" cy="0"/>
          <a:chOff x="0" y="0"/>
          <a:chExt cx="0" cy="0"/>
        </a:xfrm>
      </p:grpSpPr>
      <p:sp>
        <p:nvSpPr>
          <p:cNvPr id="6" name="Shape 57">
            <a:extLst>
              <a:ext uri="{FF2B5EF4-FFF2-40B4-BE49-F238E27FC236}">
                <a16:creationId xmlns:a16="http://schemas.microsoft.com/office/drawing/2014/main" id="{C40ED521-7D9D-372F-379E-378279A61B92}"/>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Another GUI Option: AI Studio</a:t>
            </a:r>
          </a:p>
        </p:txBody>
      </p:sp>
      <p:sp>
        <p:nvSpPr>
          <p:cNvPr id="2" name="TextBox 1">
            <a:extLst>
              <a:ext uri="{FF2B5EF4-FFF2-40B4-BE49-F238E27FC236}">
                <a16:creationId xmlns:a16="http://schemas.microsoft.com/office/drawing/2014/main" id="{57A7EB02-1527-AEC7-A46C-5FAAA3A06CB2}"/>
              </a:ext>
            </a:extLst>
          </p:cNvPr>
          <p:cNvSpPr txBox="1"/>
          <p:nvPr/>
        </p:nvSpPr>
        <p:spPr>
          <a:xfrm>
            <a:off x="0" y="697832"/>
            <a:ext cx="4571999" cy="550920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Another option is AI Studio (also by Google)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Provides access to Google’s Gemini LLMs (allows user to choose)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The Gemini (closed) and Gemma (open) family of models are multimodal, and can use text, images, and more in its analysis (Gemini 1.5 Pro 002, 1.5 Pro, 1.5 Flash, 1.5 Flash 002, 1.5 Flash-8B and Gemma 2 2B, 2 9B, 2 27B</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User can also set the “temperature” of the model. In an LLM, temperature is a scale from 0-1+. This setting adjusts the level of randomness of responses. 1 is neutral, providing a “balanced” randomness; 0 most conservative and deterministic; 2 increase “creativity”, variability, and diversity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AI Studio is not designed solely as a RAG application, includes tools that allow for RAG</a:t>
            </a:r>
          </a:p>
        </p:txBody>
      </p:sp>
      <p:sp>
        <p:nvSpPr>
          <p:cNvPr id="8" name="TextBox 7">
            <a:extLst>
              <a:ext uri="{FF2B5EF4-FFF2-40B4-BE49-F238E27FC236}">
                <a16:creationId xmlns:a16="http://schemas.microsoft.com/office/drawing/2014/main" id="{5B462EEC-F06A-536D-0314-E232D5CA525C}"/>
              </a:ext>
            </a:extLst>
          </p:cNvPr>
          <p:cNvSpPr txBox="1"/>
          <p:nvPr/>
        </p:nvSpPr>
        <p:spPr>
          <a:xfrm>
            <a:off x="9263902" y="2492241"/>
            <a:ext cx="2928098"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a:ea typeface="+mn-ea"/>
                <a:cs typeface="+mn-cs"/>
              </a:rPr>
              <a:t>aistudio.google.com</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p>
        </p:txBody>
      </p:sp>
      <p:pic>
        <p:nvPicPr>
          <p:cNvPr id="10" name="Picture 9">
            <a:extLst>
              <a:ext uri="{FF2B5EF4-FFF2-40B4-BE49-F238E27FC236}">
                <a16:creationId xmlns:a16="http://schemas.microsoft.com/office/drawing/2014/main" id="{ED79FA12-99D5-60E1-4500-9711F08E71B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84490" y="843879"/>
            <a:ext cx="4322688" cy="5590564"/>
          </a:xfrm>
          <a:prstGeom prst="rect">
            <a:avLst/>
          </a:prstGeom>
          <a:ln>
            <a:solidFill>
              <a:schemeClr val="tx1"/>
            </a:solidFill>
          </a:ln>
          <a:effectLst>
            <a:outerShdw blurRad="50800" dist="38100" dir="2700000" algn="tl" rotWithShape="0">
              <a:prstClr val="black">
                <a:alpha val="40000"/>
              </a:prstClr>
            </a:outerShdw>
          </a:effectLst>
        </p:spPr>
      </p:pic>
      <p:sp>
        <p:nvSpPr>
          <p:cNvPr id="11" name="TextBox 10">
            <a:extLst>
              <a:ext uri="{FF2B5EF4-FFF2-40B4-BE49-F238E27FC236}">
                <a16:creationId xmlns:a16="http://schemas.microsoft.com/office/drawing/2014/main" id="{C3B371FF-21EA-8DC2-23BD-357569AFE588}"/>
              </a:ext>
            </a:extLst>
          </p:cNvPr>
          <p:cNvSpPr txBox="1"/>
          <p:nvPr/>
        </p:nvSpPr>
        <p:spPr>
          <a:xfrm>
            <a:off x="4619466" y="6434443"/>
            <a:ext cx="28349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a:ea typeface="+mn-ea"/>
                <a:cs typeface="+mn-cs"/>
              </a:rPr>
              <a:t>hicss.hawaii.edu</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7" name="Picture 6">
            <a:extLst>
              <a:ext uri="{FF2B5EF4-FFF2-40B4-BE49-F238E27FC236}">
                <a16:creationId xmlns:a16="http://schemas.microsoft.com/office/drawing/2014/main" id="{D8B4C0FE-45D8-D108-F94F-66D5F8CEE52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16779" y="2997892"/>
            <a:ext cx="4183810" cy="3805883"/>
          </a:xfrm>
          <a:prstGeom prst="rect">
            <a:avLst/>
          </a:prstGeom>
        </p:spPr>
      </p:pic>
    </p:spTree>
    <p:extLst>
      <p:ext uri="{BB962C8B-B14F-4D97-AF65-F5344CB8AC3E}">
        <p14:creationId xmlns:p14="http://schemas.microsoft.com/office/powerpoint/2010/main" val="195464774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Prompt Engineering?</a:t>
            </a:r>
          </a:p>
        </p:txBody>
      </p:sp>
      <p:pic>
        <p:nvPicPr>
          <p:cNvPr id="8" name="Picture 7">
            <a:extLst>
              <a:ext uri="{FF2B5EF4-FFF2-40B4-BE49-F238E27FC236}">
                <a16:creationId xmlns:a16="http://schemas.microsoft.com/office/drawing/2014/main" id="{737E3E16-649F-C42A-71CE-42D36E30CD2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15248" y="1740953"/>
            <a:ext cx="3176751" cy="4620069"/>
          </a:xfrm>
          <a:prstGeom prst="rect">
            <a:avLst/>
          </a:prstGeom>
        </p:spPr>
      </p:pic>
      <p:sp>
        <p:nvSpPr>
          <p:cNvPr id="9" name="TextBox 8">
            <a:extLst>
              <a:ext uri="{FF2B5EF4-FFF2-40B4-BE49-F238E27FC236}">
                <a16:creationId xmlns:a16="http://schemas.microsoft.com/office/drawing/2014/main" id="{A90FB837-8B05-0124-59FB-865BEB3F335F}"/>
              </a:ext>
            </a:extLst>
          </p:cNvPr>
          <p:cNvSpPr txBox="1"/>
          <p:nvPr/>
        </p:nvSpPr>
        <p:spPr>
          <a:xfrm>
            <a:off x="7615909" y="5609473"/>
            <a:ext cx="143222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Your Prompt</a:t>
            </a:r>
          </a:p>
        </p:txBody>
      </p:sp>
      <p:cxnSp>
        <p:nvCxnSpPr>
          <p:cNvPr id="10" name="Straight Arrow Connector 9">
            <a:extLst>
              <a:ext uri="{FF2B5EF4-FFF2-40B4-BE49-F238E27FC236}">
                <a16:creationId xmlns:a16="http://schemas.microsoft.com/office/drawing/2014/main" id="{B38F1338-3E0F-0756-1E11-E5C8034A42D0}"/>
              </a:ext>
            </a:extLst>
          </p:cNvPr>
          <p:cNvCxnSpPr>
            <a:cxnSpLocks/>
          </p:cNvCxnSpPr>
          <p:nvPr/>
        </p:nvCxnSpPr>
        <p:spPr>
          <a:xfrm>
            <a:off x="9182478" y="5794139"/>
            <a:ext cx="52730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Rectangle 2">
            <a:extLst>
              <a:ext uri="{FF2B5EF4-FFF2-40B4-BE49-F238E27FC236}">
                <a16:creationId xmlns:a16="http://schemas.microsoft.com/office/drawing/2014/main" id="{F03B426A-6830-92CB-4830-271170D7176B}"/>
              </a:ext>
            </a:extLst>
          </p:cNvPr>
          <p:cNvSpPr>
            <a:spLocks noGrp="1" noChangeArrowheads="1"/>
          </p:cNvSpPr>
          <p:nvPr>
            <p:ph idx="1"/>
          </p:nvPr>
        </p:nvSpPr>
        <p:spPr>
          <a:xfrm>
            <a:off x="0" y="1092003"/>
            <a:ext cx="7314332" cy="5739493"/>
          </a:xfrm>
          <a:ln/>
        </p:spPr>
        <p:txBody>
          <a:bodyPr>
            <a:normAutofit fontScale="77500" lnSpcReduction="20000"/>
          </a:bodyPr>
          <a:lstStyle/>
          <a:p>
            <a:r>
              <a:rPr lang="en-US" sz="3600" b="1" u="sng" dirty="0"/>
              <a:t>Input Text (Prompt)</a:t>
            </a:r>
            <a:r>
              <a:rPr lang="en-US" sz="3600" dirty="0"/>
              <a:t>: Writing instructions to get the best response from an LLM reflecting what we want.</a:t>
            </a:r>
          </a:p>
          <a:p>
            <a:r>
              <a:rPr lang="en-US" sz="3600" dirty="0"/>
              <a:t>Two types of LLMs</a:t>
            </a:r>
          </a:p>
          <a:p>
            <a:pPr lvl="1"/>
            <a:r>
              <a:rPr lang="en-US" sz="3200" b="1" u="sng" dirty="0"/>
              <a:t>Base LLM</a:t>
            </a:r>
            <a:r>
              <a:rPr lang="en-US" sz="3200" dirty="0"/>
              <a:t> (Predicts next word based on training data)</a:t>
            </a:r>
          </a:p>
          <a:p>
            <a:pPr lvl="1"/>
            <a:r>
              <a:rPr lang="en-US" sz="3200" b="1" u="sng" dirty="0"/>
              <a:t>Instruction Tuned LLM </a:t>
            </a:r>
            <a:r>
              <a:rPr lang="en-US" sz="3200" dirty="0"/>
              <a:t>(Fine-tuned on instructions. Tries to follow instructions, uses Reinforcement Learning From Human Feedback (RLHF) – attempt to be “Helpful, Honest, Harmless”); ”temperature adjusted” models</a:t>
            </a:r>
            <a:endParaRPr lang="en-US" sz="3600" dirty="0"/>
          </a:p>
          <a:p>
            <a:r>
              <a:rPr lang="en-US" sz="3600" dirty="0"/>
              <a:t>Three types of Prompts</a:t>
            </a:r>
          </a:p>
          <a:p>
            <a:pPr lvl="1"/>
            <a:r>
              <a:rPr lang="en-US" sz="3200" b="1" dirty="0"/>
              <a:t>Zero-Shot</a:t>
            </a:r>
            <a:r>
              <a:rPr lang="en-US" sz="3200" dirty="0"/>
              <a:t>: Input text does not include examples.</a:t>
            </a:r>
          </a:p>
          <a:p>
            <a:pPr lvl="1"/>
            <a:r>
              <a:rPr lang="en-US" sz="3200" b="1" dirty="0"/>
              <a:t>One-Shot</a:t>
            </a:r>
            <a:r>
              <a:rPr lang="en-US" sz="3200" dirty="0"/>
              <a:t>: Input text includes one example.</a:t>
            </a:r>
          </a:p>
          <a:p>
            <a:pPr lvl="1"/>
            <a:r>
              <a:rPr lang="en-US" sz="3200" b="1" dirty="0"/>
              <a:t>Few-Shot</a:t>
            </a:r>
            <a:r>
              <a:rPr lang="en-US" sz="3200" dirty="0"/>
              <a:t>: Input text includes several examples.</a:t>
            </a:r>
          </a:p>
        </p:txBody>
      </p:sp>
      <p:pic>
        <p:nvPicPr>
          <p:cNvPr id="12" name="Picture 11">
            <a:extLst>
              <a:ext uri="{FF2B5EF4-FFF2-40B4-BE49-F238E27FC236}">
                <a16:creationId xmlns:a16="http://schemas.microsoft.com/office/drawing/2014/main" id="{69E01FDA-38DF-F53C-75E8-08E92A99223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68637" y="1120572"/>
            <a:ext cx="1903925" cy="2142811"/>
          </a:xfrm>
          <a:prstGeom prst="rect">
            <a:avLst/>
          </a:prstGeom>
          <a:ln>
            <a:solidFill>
              <a:schemeClr val="tx1"/>
            </a:solidFill>
          </a:ln>
        </p:spPr>
      </p:pic>
      <p:sp>
        <p:nvSpPr>
          <p:cNvPr id="13" name="TextBox 12">
            <a:extLst>
              <a:ext uri="{FF2B5EF4-FFF2-40B4-BE49-F238E27FC236}">
                <a16:creationId xmlns:a16="http://schemas.microsoft.com/office/drawing/2014/main" id="{4D60A20E-7A13-4AC6-A210-3E7657CFBF4B}"/>
              </a:ext>
            </a:extLst>
          </p:cNvPr>
          <p:cNvSpPr txBox="1"/>
          <p:nvPr/>
        </p:nvSpPr>
        <p:spPr>
          <a:xfrm>
            <a:off x="7314332" y="768823"/>
            <a:ext cx="212587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User Facing GUI</a:t>
            </a:r>
          </a:p>
        </p:txBody>
      </p:sp>
      <p:sp>
        <p:nvSpPr>
          <p:cNvPr id="14" name="TextBox 13">
            <a:extLst>
              <a:ext uri="{FF2B5EF4-FFF2-40B4-BE49-F238E27FC236}">
                <a16:creationId xmlns:a16="http://schemas.microsoft.com/office/drawing/2014/main" id="{AB551029-96BF-5D8A-6195-9A3F84443571}"/>
              </a:ext>
            </a:extLst>
          </p:cNvPr>
          <p:cNvSpPr txBox="1"/>
          <p:nvPr/>
        </p:nvSpPr>
        <p:spPr>
          <a:xfrm>
            <a:off x="9939031" y="1428771"/>
            <a:ext cx="212587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LLM Backend</a:t>
            </a:r>
          </a:p>
        </p:txBody>
      </p:sp>
      <p:cxnSp>
        <p:nvCxnSpPr>
          <p:cNvPr id="16" name="Straight Arrow Connector 15">
            <a:extLst>
              <a:ext uri="{FF2B5EF4-FFF2-40B4-BE49-F238E27FC236}">
                <a16:creationId xmlns:a16="http://schemas.microsoft.com/office/drawing/2014/main" id="{52407C0B-F035-FDFA-BBA5-C92A73B049AC}"/>
              </a:ext>
            </a:extLst>
          </p:cNvPr>
          <p:cNvCxnSpPr>
            <a:cxnSpLocks/>
          </p:cNvCxnSpPr>
          <p:nvPr/>
        </p:nvCxnSpPr>
        <p:spPr>
          <a:xfrm>
            <a:off x="9446131" y="2386094"/>
            <a:ext cx="663704" cy="7000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B975165F-68ED-19C5-9490-6B342AD60D16}"/>
              </a:ext>
            </a:extLst>
          </p:cNvPr>
          <p:cNvCxnSpPr>
            <a:cxnSpLocks/>
          </p:cNvCxnSpPr>
          <p:nvPr/>
        </p:nvCxnSpPr>
        <p:spPr>
          <a:xfrm flipV="1">
            <a:off x="8369665" y="3360420"/>
            <a:ext cx="6316" cy="22260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4479574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The Art and Science of Prompt Engineering</a:t>
            </a:r>
          </a:p>
        </p:txBody>
      </p:sp>
      <p:pic>
        <p:nvPicPr>
          <p:cNvPr id="2" name="Picture 1">
            <a:extLst>
              <a:ext uri="{FF2B5EF4-FFF2-40B4-BE49-F238E27FC236}">
                <a16:creationId xmlns:a16="http://schemas.microsoft.com/office/drawing/2014/main" id="{826F6AD2-F673-662A-D839-64D34675A92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14332" y="1097594"/>
            <a:ext cx="4680760" cy="5268057"/>
          </a:xfrm>
          <a:prstGeom prst="rect">
            <a:avLst/>
          </a:prstGeom>
          <a:ln>
            <a:solidFill>
              <a:schemeClr val="tx1"/>
            </a:solidFill>
          </a:ln>
        </p:spPr>
      </p:pic>
      <p:sp>
        <p:nvSpPr>
          <p:cNvPr id="4" name="Rectangle 2">
            <a:extLst>
              <a:ext uri="{FF2B5EF4-FFF2-40B4-BE49-F238E27FC236}">
                <a16:creationId xmlns:a16="http://schemas.microsoft.com/office/drawing/2014/main" id="{1DDECB27-75EE-0979-9B65-65EFBBD8EE19}"/>
              </a:ext>
            </a:extLst>
          </p:cNvPr>
          <p:cNvSpPr>
            <a:spLocks noGrp="1" noChangeArrowheads="1"/>
          </p:cNvSpPr>
          <p:nvPr>
            <p:ph idx="1"/>
          </p:nvPr>
        </p:nvSpPr>
        <p:spPr>
          <a:xfrm>
            <a:off x="0" y="861875"/>
            <a:ext cx="7314332" cy="5739493"/>
          </a:xfrm>
          <a:ln/>
        </p:spPr>
        <p:txBody>
          <a:bodyPr>
            <a:normAutofit fontScale="92500" lnSpcReduction="10000"/>
          </a:bodyPr>
          <a:lstStyle/>
          <a:p>
            <a:r>
              <a:rPr lang="en-US" sz="3600" dirty="0"/>
              <a:t>Key principles and best practices of prompting</a:t>
            </a:r>
          </a:p>
          <a:p>
            <a:pPr lvl="1"/>
            <a:r>
              <a:rPr lang="en-US" sz="3200" dirty="0"/>
              <a:t>1. </a:t>
            </a:r>
            <a:r>
              <a:rPr lang="en-US" sz="3200" b="1" dirty="0"/>
              <a:t>Write clear and specific instructions </a:t>
            </a:r>
          </a:p>
          <a:p>
            <a:pPr lvl="2"/>
            <a:r>
              <a:rPr lang="en-US" sz="2900" dirty="0"/>
              <a:t>Be clear about on what you want the LLM to focus</a:t>
            </a:r>
          </a:p>
          <a:p>
            <a:pPr lvl="2"/>
            <a:r>
              <a:rPr lang="en-US" sz="2900" dirty="0"/>
              <a:t>Specify the “tone” you want the LLM to take</a:t>
            </a:r>
          </a:p>
          <a:p>
            <a:pPr lvl="2"/>
            <a:r>
              <a:rPr lang="en-US" sz="2900" dirty="0"/>
              <a:t>What “persona” and any specifics for it to consider</a:t>
            </a:r>
          </a:p>
          <a:p>
            <a:pPr lvl="2"/>
            <a:r>
              <a:rPr lang="en-US" sz="2900" dirty="0"/>
              <a:t>Do not confuse writing clear prompts with writing short</a:t>
            </a:r>
          </a:p>
          <a:p>
            <a:pPr lvl="2"/>
            <a:r>
              <a:rPr lang="en-US" sz="2900" dirty="0"/>
              <a:t>Use delimiters (</a:t>
            </a:r>
            <a:r>
              <a:rPr lang="en-US" sz="2900" dirty="0" err="1"/>
              <a:t>e.g</a:t>
            </a:r>
            <a:r>
              <a:rPr lang="en-US" sz="2900" dirty="0"/>
              <a:t> “””) </a:t>
            </a:r>
            <a:r>
              <a:rPr lang="en-US" sz="2900" i="1" dirty="0"/>
              <a:t>“Summarize the text delimited by triple backticks into a single sentence”</a:t>
            </a:r>
          </a:p>
          <a:p>
            <a:pPr lvl="1"/>
            <a:r>
              <a:rPr lang="en-US" sz="3200" dirty="0"/>
              <a:t>2. </a:t>
            </a:r>
            <a:r>
              <a:rPr lang="en-US" sz="3200" b="1" dirty="0"/>
              <a:t>Give the LLM time to think</a:t>
            </a:r>
            <a:endParaRPr lang="en-US" sz="3600" b="1" dirty="0"/>
          </a:p>
        </p:txBody>
      </p:sp>
      <p:sp>
        <p:nvSpPr>
          <p:cNvPr id="3" name="TextBox 2">
            <a:extLst>
              <a:ext uri="{FF2B5EF4-FFF2-40B4-BE49-F238E27FC236}">
                <a16:creationId xmlns:a16="http://schemas.microsoft.com/office/drawing/2014/main" id="{FD4B1073-6C21-A1AA-3E62-EDC3443885E2}"/>
              </a:ext>
            </a:extLst>
          </p:cNvPr>
          <p:cNvSpPr txBox="1"/>
          <p:nvPr/>
        </p:nvSpPr>
        <p:spPr>
          <a:xfrm>
            <a:off x="4921783" y="6477275"/>
            <a:ext cx="27191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a:t>
            </a:r>
            <a:r>
              <a:rPr kumimoji="0" lang="en-US" sz="1800" b="0" i="0" u="none" strike="noStrike" kern="1200" cap="none" spc="0" normalizeH="0" baseline="0" noProof="0" dirty="0" err="1">
                <a:ln>
                  <a:noFill/>
                </a:ln>
                <a:solidFill>
                  <a:prstClr val="black"/>
                </a:solidFill>
                <a:effectLst/>
                <a:uLnTx/>
                <a:uFillTx/>
                <a:latin typeface="Calibri"/>
                <a:ea typeface="+mn-ea"/>
                <a:cs typeface="+mn-cs"/>
              </a:rPr>
              <a:t>deeplearning.ai</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p>
        </p:txBody>
      </p:sp>
    </p:spTree>
    <p:extLst>
      <p:ext uri="{BB962C8B-B14F-4D97-AF65-F5344CB8AC3E}">
        <p14:creationId xmlns:p14="http://schemas.microsoft.com/office/powerpoint/2010/main" val="358890264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The Art and Science of Prompt Engineering</a:t>
            </a:r>
          </a:p>
        </p:txBody>
      </p:sp>
      <p:sp>
        <p:nvSpPr>
          <p:cNvPr id="4" name="Rectangle 2">
            <a:extLst>
              <a:ext uri="{FF2B5EF4-FFF2-40B4-BE49-F238E27FC236}">
                <a16:creationId xmlns:a16="http://schemas.microsoft.com/office/drawing/2014/main" id="{1DDECB27-75EE-0979-9B65-65EFBBD8EE19}"/>
              </a:ext>
            </a:extLst>
          </p:cNvPr>
          <p:cNvSpPr>
            <a:spLocks noGrp="1" noChangeArrowheads="1"/>
          </p:cNvSpPr>
          <p:nvPr>
            <p:ph idx="1"/>
          </p:nvPr>
        </p:nvSpPr>
        <p:spPr>
          <a:xfrm>
            <a:off x="0" y="861875"/>
            <a:ext cx="7314332" cy="5739493"/>
          </a:xfrm>
          <a:ln/>
        </p:spPr>
        <p:txBody>
          <a:bodyPr>
            <a:normAutofit/>
          </a:bodyPr>
          <a:lstStyle/>
          <a:p>
            <a:r>
              <a:rPr lang="en-US" sz="3600" b="1" dirty="0"/>
              <a:t>Prompt Transformation</a:t>
            </a:r>
          </a:p>
          <a:p>
            <a:pPr lvl="1"/>
            <a:r>
              <a:rPr lang="en-US" sz="3200" dirty="0"/>
              <a:t>When either the end-user or the developer of an LLM takes a prompt (input text) and transforms it to make the model perform better.</a:t>
            </a:r>
          </a:p>
          <a:p>
            <a:r>
              <a:rPr lang="en-US" sz="3600" b="1" dirty="0"/>
              <a:t>Prompt Injection</a:t>
            </a:r>
          </a:p>
          <a:p>
            <a:pPr lvl="1"/>
            <a:r>
              <a:rPr lang="en-US" sz="3200" dirty="0"/>
              <a:t>When either the end-user or the developer of an LLM inserts into a prompt, text designed to change how the model behaves or to override safeguards built into the model.</a:t>
            </a:r>
          </a:p>
        </p:txBody>
      </p:sp>
      <p:pic>
        <p:nvPicPr>
          <p:cNvPr id="3" name="Picture 2">
            <a:extLst>
              <a:ext uri="{FF2B5EF4-FFF2-40B4-BE49-F238E27FC236}">
                <a16:creationId xmlns:a16="http://schemas.microsoft.com/office/drawing/2014/main" id="{6488DBB0-419E-44A9-CF2A-D1E6DC8FA6F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15248" y="1740953"/>
            <a:ext cx="3176751" cy="4620069"/>
          </a:xfrm>
          <a:prstGeom prst="rect">
            <a:avLst/>
          </a:prstGeom>
        </p:spPr>
      </p:pic>
      <p:sp>
        <p:nvSpPr>
          <p:cNvPr id="5" name="TextBox 4">
            <a:extLst>
              <a:ext uri="{FF2B5EF4-FFF2-40B4-BE49-F238E27FC236}">
                <a16:creationId xmlns:a16="http://schemas.microsoft.com/office/drawing/2014/main" id="{5FEC35AF-B8E6-CEC0-F25C-F6733BEF5D4F}"/>
              </a:ext>
            </a:extLst>
          </p:cNvPr>
          <p:cNvSpPr txBox="1"/>
          <p:nvPr/>
        </p:nvSpPr>
        <p:spPr>
          <a:xfrm>
            <a:off x="7615909" y="5609473"/>
            <a:ext cx="143222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Your Prompt</a:t>
            </a:r>
          </a:p>
        </p:txBody>
      </p:sp>
      <p:pic>
        <p:nvPicPr>
          <p:cNvPr id="7" name="Picture 6">
            <a:extLst>
              <a:ext uri="{FF2B5EF4-FFF2-40B4-BE49-F238E27FC236}">
                <a16:creationId xmlns:a16="http://schemas.microsoft.com/office/drawing/2014/main" id="{988A61B6-3DB0-D279-6BEC-45C8AC3E7CE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68637" y="1120572"/>
            <a:ext cx="1903925" cy="2142811"/>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90D3432F-8395-6B82-7B53-32EA6392835D}"/>
              </a:ext>
            </a:extLst>
          </p:cNvPr>
          <p:cNvCxnSpPr>
            <a:cxnSpLocks/>
          </p:cNvCxnSpPr>
          <p:nvPr/>
        </p:nvCxnSpPr>
        <p:spPr>
          <a:xfrm>
            <a:off x="9446131" y="2386094"/>
            <a:ext cx="663704" cy="7000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42B3F263-2248-6894-B3DF-5B1B00F2F433}"/>
              </a:ext>
            </a:extLst>
          </p:cNvPr>
          <p:cNvCxnSpPr>
            <a:cxnSpLocks/>
          </p:cNvCxnSpPr>
          <p:nvPr/>
        </p:nvCxnSpPr>
        <p:spPr>
          <a:xfrm flipV="1">
            <a:off x="8369665" y="3360420"/>
            <a:ext cx="6316" cy="22260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AF209C17-4211-714F-72F4-A6CE1433191F}"/>
              </a:ext>
            </a:extLst>
          </p:cNvPr>
          <p:cNvCxnSpPr>
            <a:cxnSpLocks/>
          </p:cNvCxnSpPr>
          <p:nvPr/>
        </p:nvCxnSpPr>
        <p:spPr>
          <a:xfrm>
            <a:off x="9182478" y="5794139"/>
            <a:ext cx="52730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446438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A17EB-BDC4-7C06-4073-900A6CBBACA2}"/>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227FA418-29CD-A23A-1CD3-A30361D0D4E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7F9B9B82-71CB-F1CE-B8DF-5E5E15FE0B4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8463D0E9-C7CF-D8C0-8B89-83B52FD4ABB7}"/>
              </a:ext>
            </a:extLst>
          </p:cNvPr>
          <p:cNvSpPr txBox="1">
            <a:spLocks/>
          </p:cNvSpPr>
          <p:nvPr/>
        </p:nvSpPr>
        <p:spPr>
          <a:xfrm>
            <a:off x="0" y="930939"/>
            <a:ext cx="12192000" cy="1994005"/>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Exploring the NIST Cybersecurity RFI Corpus</a:t>
            </a:r>
            <a:r>
              <a:rPr lang="en-US" sz="5400" b="1" dirty="0">
                <a:solidFill>
                  <a:srgbClr val="4472C4">
                    <a:lumMod val="75000"/>
                  </a:srgbClr>
                </a:solidFill>
                <a:latin typeface="Calibri" panose="020F0502020204030204" pitchFamily="34" charset="0"/>
                <a:cs typeface="Calibri" panose="020F0502020204030204" pitchFamily="34" charset="0"/>
              </a:rPr>
              <a:t> </a:t>
            </a: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with Generative AI Approaches</a:t>
            </a:r>
          </a:p>
        </p:txBody>
      </p:sp>
      <p:sp>
        <p:nvSpPr>
          <p:cNvPr id="2" name="TextBox 1">
            <a:extLst>
              <a:ext uri="{FF2B5EF4-FFF2-40B4-BE49-F238E27FC236}">
                <a16:creationId xmlns:a16="http://schemas.microsoft.com/office/drawing/2014/main" id="{D21B0186-7FE2-8C55-D79E-28DA06393FE5}"/>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Content Placeholder 2">
            <a:extLst>
              <a:ext uri="{FF2B5EF4-FFF2-40B4-BE49-F238E27FC236}">
                <a16:creationId xmlns:a16="http://schemas.microsoft.com/office/drawing/2014/main" id="{F9151650-AAEC-EA94-A6F8-20110263A364}"/>
              </a:ext>
            </a:extLst>
          </p:cNvPr>
          <p:cNvSpPr>
            <a:spLocks noGrp="1"/>
          </p:cNvSpPr>
          <p:nvPr>
            <p:ph idx="1"/>
          </p:nvPr>
        </p:nvSpPr>
        <p:spPr>
          <a:xfrm>
            <a:off x="609600" y="3429000"/>
            <a:ext cx="10972800" cy="1994005"/>
          </a:xfrm>
        </p:spPr>
        <p:txBody>
          <a:bodyPr>
            <a:normAutofit/>
          </a:bodyPr>
          <a:lstStyle/>
          <a:p>
            <a:r>
              <a:rPr lang="en-CA" sz="3600" dirty="0">
                <a:solidFill>
                  <a:schemeClr val="tx1">
                    <a:lumMod val="65000"/>
                    <a:lumOff val="35000"/>
                  </a:schemeClr>
                </a:solidFill>
              </a:rPr>
              <a:t>ChatGPT (GenAI)</a:t>
            </a:r>
          </a:p>
          <a:p>
            <a:r>
              <a:rPr lang="en-CA" sz="3600" dirty="0">
                <a:solidFill>
                  <a:schemeClr val="tx1">
                    <a:lumMod val="65000"/>
                    <a:lumOff val="35000"/>
                  </a:schemeClr>
                </a:solidFill>
              </a:rPr>
              <a:t>Claude (GenAI)</a:t>
            </a:r>
          </a:p>
          <a:p>
            <a:r>
              <a:rPr lang="en-CA" sz="3600" dirty="0" err="1">
                <a:solidFill>
                  <a:schemeClr val="tx1">
                    <a:lumMod val="65000"/>
                    <a:lumOff val="35000"/>
                  </a:schemeClr>
                </a:solidFill>
              </a:rPr>
              <a:t>NotebookLM</a:t>
            </a:r>
            <a:r>
              <a:rPr lang="en-CA" sz="3600" dirty="0">
                <a:solidFill>
                  <a:schemeClr val="tx1">
                    <a:lumMod val="65000"/>
                    <a:lumOff val="35000"/>
                  </a:schemeClr>
                </a:solidFill>
              </a:rPr>
              <a:t> (RAGAI)</a:t>
            </a:r>
          </a:p>
        </p:txBody>
      </p:sp>
    </p:spTree>
    <p:extLst>
      <p:ext uri="{BB962C8B-B14F-4D97-AF65-F5344CB8AC3E}">
        <p14:creationId xmlns:p14="http://schemas.microsoft.com/office/powerpoint/2010/main" val="248885303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6B76B-D09B-7BC2-5F49-0D1CAAAEA178}"/>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1EA9C071-2F81-B6FA-413B-9A70C24D0D9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F8CF4A3-3D45-6574-35D4-37DCF41B6F6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47867" y="132250"/>
            <a:ext cx="2396068" cy="798689"/>
          </a:xfrm>
          <a:prstGeom prst="rect">
            <a:avLst/>
          </a:prstGeom>
          <a:ln w="12700">
            <a:miter lim="400000"/>
          </a:ln>
        </p:spPr>
      </p:pic>
      <p:sp>
        <p:nvSpPr>
          <p:cNvPr id="9" name="Shape 57">
            <a:extLst>
              <a:ext uri="{FF2B5EF4-FFF2-40B4-BE49-F238E27FC236}">
                <a16:creationId xmlns:a16="http://schemas.microsoft.com/office/drawing/2014/main" id="{7497E5CF-3BA8-2E69-2DF2-A6E031D5ED00}"/>
              </a:ext>
            </a:extLst>
          </p:cNvPr>
          <p:cNvSpPr txBox="1">
            <a:spLocks/>
          </p:cNvSpPr>
          <p:nvPr/>
        </p:nvSpPr>
        <p:spPr>
          <a:xfrm>
            <a:off x="0" y="186253"/>
            <a:ext cx="12192000" cy="625853"/>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lang="en-US" sz="5400" b="1" dirty="0">
                <a:solidFill>
                  <a:srgbClr val="4472C4">
                    <a:lumMod val="75000"/>
                  </a:srgbClr>
                </a:solidFill>
                <a:latin typeface="Calibri" panose="020F0502020204030204" pitchFamily="34" charset="0"/>
                <a:cs typeface="Calibri" panose="020F0502020204030204" pitchFamily="34" charset="0"/>
              </a:rPr>
              <a:t>ChatGPT</a:t>
            </a: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 - Methods</a:t>
            </a:r>
          </a:p>
        </p:txBody>
      </p:sp>
      <p:sp>
        <p:nvSpPr>
          <p:cNvPr id="2" name="TextBox 1">
            <a:extLst>
              <a:ext uri="{FF2B5EF4-FFF2-40B4-BE49-F238E27FC236}">
                <a16:creationId xmlns:a16="http://schemas.microsoft.com/office/drawing/2014/main" id="{F9DF5AE5-02FA-277B-2C26-829BFB0261B0}"/>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1E234209-0C12-71D2-13F1-5216DA9B7150}"/>
              </a:ext>
            </a:extLst>
          </p:cNvPr>
          <p:cNvSpPr>
            <a:spLocks noGrp="1"/>
          </p:cNvSpPr>
          <p:nvPr>
            <p:ph idx="1"/>
          </p:nvPr>
        </p:nvSpPr>
        <p:spPr>
          <a:xfrm>
            <a:off x="263352" y="1156380"/>
            <a:ext cx="5112568" cy="5515367"/>
          </a:xfrm>
        </p:spPr>
        <p:txBody>
          <a:bodyPr>
            <a:normAutofit lnSpcReduction="10000"/>
          </a:bodyPr>
          <a:lstStyle/>
          <a:p>
            <a:r>
              <a:rPr lang="en-CA" sz="3600" b="1" dirty="0">
                <a:solidFill>
                  <a:schemeClr val="tx1">
                    <a:lumMod val="65000"/>
                    <a:lumOff val="35000"/>
                  </a:schemeClr>
                </a:solidFill>
              </a:rPr>
              <a:t>Methodology</a:t>
            </a:r>
          </a:p>
          <a:p>
            <a:pPr lvl="1"/>
            <a:r>
              <a:rPr lang="en-CA" sz="3200" dirty="0">
                <a:solidFill>
                  <a:schemeClr val="tx1">
                    <a:lumMod val="65000"/>
                    <a:lumOff val="35000"/>
                  </a:schemeClr>
                </a:solidFill>
              </a:rPr>
              <a:t>Uploaded CSV file with all responses and metadata</a:t>
            </a:r>
            <a:endParaRPr lang="en-CA" sz="2800" dirty="0">
              <a:solidFill>
                <a:schemeClr val="tx1">
                  <a:lumMod val="65000"/>
                  <a:lumOff val="35000"/>
                </a:schemeClr>
              </a:solidFill>
            </a:endParaRPr>
          </a:p>
          <a:p>
            <a:pPr lvl="1"/>
            <a:r>
              <a:rPr lang="en-CA" sz="3200" dirty="0">
                <a:solidFill>
                  <a:schemeClr val="tx1">
                    <a:lumMod val="65000"/>
                    <a:lumOff val="35000"/>
                  </a:schemeClr>
                </a:solidFill>
              </a:rPr>
              <a:t>Began with initial prompts to describe the data, variables, etc.</a:t>
            </a:r>
          </a:p>
          <a:p>
            <a:pPr lvl="1"/>
            <a:r>
              <a:rPr lang="en-CA" sz="3200" dirty="0">
                <a:solidFill>
                  <a:schemeClr val="tx1">
                    <a:lumMod val="65000"/>
                    <a:lumOff val="35000"/>
                  </a:schemeClr>
                </a:solidFill>
              </a:rPr>
              <a:t>Then began prompting to answer common research questions starting with initial inductive questions and moving to more detailed deductive questions.</a:t>
            </a:r>
          </a:p>
        </p:txBody>
      </p:sp>
      <p:pic>
        <p:nvPicPr>
          <p:cNvPr id="8" name="Picture 7">
            <a:extLst>
              <a:ext uri="{FF2B5EF4-FFF2-40B4-BE49-F238E27FC236}">
                <a16:creationId xmlns:a16="http://schemas.microsoft.com/office/drawing/2014/main" id="{0F52A2A7-EC46-B0EB-EBFE-0772040D36F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42772" y="970127"/>
            <a:ext cx="4676149" cy="5701620"/>
          </a:xfrm>
          <a:prstGeom prst="rect">
            <a:avLst/>
          </a:prstGeom>
        </p:spPr>
      </p:pic>
    </p:spTree>
    <p:extLst>
      <p:ext uri="{BB962C8B-B14F-4D97-AF65-F5344CB8AC3E}">
        <p14:creationId xmlns:p14="http://schemas.microsoft.com/office/powerpoint/2010/main" val="16329134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049F9-576E-CEFF-1BFA-68B0D4273E66}"/>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C79AFAC2-CAE0-D9B5-920F-977337C6A90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D4A8C6F3-E24B-F1DF-C820-832202FF8D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47867" y="132250"/>
            <a:ext cx="2396068" cy="798689"/>
          </a:xfrm>
          <a:prstGeom prst="rect">
            <a:avLst/>
          </a:prstGeom>
          <a:ln w="12700">
            <a:miter lim="400000"/>
          </a:ln>
        </p:spPr>
      </p:pic>
      <p:sp>
        <p:nvSpPr>
          <p:cNvPr id="9" name="Shape 57">
            <a:extLst>
              <a:ext uri="{FF2B5EF4-FFF2-40B4-BE49-F238E27FC236}">
                <a16:creationId xmlns:a16="http://schemas.microsoft.com/office/drawing/2014/main" id="{71D02319-397E-9DF2-3D0F-C3770D4028A9}"/>
              </a:ext>
            </a:extLst>
          </p:cNvPr>
          <p:cNvSpPr txBox="1">
            <a:spLocks/>
          </p:cNvSpPr>
          <p:nvPr/>
        </p:nvSpPr>
        <p:spPr>
          <a:xfrm>
            <a:off x="0" y="186253"/>
            <a:ext cx="12192000" cy="625853"/>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ChatGPT-Findings</a:t>
            </a:r>
          </a:p>
        </p:txBody>
      </p:sp>
      <p:sp>
        <p:nvSpPr>
          <p:cNvPr id="2" name="TextBox 1">
            <a:extLst>
              <a:ext uri="{FF2B5EF4-FFF2-40B4-BE49-F238E27FC236}">
                <a16:creationId xmlns:a16="http://schemas.microsoft.com/office/drawing/2014/main" id="{2BDAF335-3687-7F4A-1F35-28E3CFE1AB3E}"/>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C3D98254-4424-907D-1E5E-2ED98488213E}"/>
              </a:ext>
            </a:extLst>
          </p:cNvPr>
          <p:cNvSpPr>
            <a:spLocks noGrp="1"/>
          </p:cNvSpPr>
          <p:nvPr>
            <p:ph idx="1"/>
          </p:nvPr>
        </p:nvSpPr>
        <p:spPr>
          <a:xfrm>
            <a:off x="263352" y="1156380"/>
            <a:ext cx="6768752" cy="5515367"/>
          </a:xfrm>
        </p:spPr>
        <p:txBody>
          <a:bodyPr>
            <a:normAutofit/>
          </a:bodyPr>
          <a:lstStyle/>
          <a:p>
            <a:r>
              <a:rPr lang="en-CA" sz="3200" dirty="0">
                <a:solidFill>
                  <a:schemeClr val="tx1">
                    <a:lumMod val="65000"/>
                    <a:lumOff val="35000"/>
                  </a:schemeClr>
                </a:solidFill>
              </a:rPr>
              <a:t>20 Frequent Words (with/without stopwords removed)</a:t>
            </a:r>
            <a:endParaRPr lang="en-CA" sz="2800" dirty="0">
              <a:solidFill>
                <a:schemeClr val="tx1">
                  <a:lumMod val="65000"/>
                  <a:lumOff val="35000"/>
                </a:schemeClr>
              </a:solidFill>
            </a:endParaRPr>
          </a:p>
          <a:p>
            <a:r>
              <a:rPr lang="en-CA" sz="3200" dirty="0">
                <a:solidFill>
                  <a:schemeClr val="tx1">
                    <a:lumMod val="65000"/>
                    <a:lumOff val="35000"/>
                  </a:schemeClr>
                </a:solidFill>
              </a:rPr>
              <a:t>20 Frequent Words/TFIDF</a:t>
            </a:r>
          </a:p>
          <a:p>
            <a:r>
              <a:rPr lang="en-CA" sz="3200" dirty="0">
                <a:solidFill>
                  <a:schemeClr val="tx1">
                    <a:lumMod val="65000"/>
                    <a:lumOff val="35000"/>
                  </a:schemeClr>
                </a:solidFill>
              </a:rPr>
              <a:t>20 Most Frequent Phrases</a:t>
            </a:r>
          </a:p>
          <a:p>
            <a:r>
              <a:rPr lang="en-CA" sz="3200" dirty="0">
                <a:solidFill>
                  <a:schemeClr val="tx1">
                    <a:lumMod val="65000"/>
                    <a:lumOff val="35000"/>
                  </a:schemeClr>
                </a:solidFill>
              </a:rPr>
              <a:t>Top 10 Words by Category</a:t>
            </a:r>
          </a:p>
          <a:p>
            <a:r>
              <a:rPr lang="en-CA" sz="3200" dirty="0">
                <a:solidFill>
                  <a:schemeClr val="tx1">
                    <a:lumMod val="65000"/>
                    <a:lumOff val="35000"/>
                  </a:schemeClr>
                </a:solidFill>
              </a:rPr>
              <a:t>Top 10 Phrases by Category</a:t>
            </a:r>
          </a:p>
          <a:p>
            <a:r>
              <a:rPr lang="en-CA" sz="3200" dirty="0">
                <a:solidFill>
                  <a:schemeClr val="tx1">
                    <a:lumMod val="65000"/>
                    <a:lumOff val="35000"/>
                  </a:schemeClr>
                </a:solidFill>
              </a:rPr>
              <a:t>Ten most important topics</a:t>
            </a:r>
          </a:p>
          <a:p>
            <a:r>
              <a:rPr lang="en-CA" sz="3200" dirty="0">
                <a:solidFill>
                  <a:schemeClr val="tx1">
                    <a:lumMod val="65000"/>
                    <a:lumOff val="35000"/>
                  </a:schemeClr>
                </a:solidFill>
              </a:rPr>
              <a:t>Words associated with topics</a:t>
            </a:r>
          </a:p>
          <a:p>
            <a:r>
              <a:rPr lang="en-CA" sz="3200" dirty="0">
                <a:solidFill>
                  <a:schemeClr val="tx1">
                    <a:lumMod val="65000"/>
                    <a:lumOff val="35000"/>
                  </a:schemeClr>
                </a:solidFill>
              </a:rPr>
              <a:t>Named entities</a:t>
            </a:r>
          </a:p>
          <a:p>
            <a:r>
              <a:rPr lang="en-CA" sz="3200" dirty="0">
                <a:solidFill>
                  <a:schemeClr val="tx1">
                    <a:lumMod val="65000"/>
                    <a:lumOff val="35000"/>
                  </a:schemeClr>
                </a:solidFill>
              </a:rPr>
              <a:t>What words predict categories</a:t>
            </a:r>
          </a:p>
          <a:p>
            <a:endParaRPr lang="en-CA" sz="3200" dirty="0">
              <a:solidFill>
                <a:schemeClr val="tx1">
                  <a:lumMod val="65000"/>
                  <a:lumOff val="35000"/>
                </a:schemeClr>
              </a:solidFill>
            </a:endParaRPr>
          </a:p>
        </p:txBody>
      </p:sp>
      <p:pic>
        <p:nvPicPr>
          <p:cNvPr id="4" name="Picture 3">
            <a:extLst>
              <a:ext uri="{FF2B5EF4-FFF2-40B4-BE49-F238E27FC236}">
                <a16:creationId xmlns:a16="http://schemas.microsoft.com/office/drawing/2014/main" id="{2D8E7E31-F213-57D9-85F9-443B6618E01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56040" y="866109"/>
            <a:ext cx="2183552" cy="4274841"/>
          </a:xfrm>
          <a:prstGeom prst="rect">
            <a:avLst/>
          </a:prstGeom>
        </p:spPr>
      </p:pic>
    </p:spTree>
    <p:extLst>
      <p:ext uri="{BB962C8B-B14F-4D97-AF65-F5344CB8AC3E}">
        <p14:creationId xmlns:p14="http://schemas.microsoft.com/office/powerpoint/2010/main" val="208366461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3C331-2A6E-1E79-C9CC-DEEB09AA086A}"/>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8CDFA15F-84F8-EDE8-24BC-DCBB7104D2E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BE282B6A-F52D-A68C-BAEA-1CD4C8637D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47867" y="132250"/>
            <a:ext cx="2396068" cy="798689"/>
          </a:xfrm>
          <a:prstGeom prst="rect">
            <a:avLst/>
          </a:prstGeom>
          <a:ln w="12700">
            <a:miter lim="400000"/>
          </a:ln>
        </p:spPr>
      </p:pic>
      <p:sp>
        <p:nvSpPr>
          <p:cNvPr id="9" name="Shape 57">
            <a:extLst>
              <a:ext uri="{FF2B5EF4-FFF2-40B4-BE49-F238E27FC236}">
                <a16:creationId xmlns:a16="http://schemas.microsoft.com/office/drawing/2014/main" id="{64BF17AC-5F39-5E71-BA08-6508A30BDB46}"/>
              </a:ext>
            </a:extLst>
          </p:cNvPr>
          <p:cNvSpPr txBox="1">
            <a:spLocks/>
          </p:cNvSpPr>
          <p:nvPr/>
        </p:nvSpPr>
        <p:spPr>
          <a:xfrm>
            <a:off x="0" y="186253"/>
            <a:ext cx="12192000" cy="625853"/>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lang="en-US" sz="5400" b="1" dirty="0">
                <a:solidFill>
                  <a:srgbClr val="4472C4">
                    <a:lumMod val="75000"/>
                  </a:srgbClr>
                </a:solidFill>
                <a:latin typeface="Calibri" panose="020F0502020204030204" pitchFamily="34" charset="0"/>
                <a:cs typeface="Calibri" panose="020F0502020204030204" pitchFamily="34" charset="0"/>
              </a:rPr>
              <a:t>Claude</a:t>
            </a: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 - Methods</a:t>
            </a:r>
          </a:p>
        </p:txBody>
      </p:sp>
      <p:sp>
        <p:nvSpPr>
          <p:cNvPr id="2" name="TextBox 1">
            <a:extLst>
              <a:ext uri="{FF2B5EF4-FFF2-40B4-BE49-F238E27FC236}">
                <a16:creationId xmlns:a16="http://schemas.microsoft.com/office/drawing/2014/main" id="{59D57ADF-FB02-E0DC-2ECB-0D96EBDD737A}"/>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509EB190-89A8-BCDD-0546-5ACAAED6C033}"/>
              </a:ext>
            </a:extLst>
          </p:cNvPr>
          <p:cNvSpPr>
            <a:spLocks noGrp="1"/>
          </p:cNvSpPr>
          <p:nvPr>
            <p:ph idx="1"/>
          </p:nvPr>
        </p:nvSpPr>
        <p:spPr>
          <a:xfrm>
            <a:off x="263352" y="1156380"/>
            <a:ext cx="5112568" cy="5515367"/>
          </a:xfrm>
        </p:spPr>
        <p:txBody>
          <a:bodyPr>
            <a:normAutofit fontScale="85000" lnSpcReduction="20000"/>
          </a:bodyPr>
          <a:lstStyle/>
          <a:p>
            <a:r>
              <a:rPr lang="en-CA" sz="3600" b="1" dirty="0">
                <a:solidFill>
                  <a:schemeClr val="tx1">
                    <a:lumMod val="65000"/>
                    <a:lumOff val="35000"/>
                  </a:schemeClr>
                </a:solidFill>
              </a:rPr>
              <a:t>Methodology</a:t>
            </a:r>
          </a:p>
          <a:p>
            <a:pPr lvl="1"/>
            <a:r>
              <a:rPr lang="en-CA" sz="3200" dirty="0">
                <a:solidFill>
                  <a:schemeClr val="tx1">
                    <a:lumMod val="65000"/>
                    <a:lumOff val="35000"/>
                  </a:schemeClr>
                </a:solidFill>
              </a:rPr>
              <a:t>Uploaded CSV file with all responses and metadata and a simple initial prompt.</a:t>
            </a:r>
            <a:endParaRPr lang="en-CA" sz="2800" dirty="0">
              <a:solidFill>
                <a:schemeClr val="tx1">
                  <a:lumMod val="65000"/>
                  <a:lumOff val="35000"/>
                </a:schemeClr>
              </a:solidFill>
            </a:endParaRPr>
          </a:p>
          <a:p>
            <a:pPr lvl="1"/>
            <a:r>
              <a:rPr lang="en-CA" sz="3200" dirty="0">
                <a:solidFill>
                  <a:schemeClr val="tx1">
                    <a:lumMod val="65000"/>
                    <a:lumOff val="35000"/>
                  </a:schemeClr>
                </a:solidFill>
              </a:rPr>
              <a:t>With no additional prompting, Claude provided an outstanding overview of the data. NB: It also provided the code it used to complete the initial analysis. </a:t>
            </a:r>
          </a:p>
          <a:p>
            <a:pPr lvl="1"/>
            <a:r>
              <a:rPr lang="en-CA" sz="3200" dirty="0">
                <a:solidFill>
                  <a:schemeClr val="tx1">
                    <a:lumMod val="65000"/>
                    <a:lumOff val="35000"/>
                  </a:schemeClr>
                </a:solidFill>
              </a:rPr>
              <a:t>Then began prompting to answer common research questions starting with initial inductive questions and moving to more detailed deductive questions.</a:t>
            </a:r>
          </a:p>
        </p:txBody>
      </p:sp>
      <p:pic>
        <p:nvPicPr>
          <p:cNvPr id="4" name="Picture 3">
            <a:extLst>
              <a:ext uri="{FF2B5EF4-FFF2-40B4-BE49-F238E27FC236}">
                <a16:creationId xmlns:a16="http://schemas.microsoft.com/office/drawing/2014/main" id="{7A650840-2616-5A8B-0377-E3A4BE46D48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9400" y="1528615"/>
            <a:ext cx="3763383" cy="1825900"/>
          </a:xfrm>
          <a:prstGeom prst="rect">
            <a:avLst/>
          </a:prstGeom>
        </p:spPr>
      </p:pic>
      <p:pic>
        <p:nvPicPr>
          <p:cNvPr id="3" name="Picture 2">
            <a:extLst>
              <a:ext uri="{FF2B5EF4-FFF2-40B4-BE49-F238E27FC236}">
                <a16:creationId xmlns:a16="http://schemas.microsoft.com/office/drawing/2014/main" id="{3BE1EEF8-CB27-0D84-8182-D04E106492E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68297" y="2319424"/>
            <a:ext cx="2915301" cy="2819432"/>
          </a:xfrm>
          <a:prstGeom prst="rect">
            <a:avLst/>
          </a:prstGeom>
        </p:spPr>
      </p:pic>
      <p:sp>
        <p:nvSpPr>
          <p:cNvPr id="10" name="TextBox 9">
            <a:extLst>
              <a:ext uri="{FF2B5EF4-FFF2-40B4-BE49-F238E27FC236}">
                <a16:creationId xmlns:a16="http://schemas.microsoft.com/office/drawing/2014/main" id="{9B16310D-95DB-F8C9-9224-133FAE9F12F7}"/>
              </a:ext>
            </a:extLst>
          </p:cNvPr>
          <p:cNvSpPr txBox="1"/>
          <p:nvPr/>
        </p:nvSpPr>
        <p:spPr>
          <a:xfrm>
            <a:off x="5008262" y="3473578"/>
            <a:ext cx="1800200" cy="369332"/>
          </a:xfrm>
          <a:prstGeom prst="rect">
            <a:avLst/>
          </a:prstGeom>
          <a:noFill/>
        </p:spPr>
        <p:txBody>
          <a:bodyPr wrap="square" rtlCol="0">
            <a:spAutoFit/>
          </a:bodyPr>
          <a:lstStyle/>
          <a:p>
            <a:pPr algn="ctr"/>
            <a:r>
              <a:rPr lang="en-US" dirty="0"/>
              <a:t>Initial Prompt</a:t>
            </a:r>
          </a:p>
        </p:txBody>
      </p:sp>
      <p:sp>
        <p:nvSpPr>
          <p:cNvPr id="11" name="TextBox 10">
            <a:extLst>
              <a:ext uri="{FF2B5EF4-FFF2-40B4-BE49-F238E27FC236}">
                <a16:creationId xmlns:a16="http://schemas.microsoft.com/office/drawing/2014/main" id="{649E878C-339D-7A34-A8F7-22A9536E267B}"/>
              </a:ext>
            </a:extLst>
          </p:cNvPr>
          <p:cNvSpPr txBox="1"/>
          <p:nvPr/>
        </p:nvSpPr>
        <p:spPr>
          <a:xfrm>
            <a:off x="5696188" y="5138856"/>
            <a:ext cx="1800200" cy="369332"/>
          </a:xfrm>
          <a:prstGeom prst="rect">
            <a:avLst/>
          </a:prstGeom>
          <a:noFill/>
        </p:spPr>
        <p:txBody>
          <a:bodyPr wrap="square" rtlCol="0">
            <a:spAutoFit/>
          </a:bodyPr>
          <a:lstStyle/>
          <a:p>
            <a:pPr algn="ctr"/>
            <a:r>
              <a:rPr lang="en-US" dirty="0"/>
              <a:t>Initial Response</a:t>
            </a:r>
          </a:p>
        </p:txBody>
      </p:sp>
      <p:pic>
        <p:nvPicPr>
          <p:cNvPr id="12" name="Picture 11">
            <a:extLst>
              <a:ext uri="{FF2B5EF4-FFF2-40B4-BE49-F238E27FC236}">
                <a16:creationId xmlns:a16="http://schemas.microsoft.com/office/drawing/2014/main" id="{EFA100AD-8F8B-5055-58A0-E55A7569140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422448" y="3498636"/>
            <a:ext cx="3769552" cy="1660492"/>
          </a:xfrm>
          <a:prstGeom prst="rect">
            <a:avLst/>
          </a:prstGeom>
        </p:spPr>
      </p:pic>
      <p:sp>
        <p:nvSpPr>
          <p:cNvPr id="13" name="TextBox 12">
            <a:extLst>
              <a:ext uri="{FF2B5EF4-FFF2-40B4-BE49-F238E27FC236}">
                <a16:creationId xmlns:a16="http://schemas.microsoft.com/office/drawing/2014/main" id="{90D91995-6BAE-AF53-7AE1-0E5D1154D2EE}"/>
              </a:ext>
            </a:extLst>
          </p:cNvPr>
          <p:cNvSpPr txBox="1"/>
          <p:nvPr/>
        </p:nvSpPr>
        <p:spPr>
          <a:xfrm>
            <a:off x="10056442" y="3059668"/>
            <a:ext cx="2199907" cy="369332"/>
          </a:xfrm>
          <a:prstGeom prst="rect">
            <a:avLst/>
          </a:prstGeom>
          <a:noFill/>
        </p:spPr>
        <p:txBody>
          <a:bodyPr wrap="square" rtlCol="0">
            <a:spAutoFit/>
          </a:bodyPr>
          <a:lstStyle/>
          <a:p>
            <a:pPr algn="ctr"/>
            <a:r>
              <a:rPr lang="en-US" dirty="0"/>
              <a:t>Offer to Follow-Up</a:t>
            </a:r>
          </a:p>
        </p:txBody>
      </p:sp>
      <p:pic>
        <p:nvPicPr>
          <p:cNvPr id="16" name="Picture 15">
            <a:extLst>
              <a:ext uri="{FF2B5EF4-FFF2-40B4-BE49-F238E27FC236}">
                <a16:creationId xmlns:a16="http://schemas.microsoft.com/office/drawing/2014/main" id="{CF58E0BF-D26B-16B5-8760-8FE8C825F26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776021" y="4883215"/>
            <a:ext cx="2199907" cy="1845585"/>
          </a:xfrm>
          <a:prstGeom prst="rect">
            <a:avLst/>
          </a:prstGeom>
          <a:ln>
            <a:solidFill>
              <a:schemeClr val="accent1"/>
            </a:solidFill>
          </a:ln>
        </p:spPr>
      </p:pic>
      <p:sp>
        <p:nvSpPr>
          <p:cNvPr id="17" name="TextBox 16">
            <a:extLst>
              <a:ext uri="{FF2B5EF4-FFF2-40B4-BE49-F238E27FC236}">
                <a16:creationId xmlns:a16="http://schemas.microsoft.com/office/drawing/2014/main" id="{CA9F1C23-4F11-5262-0E77-E2B4D2474655}"/>
              </a:ext>
            </a:extLst>
          </p:cNvPr>
          <p:cNvSpPr txBox="1"/>
          <p:nvPr/>
        </p:nvSpPr>
        <p:spPr>
          <a:xfrm>
            <a:off x="7426495" y="6072013"/>
            <a:ext cx="2199907" cy="646331"/>
          </a:xfrm>
          <a:prstGeom prst="rect">
            <a:avLst/>
          </a:prstGeom>
          <a:noFill/>
        </p:spPr>
        <p:txBody>
          <a:bodyPr wrap="square" rtlCol="0">
            <a:spAutoFit/>
          </a:bodyPr>
          <a:lstStyle/>
          <a:p>
            <a:pPr algn="ctr"/>
            <a:r>
              <a:rPr lang="en-US" dirty="0"/>
              <a:t>Created Interactive Data Visualization</a:t>
            </a:r>
          </a:p>
        </p:txBody>
      </p:sp>
      <p:pic>
        <p:nvPicPr>
          <p:cNvPr id="18" name="Picture 17">
            <a:extLst>
              <a:ext uri="{FF2B5EF4-FFF2-40B4-BE49-F238E27FC236}">
                <a16:creationId xmlns:a16="http://schemas.microsoft.com/office/drawing/2014/main" id="{30543444-9CEA-A794-5E08-E5385A02DB9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981902" y="1135643"/>
            <a:ext cx="4149080" cy="1628898"/>
          </a:xfrm>
          <a:prstGeom prst="rect">
            <a:avLst/>
          </a:prstGeom>
        </p:spPr>
      </p:pic>
      <p:sp>
        <p:nvSpPr>
          <p:cNvPr id="19" name="TextBox 18">
            <a:extLst>
              <a:ext uri="{FF2B5EF4-FFF2-40B4-BE49-F238E27FC236}">
                <a16:creationId xmlns:a16="http://schemas.microsoft.com/office/drawing/2014/main" id="{ACC6710C-F592-EBBF-25AB-7E52E9B32750}"/>
              </a:ext>
            </a:extLst>
          </p:cNvPr>
          <p:cNvSpPr txBox="1"/>
          <p:nvPr/>
        </p:nvSpPr>
        <p:spPr>
          <a:xfrm>
            <a:off x="6575670" y="781911"/>
            <a:ext cx="3901556" cy="369332"/>
          </a:xfrm>
          <a:prstGeom prst="rect">
            <a:avLst/>
          </a:prstGeom>
          <a:noFill/>
        </p:spPr>
        <p:txBody>
          <a:bodyPr wrap="square" rtlCol="0">
            <a:spAutoFit/>
          </a:bodyPr>
          <a:lstStyle/>
          <a:p>
            <a:pPr algn="ctr"/>
            <a:r>
              <a:rPr lang="en-US" dirty="0"/>
              <a:t>Code for Initial Analysis</a:t>
            </a:r>
          </a:p>
        </p:txBody>
      </p:sp>
    </p:spTree>
    <p:extLst>
      <p:ext uri="{BB962C8B-B14F-4D97-AF65-F5344CB8AC3E}">
        <p14:creationId xmlns:p14="http://schemas.microsoft.com/office/powerpoint/2010/main" val="285764387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A1DE3-5E8A-ADC0-812A-8C959EE88C98}"/>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C151B1BA-ADE7-65CE-A57E-BF92908249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E5156C06-11C3-DB9F-00D7-7EB1462D5D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47867" y="132250"/>
            <a:ext cx="2396068" cy="798689"/>
          </a:xfrm>
          <a:prstGeom prst="rect">
            <a:avLst/>
          </a:prstGeom>
          <a:ln w="12700">
            <a:miter lim="400000"/>
          </a:ln>
        </p:spPr>
      </p:pic>
      <p:sp>
        <p:nvSpPr>
          <p:cNvPr id="9" name="Shape 57">
            <a:extLst>
              <a:ext uri="{FF2B5EF4-FFF2-40B4-BE49-F238E27FC236}">
                <a16:creationId xmlns:a16="http://schemas.microsoft.com/office/drawing/2014/main" id="{1D4E7537-7082-3545-7F48-00BAB499581C}"/>
              </a:ext>
            </a:extLst>
          </p:cNvPr>
          <p:cNvSpPr txBox="1">
            <a:spLocks/>
          </p:cNvSpPr>
          <p:nvPr/>
        </p:nvSpPr>
        <p:spPr>
          <a:xfrm>
            <a:off x="0" y="186253"/>
            <a:ext cx="12192000" cy="625853"/>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Claude-Findings</a:t>
            </a:r>
          </a:p>
        </p:txBody>
      </p:sp>
      <p:sp>
        <p:nvSpPr>
          <p:cNvPr id="2" name="TextBox 1">
            <a:extLst>
              <a:ext uri="{FF2B5EF4-FFF2-40B4-BE49-F238E27FC236}">
                <a16:creationId xmlns:a16="http://schemas.microsoft.com/office/drawing/2014/main" id="{AA10CA22-E613-7411-C2D5-012B40F402AC}"/>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8241093C-2184-4854-3779-7D15E2A75EEB}"/>
              </a:ext>
            </a:extLst>
          </p:cNvPr>
          <p:cNvSpPr>
            <a:spLocks noGrp="1"/>
          </p:cNvSpPr>
          <p:nvPr>
            <p:ph idx="1"/>
          </p:nvPr>
        </p:nvSpPr>
        <p:spPr>
          <a:xfrm>
            <a:off x="263352" y="1156380"/>
            <a:ext cx="6768752" cy="5515367"/>
          </a:xfrm>
        </p:spPr>
        <p:txBody>
          <a:bodyPr>
            <a:normAutofit/>
          </a:bodyPr>
          <a:lstStyle/>
          <a:p>
            <a:r>
              <a:rPr lang="en-CA" sz="3200" dirty="0">
                <a:solidFill>
                  <a:schemeClr val="tx1">
                    <a:lumMod val="65000"/>
                    <a:lumOff val="35000"/>
                  </a:schemeClr>
                </a:solidFill>
              </a:rPr>
              <a:t>20 Frequent Words (with/</a:t>
            </a:r>
            <a:br>
              <a:rPr lang="en-CA" sz="3200" dirty="0">
                <a:solidFill>
                  <a:schemeClr val="tx1">
                    <a:lumMod val="65000"/>
                    <a:lumOff val="35000"/>
                  </a:schemeClr>
                </a:solidFill>
              </a:rPr>
            </a:br>
            <a:r>
              <a:rPr lang="en-CA" sz="3200" dirty="0">
                <a:solidFill>
                  <a:schemeClr val="tx1">
                    <a:lumMod val="65000"/>
                    <a:lumOff val="35000"/>
                  </a:schemeClr>
                </a:solidFill>
              </a:rPr>
              <a:t>without stopwords removed)</a:t>
            </a:r>
            <a:endParaRPr lang="en-CA" sz="2800" dirty="0">
              <a:solidFill>
                <a:schemeClr val="tx1">
                  <a:lumMod val="65000"/>
                  <a:lumOff val="35000"/>
                </a:schemeClr>
              </a:solidFill>
            </a:endParaRPr>
          </a:p>
          <a:p>
            <a:r>
              <a:rPr lang="en-CA" sz="3200" dirty="0">
                <a:solidFill>
                  <a:schemeClr val="tx1">
                    <a:lumMod val="65000"/>
                    <a:lumOff val="35000"/>
                  </a:schemeClr>
                </a:solidFill>
              </a:rPr>
              <a:t>20 Frequent Words/TFIDF</a:t>
            </a:r>
          </a:p>
          <a:p>
            <a:r>
              <a:rPr lang="en-CA" sz="3200" dirty="0">
                <a:solidFill>
                  <a:schemeClr val="tx1">
                    <a:lumMod val="65000"/>
                    <a:lumOff val="35000"/>
                  </a:schemeClr>
                </a:solidFill>
              </a:rPr>
              <a:t>20 Most Frequent Phrases</a:t>
            </a:r>
          </a:p>
          <a:p>
            <a:r>
              <a:rPr lang="en-CA" sz="3200" dirty="0">
                <a:solidFill>
                  <a:schemeClr val="tx1">
                    <a:lumMod val="65000"/>
                    <a:lumOff val="35000"/>
                  </a:schemeClr>
                </a:solidFill>
              </a:rPr>
              <a:t>Top 10 Words by Category</a:t>
            </a:r>
          </a:p>
          <a:p>
            <a:r>
              <a:rPr lang="en-CA" sz="3200" dirty="0">
                <a:solidFill>
                  <a:schemeClr val="tx1">
                    <a:lumMod val="65000"/>
                    <a:lumOff val="35000"/>
                  </a:schemeClr>
                </a:solidFill>
              </a:rPr>
              <a:t>Top 10 Phrases by Category</a:t>
            </a:r>
          </a:p>
          <a:p>
            <a:r>
              <a:rPr lang="en-CA" sz="3200" dirty="0">
                <a:solidFill>
                  <a:schemeClr val="tx1">
                    <a:lumMod val="65000"/>
                    <a:lumOff val="35000"/>
                  </a:schemeClr>
                </a:solidFill>
              </a:rPr>
              <a:t>Ten most important topics</a:t>
            </a:r>
          </a:p>
          <a:p>
            <a:r>
              <a:rPr lang="en-CA" sz="3200" dirty="0">
                <a:solidFill>
                  <a:schemeClr val="tx1">
                    <a:lumMod val="65000"/>
                    <a:lumOff val="35000"/>
                  </a:schemeClr>
                </a:solidFill>
              </a:rPr>
              <a:t>Words associated with topics</a:t>
            </a:r>
          </a:p>
          <a:p>
            <a:r>
              <a:rPr lang="en-CA" sz="3200" dirty="0">
                <a:solidFill>
                  <a:schemeClr val="tx1">
                    <a:lumMod val="65000"/>
                    <a:lumOff val="35000"/>
                  </a:schemeClr>
                </a:solidFill>
              </a:rPr>
              <a:t>Named entities</a:t>
            </a:r>
          </a:p>
          <a:p>
            <a:r>
              <a:rPr lang="en-CA" sz="3200" dirty="0">
                <a:solidFill>
                  <a:schemeClr val="tx1">
                    <a:lumMod val="65000"/>
                    <a:lumOff val="35000"/>
                  </a:schemeClr>
                </a:solidFill>
              </a:rPr>
              <a:t>What words predict categories</a:t>
            </a:r>
          </a:p>
          <a:p>
            <a:endParaRPr lang="en-CA" sz="3200" dirty="0">
              <a:solidFill>
                <a:schemeClr val="tx1">
                  <a:lumMod val="65000"/>
                  <a:lumOff val="35000"/>
                </a:schemeClr>
              </a:solidFill>
            </a:endParaRPr>
          </a:p>
        </p:txBody>
      </p:sp>
      <p:pic>
        <p:nvPicPr>
          <p:cNvPr id="3" name="Picture 2">
            <a:extLst>
              <a:ext uri="{FF2B5EF4-FFF2-40B4-BE49-F238E27FC236}">
                <a16:creationId xmlns:a16="http://schemas.microsoft.com/office/drawing/2014/main" id="{36549EFE-2D1F-D804-2BE3-19297900964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46788" y="918252"/>
            <a:ext cx="3077124" cy="3989095"/>
          </a:xfrm>
          <a:prstGeom prst="rect">
            <a:avLst/>
          </a:prstGeom>
        </p:spPr>
      </p:pic>
      <p:pic>
        <p:nvPicPr>
          <p:cNvPr id="8" name="Picture 7">
            <a:extLst>
              <a:ext uri="{FF2B5EF4-FFF2-40B4-BE49-F238E27FC236}">
                <a16:creationId xmlns:a16="http://schemas.microsoft.com/office/drawing/2014/main" id="{74D6B74F-17EA-B400-3317-E0486C36280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36617" y="1340768"/>
            <a:ext cx="4677357" cy="1714748"/>
          </a:xfrm>
          <a:prstGeom prst="rect">
            <a:avLst/>
          </a:prstGeom>
        </p:spPr>
      </p:pic>
      <p:sp>
        <p:nvSpPr>
          <p:cNvPr id="10" name="TextBox 9">
            <a:extLst>
              <a:ext uri="{FF2B5EF4-FFF2-40B4-BE49-F238E27FC236}">
                <a16:creationId xmlns:a16="http://schemas.microsoft.com/office/drawing/2014/main" id="{71C21E3B-9C4F-0CC3-D96F-33F22A2DF7E7}"/>
              </a:ext>
            </a:extLst>
          </p:cNvPr>
          <p:cNvSpPr txBox="1"/>
          <p:nvPr/>
        </p:nvSpPr>
        <p:spPr>
          <a:xfrm>
            <a:off x="5807968" y="4947844"/>
            <a:ext cx="1800200" cy="369332"/>
          </a:xfrm>
          <a:prstGeom prst="rect">
            <a:avLst/>
          </a:prstGeom>
          <a:noFill/>
        </p:spPr>
        <p:txBody>
          <a:bodyPr wrap="square" rtlCol="0">
            <a:spAutoFit/>
          </a:bodyPr>
          <a:lstStyle/>
          <a:p>
            <a:pPr algn="ctr"/>
            <a:r>
              <a:rPr lang="en-US" dirty="0"/>
              <a:t>Top Words</a:t>
            </a:r>
          </a:p>
        </p:txBody>
      </p:sp>
      <p:sp>
        <p:nvSpPr>
          <p:cNvPr id="11" name="TextBox 10">
            <a:extLst>
              <a:ext uri="{FF2B5EF4-FFF2-40B4-BE49-F238E27FC236}">
                <a16:creationId xmlns:a16="http://schemas.microsoft.com/office/drawing/2014/main" id="{193E498B-DEC8-1D07-FCD9-BE9E197F34B4}"/>
              </a:ext>
            </a:extLst>
          </p:cNvPr>
          <p:cNvSpPr txBox="1"/>
          <p:nvPr/>
        </p:nvSpPr>
        <p:spPr>
          <a:xfrm>
            <a:off x="8780381" y="942861"/>
            <a:ext cx="3077124" cy="369332"/>
          </a:xfrm>
          <a:prstGeom prst="rect">
            <a:avLst/>
          </a:prstGeom>
          <a:noFill/>
        </p:spPr>
        <p:txBody>
          <a:bodyPr wrap="square" rtlCol="0">
            <a:spAutoFit/>
          </a:bodyPr>
          <a:lstStyle/>
          <a:p>
            <a:pPr algn="ctr"/>
            <a:r>
              <a:rPr lang="en-US" dirty="0"/>
              <a:t>Code to Analyze Top Words</a:t>
            </a:r>
          </a:p>
        </p:txBody>
      </p:sp>
      <p:pic>
        <p:nvPicPr>
          <p:cNvPr id="12" name="Picture 11">
            <a:extLst>
              <a:ext uri="{FF2B5EF4-FFF2-40B4-BE49-F238E27FC236}">
                <a16:creationId xmlns:a16="http://schemas.microsoft.com/office/drawing/2014/main" id="{5B10D37B-BE74-1FA4-59E7-3B6AEF4D8F3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184232" y="3429000"/>
            <a:ext cx="3351651" cy="3345117"/>
          </a:xfrm>
          <a:prstGeom prst="rect">
            <a:avLst/>
          </a:prstGeom>
          <a:ln>
            <a:solidFill>
              <a:schemeClr val="accent1"/>
            </a:solidFill>
          </a:ln>
        </p:spPr>
      </p:pic>
      <p:sp>
        <p:nvSpPr>
          <p:cNvPr id="13" name="TextBox 12">
            <a:extLst>
              <a:ext uri="{FF2B5EF4-FFF2-40B4-BE49-F238E27FC236}">
                <a16:creationId xmlns:a16="http://schemas.microsoft.com/office/drawing/2014/main" id="{D54BCC82-48F3-4822-3145-C9F314569B4B}"/>
              </a:ext>
            </a:extLst>
          </p:cNvPr>
          <p:cNvSpPr txBox="1"/>
          <p:nvPr/>
        </p:nvSpPr>
        <p:spPr>
          <a:xfrm>
            <a:off x="6191378" y="5950183"/>
            <a:ext cx="1800200" cy="646331"/>
          </a:xfrm>
          <a:prstGeom prst="rect">
            <a:avLst/>
          </a:prstGeom>
          <a:noFill/>
        </p:spPr>
        <p:txBody>
          <a:bodyPr wrap="square" rtlCol="0">
            <a:spAutoFit/>
          </a:bodyPr>
          <a:lstStyle/>
          <a:p>
            <a:pPr algn="ctr"/>
            <a:r>
              <a:rPr lang="en-US" dirty="0"/>
              <a:t>Interactive Visualization</a:t>
            </a:r>
          </a:p>
        </p:txBody>
      </p:sp>
    </p:spTree>
    <p:extLst>
      <p:ext uri="{BB962C8B-B14F-4D97-AF65-F5344CB8AC3E}">
        <p14:creationId xmlns:p14="http://schemas.microsoft.com/office/powerpoint/2010/main" val="1517963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7DF167-81B6-68F5-62E9-D44E8A49989D}"/>
              </a:ext>
            </a:extLst>
          </p:cNvPr>
          <p:cNvPicPr>
            <a:picLocks noChangeAspect="1"/>
          </p:cNvPicPr>
          <p:nvPr/>
        </p:nvPicPr>
        <p:blipFill>
          <a:blip r:embed="rId3" cstate="screen">
            <a:extLst>
              <a:ext uri="{28A0092B-C50C-407E-A947-70E740481C1C}">
                <a14:useLocalDpi xmlns:a14="http://schemas.microsoft.com/office/drawing/2010/main"/>
              </a:ext>
            </a:extLst>
          </a:blip>
          <a:srcRect b="24910"/>
          <a:stretch/>
        </p:blipFill>
        <p:spPr>
          <a:xfrm>
            <a:off x="-7711" y="-27385"/>
            <a:ext cx="5262973" cy="2173318"/>
          </a:xfrm>
          <a:prstGeom prst="rect">
            <a:avLst/>
          </a:prstGeom>
        </p:spPr>
      </p:pic>
      <p:sp>
        <p:nvSpPr>
          <p:cNvPr id="6" name="TextBox 5"/>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11" name="TextBox 10"/>
          <p:cNvSpPr txBox="1"/>
          <p:nvPr/>
        </p:nvSpPr>
        <p:spPr>
          <a:xfrm>
            <a:off x="191344" y="3113276"/>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rPr>
              <a:t>Session I: Tutorial Overview/Dataset (1:10-1:15)</a:t>
            </a:r>
          </a:p>
          <a:p>
            <a:pPr marL="1485900" lvl="2" indent="-571500">
              <a:buFont typeface="Arial" charset="0"/>
              <a:buChar char="•"/>
              <a:defRPr/>
            </a:pPr>
            <a:r>
              <a:rPr lang="en-CA" dirty="0">
                <a:solidFill>
                  <a:prstClr val="black"/>
                </a:solidFill>
                <a:highlight>
                  <a:srgbClr val="FFFF00"/>
                </a:highlight>
                <a:latin typeface="Calibri"/>
              </a:rPr>
              <a:t>Text Mining in R and Python</a:t>
            </a:r>
          </a:p>
          <a:p>
            <a:pPr marL="1485900" lvl="2" indent="-571500">
              <a:buFont typeface="Arial" charset="0"/>
              <a:buChar char="•"/>
              <a:defRPr/>
            </a:pPr>
            <a:r>
              <a:rPr lang="en-CA" dirty="0">
                <a:solidFill>
                  <a:prstClr val="black"/>
                </a:solidFill>
                <a:highlight>
                  <a:srgbClr val="FFFF00"/>
                </a:highlight>
                <a:latin typeface="Calibri"/>
              </a:rPr>
              <a:t>NIST Cybersecurity RFI Corpus</a:t>
            </a:r>
            <a:endParaRPr kumimoji="0" lang="en-CA"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 Bag of Words Approaches (1:15-1:45)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Dictionaries and Sentiment Analysis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III: NLP-Syntactic Parsing and Unsupervised Machine Learning Approaches (1:45-2:15)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dirty="0">
                <a:solidFill>
                  <a:prstClr val="black"/>
                </a:solidFill>
                <a:latin typeface="Calibri"/>
              </a:rPr>
              <a:t>Topic Modeling</a:t>
            </a:r>
          </a:p>
        </p:txBody>
      </p:sp>
      <p:sp>
        <p:nvSpPr>
          <p:cNvPr id="4" name="TextBox 3">
            <a:extLst>
              <a:ext uri="{FF2B5EF4-FFF2-40B4-BE49-F238E27FC236}">
                <a16:creationId xmlns:a16="http://schemas.microsoft.com/office/drawing/2014/main" id="{B15A5141-E8F2-3A6B-E903-1F41B3D1B4B3}"/>
              </a:ext>
            </a:extLst>
          </p:cNvPr>
          <p:cNvSpPr txBox="1"/>
          <p:nvPr/>
        </p:nvSpPr>
        <p:spPr>
          <a:xfrm>
            <a:off x="27566" y="2420888"/>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F76DD4AD-9A30-5768-DD64-959AC2CC65D3}"/>
              </a:ext>
            </a:extLst>
          </p:cNvPr>
          <p:cNvSpPr txBox="1"/>
          <p:nvPr/>
        </p:nvSpPr>
        <p:spPr>
          <a:xfrm>
            <a:off x="6501925" y="3113276"/>
            <a:ext cx="5246718"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(2:45-3:15)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V: Generative AI and RAG (3:15-3:45)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Prompt Engineering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Notebook LM/</a:t>
            </a:r>
            <a:r>
              <a:rPr lang="en-CA" dirty="0">
                <a:solidFill>
                  <a:prstClr val="black"/>
                </a:solidFill>
                <a:latin typeface="Calibri"/>
              </a:rPr>
              <a:t>AI Studio</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485900" lvl="2" indent="-571500">
              <a:buFont typeface="Arial" charset="0"/>
              <a:buChar char="•"/>
              <a:defRPr/>
            </a:pPr>
            <a:r>
              <a:rPr kumimoji="0" lang="en-CA" b="0" i="0" u="none" strike="noStrike" kern="1200" cap="none" spc="0" normalizeH="0" baseline="0" noProof="0" dirty="0">
                <a:ln>
                  <a:noFill/>
                </a:ln>
                <a:solidFill>
                  <a:prstClr val="black"/>
                </a:solidFill>
                <a:effectLst/>
                <a:uLnTx/>
                <a:uFillTx/>
                <a:latin typeface="Calibri"/>
                <a:ea typeface="+mn-ea"/>
                <a:cs typeface="+mn-cs"/>
              </a:rPr>
              <a:t>HICSS Community on Text Analytics</a:t>
            </a:r>
          </a:p>
        </p:txBody>
      </p:sp>
      <p:pic>
        <p:nvPicPr>
          <p:cNvPr id="7" name="Picture 6">
            <a:extLst>
              <a:ext uri="{FF2B5EF4-FFF2-40B4-BE49-F238E27FC236}">
                <a16:creationId xmlns:a16="http://schemas.microsoft.com/office/drawing/2014/main" id="{47A4BD65-846B-589D-C170-6DAF2CFAADF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82014" y="42737"/>
            <a:ext cx="733258" cy="733258"/>
          </a:xfrm>
          <a:prstGeom prst="rect">
            <a:avLst/>
          </a:prstGeom>
        </p:spPr>
      </p:pic>
    </p:spTree>
    <p:extLst>
      <p:ext uri="{BB962C8B-B14F-4D97-AF65-F5344CB8AC3E}">
        <p14:creationId xmlns:p14="http://schemas.microsoft.com/office/powerpoint/2010/main" val="18099886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0E62E-CCEA-E9CD-F756-012E215C3738}"/>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7BD5AF4A-E774-992C-CC25-C249020CEBC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90143D91-2E88-CB51-3734-BE9BCBDAEA7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47867" y="132250"/>
            <a:ext cx="2396068" cy="798689"/>
          </a:xfrm>
          <a:prstGeom prst="rect">
            <a:avLst/>
          </a:prstGeom>
          <a:ln w="12700">
            <a:miter lim="400000"/>
          </a:ln>
        </p:spPr>
      </p:pic>
      <p:sp>
        <p:nvSpPr>
          <p:cNvPr id="9" name="Shape 57">
            <a:extLst>
              <a:ext uri="{FF2B5EF4-FFF2-40B4-BE49-F238E27FC236}">
                <a16:creationId xmlns:a16="http://schemas.microsoft.com/office/drawing/2014/main" id="{1E633C66-6B86-5CCF-6FC6-2234D31B74F9}"/>
              </a:ext>
            </a:extLst>
          </p:cNvPr>
          <p:cNvSpPr txBox="1">
            <a:spLocks/>
          </p:cNvSpPr>
          <p:nvPr/>
        </p:nvSpPr>
        <p:spPr>
          <a:xfrm>
            <a:off x="0" y="186253"/>
            <a:ext cx="12192000" cy="625853"/>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Claude-Findings</a:t>
            </a:r>
          </a:p>
        </p:txBody>
      </p:sp>
      <p:sp>
        <p:nvSpPr>
          <p:cNvPr id="2" name="TextBox 1">
            <a:extLst>
              <a:ext uri="{FF2B5EF4-FFF2-40B4-BE49-F238E27FC236}">
                <a16:creationId xmlns:a16="http://schemas.microsoft.com/office/drawing/2014/main" id="{247F8D60-703E-A83B-7056-FB2668385399}"/>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6AE6A5E3-BEC7-92E2-6C71-0A9972FAC773}"/>
              </a:ext>
            </a:extLst>
          </p:cNvPr>
          <p:cNvSpPr>
            <a:spLocks noGrp="1"/>
          </p:cNvSpPr>
          <p:nvPr>
            <p:ph idx="1"/>
          </p:nvPr>
        </p:nvSpPr>
        <p:spPr>
          <a:xfrm>
            <a:off x="263352" y="1156380"/>
            <a:ext cx="6768752" cy="5515367"/>
          </a:xfrm>
        </p:spPr>
        <p:txBody>
          <a:bodyPr>
            <a:normAutofit/>
          </a:bodyPr>
          <a:lstStyle/>
          <a:p>
            <a:r>
              <a:rPr lang="en-CA" sz="3200" dirty="0">
                <a:solidFill>
                  <a:schemeClr val="tx1">
                    <a:lumMod val="65000"/>
                    <a:lumOff val="35000"/>
                  </a:schemeClr>
                </a:solidFill>
              </a:rPr>
              <a:t>20 Frequent Words (with/</a:t>
            </a:r>
            <a:br>
              <a:rPr lang="en-CA" sz="3200" dirty="0">
                <a:solidFill>
                  <a:schemeClr val="tx1">
                    <a:lumMod val="65000"/>
                    <a:lumOff val="35000"/>
                  </a:schemeClr>
                </a:solidFill>
              </a:rPr>
            </a:br>
            <a:r>
              <a:rPr lang="en-CA" sz="3200" dirty="0">
                <a:solidFill>
                  <a:schemeClr val="tx1">
                    <a:lumMod val="65000"/>
                    <a:lumOff val="35000"/>
                  </a:schemeClr>
                </a:solidFill>
              </a:rPr>
              <a:t>without stopwords removed)</a:t>
            </a:r>
            <a:endParaRPr lang="en-CA" sz="2800" dirty="0">
              <a:solidFill>
                <a:schemeClr val="tx1">
                  <a:lumMod val="65000"/>
                  <a:lumOff val="35000"/>
                </a:schemeClr>
              </a:solidFill>
            </a:endParaRPr>
          </a:p>
          <a:p>
            <a:r>
              <a:rPr lang="en-CA" sz="3200" dirty="0">
                <a:solidFill>
                  <a:schemeClr val="tx1">
                    <a:lumMod val="65000"/>
                    <a:lumOff val="35000"/>
                  </a:schemeClr>
                </a:solidFill>
              </a:rPr>
              <a:t>20 Frequent Words/TFIDF</a:t>
            </a:r>
          </a:p>
          <a:p>
            <a:r>
              <a:rPr lang="en-CA" sz="3200" dirty="0">
                <a:solidFill>
                  <a:schemeClr val="tx1">
                    <a:lumMod val="65000"/>
                    <a:lumOff val="35000"/>
                  </a:schemeClr>
                </a:solidFill>
              </a:rPr>
              <a:t>20 Most Frequent Phrases</a:t>
            </a:r>
          </a:p>
          <a:p>
            <a:r>
              <a:rPr lang="en-CA" sz="3200" dirty="0">
                <a:solidFill>
                  <a:schemeClr val="tx1">
                    <a:lumMod val="65000"/>
                    <a:lumOff val="35000"/>
                  </a:schemeClr>
                </a:solidFill>
              </a:rPr>
              <a:t>Top 10 Words by Category</a:t>
            </a:r>
          </a:p>
          <a:p>
            <a:r>
              <a:rPr lang="en-CA" sz="3200" dirty="0">
                <a:solidFill>
                  <a:schemeClr val="tx1">
                    <a:lumMod val="65000"/>
                    <a:lumOff val="35000"/>
                  </a:schemeClr>
                </a:solidFill>
              </a:rPr>
              <a:t>Top 10 Phrases by Category</a:t>
            </a:r>
          </a:p>
          <a:p>
            <a:r>
              <a:rPr lang="en-CA" sz="3200" dirty="0">
                <a:solidFill>
                  <a:schemeClr val="tx1">
                    <a:lumMod val="65000"/>
                    <a:lumOff val="35000"/>
                  </a:schemeClr>
                </a:solidFill>
              </a:rPr>
              <a:t>Ten most important topics</a:t>
            </a:r>
          </a:p>
          <a:p>
            <a:r>
              <a:rPr lang="en-CA" sz="3200" dirty="0">
                <a:solidFill>
                  <a:schemeClr val="tx1">
                    <a:lumMod val="65000"/>
                    <a:lumOff val="35000"/>
                  </a:schemeClr>
                </a:solidFill>
              </a:rPr>
              <a:t>Words associated with topics</a:t>
            </a:r>
          </a:p>
          <a:p>
            <a:r>
              <a:rPr lang="en-CA" sz="3200" dirty="0">
                <a:solidFill>
                  <a:schemeClr val="tx1">
                    <a:lumMod val="65000"/>
                    <a:lumOff val="35000"/>
                  </a:schemeClr>
                </a:solidFill>
              </a:rPr>
              <a:t>Named entities</a:t>
            </a:r>
          </a:p>
          <a:p>
            <a:r>
              <a:rPr lang="en-CA" sz="3200" dirty="0">
                <a:solidFill>
                  <a:schemeClr val="tx1">
                    <a:lumMod val="65000"/>
                    <a:lumOff val="35000"/>
                  </a:schemeClr>
                </a:solidFill>
              </a:rPr>
              <a:t>What words predict categories</a:t>
            </a:r>
          </a:p>
          <a:p>
            <a:endParaRPr lang="en-CA" sz="3200" dirty="0">
              <a:solidFill>
                <a:schemeClr val="tx1">
                  <a:lumMod val="65000"/>
                  <a:lumOff val="35000"/>
                </a:schemeClr>
              </a:solidFill>
            </a:endParaRPr>
          </a:p>
        </p:txBody>
      </p:sp>
      <p:sp>
        <p:nvSpPr>
          <p:cNvPr id="10" name="TextBox 9">
            <a:extLst>
              <a:ext uri="{FF2B5EF4-FFF2-40B4-BE49-F238E27FC236}">
                <a16:creationId xmlns:a16="http://schemas.microsoft.com/office/drawing/2014/main" id="{76E2E854-6272-24CE-33E1-4100D33722BC}"/>
              </a:ext>
            </a:extLst>
          </p:cNvPr>
          <p:cNvSpPr txBox="1"/>
          <p:nvPr/>
        </p:nvSpPr>
        <p:spPr>
          <a:xfrm>
            <a:off x="5982006" y="5646454"/>
            <a:ext cx="1800200" cy="369332"/>
          </a:xfrm>
          <a:prstGeom prst="rect">
            <a:avLst/>
          </a:prstGeom>
          <a:noFill/>
        </p:spPr>
        <p:txBody>
          <a:bodyPr wrap="square" rtlCol="0">
            <a:spAutoFit/>
          </a:bodyPr>
          <a:lstStyle/>
          <a:p>
            <a:pPr algn="ctr"/>
            <a:r>
              <a:rPr lang="en-US" dirty="0"/>
              <a:t>N-Gram Analysis</a:t>
            </a:r>
          </a:p>
        </p:txBody>
      </p:sp>
      <p:sp>
        <p:nvSpPr>
          <p:cNvPr id="11" name="TextBox 10">
            <a:extLst>
              <a:ext uri="{FF2B5EF4-FFF2-40B4-BE49-F238E27FC236}">
                <a16:creationId xmlns:a16="http://schemas.microsoft.com/office/drawing/2014/main" id="{992F2CCA-5D71-4F77-CECA-1895C6F3BE37}"/>
              </a:ext>
            </a:extLst>
          </p:cNvPr>
          <p:cNvSpPr txBox="1"/>
          <p:nvPr/>
        </p:nvSpPr>
        <p:spPr>
          <a:xfrm>
            <a:off x="9114876" y="942969"/>
            <a:ext cx="3077124" cy="369332"/>
          </a:xfrm>
          <a:prstGeom prst="rect">
            <a:avLst/>
          </a:prstGeom>
          <a:noFill/>
        </p:spPr>
        <p:txBody>
          <a:bodyPr wrap="square" rtlCol="0">
            <a:spAutoFit/>
          </a:bodyPr>
          <a:lstStyle/>
          <a:p>
            <a:pPr algn="ctr"/>
            <a:r>
              <a:rPr lang="en-US" dirty="0"/>
              <a:t>Code to Analyze N-Grams</a:t>
            </a:r>
          </a:p>
        </p:txBody>
      </p:sp>
      <p:sp>
        <p:nvSpPr>
          <p:cNvPr id="13" name="TextBox 12">
            <a:extLst>
              <a:ext uri="{FF2B5EF4-FFF2-40B4-BE49-F238E27FC236}">
                <a16:creationId xmlns:a16="http://schemas.microsoft.com/office/drawing/2014/main" id="{6F325CB9-28AA-5CC4-89FA-47CFB229AF6E}"/>
              </a:ext>
            </a:extLst>
          </p:cNvPr>
          <p:cNvSpPr txBox="1"/>
          <p:nvPr/>
        </p:nvSpPr>
        <p:spPr>
          <a:xfrm>
            <a:off x="8958600" y="3071319"/>
            <a:ext cx="3233400" cy="369332"/>
          </a:xfrm>
          <a:prstGeom prst="rect">
            <a:avLst/>
          </a:prstGeom>
          <a:noFill/>
        </p:spPr>
        <p:txBody>
          <a:bodyPr wrap="square" rtlCol="0">
            <a:spAutoFit/>
          </a:bodyPr>
          <a:lstStyle/>
          <a:p>
            <a:pPr algn="ctr"/>
            <a:r>
              <a:rPr lang="en-US" dirty="0"/>
              <a:t>Interactive Visualization</a:t>
            </a:r>
          </a:p>
        </p:txBody>
      </p:sp>
      <p:pic>
        <p:nvPicPr>
          <p:cNvPr id="4" name="Picture 3">
            <a:extLst>
              <a:ext uri="{FF2B5EF4-FFF2-40B4-BE49-F238E27FC236}">
                <a16:creationId xmlns:a16="http://schemas.microsoft.com/office/drawing/2014/main" id="{E79D1E22-BEFB-6279-D6B8-140F5A0CD72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60516" y="889155"/>
            <a:ext cx="3398084" cy="4732788"/>
          </a:xfrm>
          <a:prstGeom prst="rect">
            <a:avLst/>
          </a:prstGeom>
        </p:spPr>
      </p:pic>
      <p:pic>
        <p:nvPicPr>
          <p:cNvPr id="14" name="Picture 13">
            <a:extLst>
              <a:ext uri="{FF2B5EF4-FFF2-40B4-BE49-F238E27FC236}">
                <a16:creationId xmlns:a16="http://schemas.microsoft.com/office/drawing/2014/main" id="{114DF971-5D45-D6B0-7BE4-F47E5A1726A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05282" y="1373782"/>
            <a:ext cx="4038072" cy="1490865"/>
          </a:xfrm>
          <a:prstGeom prst="rect">
            <a:avLst/>
          </a:prstGeom>
        </p:spPr>
      </p:pic>
      <p:pic>
        <p:nvPicPr>
          <p:cNvPr id="16" name="Picture 15">
            <a:extLst>
              <a:ext uri="{FF2B5EF4-FFF2-40B4-BE49-F238E27FC236}">
                <a16:creationId xmlns:a16="http://schemas.microsoft.com/office/drawing/2014/main" id="{9DCC16D6-5E03-30AF-B06A-368FA2A2A0A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466203" y="3514684"/>
            <a:ext cx="3570067" cy="3211066"/>
          </a:xfrm>
          <a:prstGeom prst="rect">
            <a:avLst/>
          </a:prstGeom>
          <a:ln>
            <a:solidFill>
              <a:schemeClr val="tx1"/>
            </a:solidFill>
          </a:ln>
        </p:spPr>
      </p:pic>
    </p:spTree>
    <p:extLst>
      <p:ext uri="{BB962C8B-B14F-4D97-AF65-F5344CB8AC3E}">
        <p14:creationId xmlns:p14="http://schemas.microsoft.com/office/powerpoint/2010/main" val="27227656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510E2-881E-AC69-A836-2482FC444612}"/>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6EDA5E7B-8007-F44A-BD61-D2971DE32CE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B21A9F3D-A8FD-951C-4380-92A310FBF4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47867" y="132250"/>
            <a:ext cx="2396068" cy="798689"/>
          </a:xfrm>
          <a:prstGeom prst="rect">
            <a:avLst/>
          </a:prstGeom>
          <a:ln w="12700">
            <a:miter lim="400000"/>
          </a:ln>
        </p:spPr>
      </p:pic>
      <p:sp>
        <p:nvSpPr>
          <p:cNvPr id="9" name="Shape 57">
            <a:extLst>
              <a:ext uri="{FF2B5EF4-FFF2-40B4-BE49-F238E27FC236}">
                <a16:creationId xmlns:a16="http://schemas.microsoft.com/office/drawing/2014/main" id="{DF3C9DCD-FF3B-31F6-51A4-2E7351CFFF0E}"/>
              </a:ext>
            </a:extLst>
          </p:cNvPr>
          <p:cNvSpPr txBox="1">
            <a:spLocks/>
          </p:cNvSpPr>
          <p:nvPr/>
        </p:nvSpPr>
        <p:spPr>
          <a:xfrm>
            <a:off x="0" y="186253"/>
            <a:ext cx="12192000" cy="625853"/>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Claude-Findings</a:t>
            </a:r>
          </a:p>
        </p:txBody>
      </p:sp>
      <p:sp>
        <p:nvSpPr>
          <p:cNvPr id="2" name="TextBox 1">
            <a:extLst>
              <a:ext uri="{FF2B5EF4-FFF2-40B4-BE49-F238E27FC236}">
                <a16:creationId xmlns:a16="http://schemas.microsoft.com/office/drawing/2014/main" id="{DD405163-58B1-88C7-36C6-E1AB5CE45BEF}"/>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44ED0045-C382-E382-E466-912D75D9A8F5}"/>
              </a:ext>
            </a:extLst>
          </p:cNvPr>
          <p:cNvSpPr>
            <a:spLocks noGrp="1"/>
          </p:cNvSpPr>
          <p:nvPr>
            <p:ph idx="1"/>
          </p:nvPr>
        </p:nvSpPr>
        <p:spPr>
          <a:xfrm>
            <a:off x="263352" y="1156380"/>
            <a:ext cx="6768752" cy="5515367"/>
          </a:xfrm>
        </p:spPr>
        <p:txBody>
          <a:bodyPr>
            <a:normAutofit/>
          </a:bodyPr>
          <a:lstStyle/>
          <a:p>
            <a:r>
              <a:rPr lang="en-CA" sz="3200" dirty="0">
                <a:solidFill>
                  <a:schemeClr val="tx1">
                    <a:lumMod val="65000"/>
                    <a:lumOff val="35000"/>
                  </a:schemeClr>
                </a:solidFill>
              </a:rPr>
              <a:t>20 Frequent Words (with/</a:t>
            </a:r>
            <a:br>
              <a:rPr lang="en-CA" sz="3200" dirty="0">
                <a:solidFill>
                  <a:schemeClr val="tx1">
                    <a:lumMod val="65000"/>
                    <a:lumOff val="35000"/>
                  </a:schemeClr>
                </a:solidFill>
              </a:rPr>
            </a:br>
            <a:r>
              <a:rPr lang="en-CA" sz="3200" dirty="0">
                <a:solidFill>
                  <a:schemeClr val="tx1">
                    <a:lumMod val="65000"/>
                    <a:lumOff val="35000"/>
                  </a:schemeClr>
                </a:solidFill>
              </a:rPr>
              <a:t>without stopwords removed)</a:t>
            </a:r>
            <a:endParaRPr lang="en-CA" sz="2800" dirty="0">
              <a:solidFill>
                <a:schemeClr val="tx1">
                  <a:lumMod val="65000"/>
                  <a:lumOff val="35000"/>
                </a:schemeClr>
              </a:solidFill>
            </a:endParaRPr>
          </a:p>
          <a:p>
            <a:r>
              <a:rPr lang="en-CA" sz="3200" dirty="0">
                <a:solidFill>
                  <a:schemeClr val="tx1">
                    <a:lumMod val="65000"/>
                    <a:lumOff val="35000"/>
                  </a:schemeClr>
                </a:solidFill>
              </a:rPr>
              <a:t>20 Frequent Words/TFIDF</a:t>
            </a:r>
          </a:p>
          <a:p>
            <a:r>
              <a:rPr lang="en-CA" sz="3200" dirty="0">
                <a:solidFill>
                  <a:schemeClr val="tx1">
                    <a:lumMod val="65000"/>
                    <a:lumOff val="35000"/>
                  </a:schemeClr>
                </a:solidFill>
              </a:rPr>
              <a:t>20 Most Frequent Phrases</a:t>
            </a:r>
          </a:p>
          <a:p>
            <a:r>
              <a:rPr lang="en-CA" sz="3200" dirty="0">
                <a:solidFill>
                  <a:schemeClr val="tx1">
                    <a:lumMod val="65000"/>
                    <a:lumOff val="35000"/>
                  </a:schemeClr>
                </a:solidFill>
              </a:rPr>
              <a:t>Top 10 Words by Category</a:t>
            </a:r>
          </a:p>
          <a:p>
            <a:r>
              <a:rPr lang="en-CA" sz="3200" dirty="0">
                <a:solidFill>
                  <a:schemeClr val="tx1">
                    <a:lumMod val="65000"/>
                    <a:lumOff val="35000"/>
                  </a:schemeClr>
                </a:solidFill>
              </a:rPr>
              <a:t>Top 10 Phrases by Category</a:t>
            </a:r>
          </a:p>
          <a:p>
            <a:r>
              <a:rPr lang="en-CA" sz="3200" dirty="0">
                <a:solidFill>
                  <a:schemeClr val="tx1">
                    <a:lumMod val="65000"/>
                    <a:lumOff val="35000"/>
                  </a:schemeClr>
                </a:solidFill>
              </a:rPr>
              <a:t>Ten most important topics</a:t>
            </a:r>
          </a:p>
          <a:p>
            <a:r>
              <a:rPr lang="en-CA" sz="3200" dirty="0">
                <a:solidFill>
                  <a:schemeClr val="tx1">
                    <a:lumMod val="65000"/>
                    <a:lumOff val="35000"/>
                  </a:schemeClr>
                </a:solidFill>
              </a:rPr>
              <a:t>Words associated with topics</a:t>
            </a:r>
          </a:p>
          <a:p>
            <a:r>
              <a:rPr lang="en-CA" sz="3200" dirty="0">
                <a:solidFill>
                  <a:schemeClr val="tx1">
                    <a:lumMod val="65000"/>
                    <a:lumOff val="35000"/>
                  </a:schemeClr>
                </a:solidFill>
              </a:rPr>
              <a:t>Named entities</a:t>
            </a:r>
          </a:p>
          <a:p>
            <a:r>
              <a:rPr lang="en-CA" sz="3200" dirty="0">
                <a:solidFill>
                  <a:schemeClr val="tx1">
                    <a:lumMod val="65000"/>
                    <a:lumOff val="35000"/>
                  </a:schemeClr>
                </a:solidFill>
              </a:rPr>
              <a:t>What words predict categories</a:t>
            </a:r>
          </a:p>
          <a:p>
            <a:endParaRPr lang="en-CA" sz="3200" dirty="0">
              <a:solidFill>
                <a:schemeClr val="tx1">
                  <a:lumMod val="65000"/>
                  <a:lumOff val="35000"/>
                </a:schemeClr>
              </a:solidFill>
            </a:endParaRPr>
          </a:p>
        </p:txBody>
      </p:sp>
      <p:sp>
        <p:nvSpPr>
          <p:cNvPr id="10" name="TextBox 9">
            <a:extLst>
              <a:ext uri="{FF2B5EF4-FFF2-40B4-BE49-F238E27FC236}">
                <a16:creationId xmlns:a16="http://schemas.microsoft.com/office/drawing/2014/main" id="{E0FDC17C-FEB0-9F12-FC11-61E2BF7C1935}"/>
              </a:ext>
            </a:extLst>
          </p:cNvPr>
          <p:cNvSpPr txBox="1"/>
          <p:nvPr/>
        </p:nvSpPr>
        <p:spPr>
          <a:xfrm>
            <a:off x="6096000" y="5240640"/>
            <a:ext cx="1800200" cy="646331"/>
          </a:xfrm>
          <a:prstGeom prst="rect">
            <a:avLst/>
          </a:prstGeom>
          <a:noFill/>
        </p:spPr>
        <p:txBody>
          <a:bodyPr wrap="square" rtlCol="0">
            <a:spAutoFit/>
          </a:bodyPr>
          <a:lstStyle/>
          <a:p>
            <a:pPr algn="ctr"/>
            <a:r>
              <a:rPr lang="en-US" dirty="0"/>
              <a:t>What Words Predict Category</a:t>
            </a:r>
          </a:p>
        </p:txBody>
      </p:sp>
      <p:sp>
        <p:nvSpPr>
          <p:cNvPr id="11" name="TextBox 10">
            <a:extLst>
              <a:ext uri="{FF2B5EF4-FFF2-40B4-BE49-F238E27FC236}">
                <a16:creationId xmlns:a16="http://schemas.microsoft.com/office/drawing/2014/main" id="{71214CAE-FD65-F050-915E-07ECAFC54D4C}"/>
              </a:ext>
            </a:extLst>
          </p:cNvPr>
          <p:cNvSpPr txBox="1"/>
          <p:nvPr/>
        </p:nvSpPr>
        <p:spPr>
          <a:xfrm>
            <a:off x="8249346" y="942969"/>
            <a:ext cx="3942654" cy="369332"/>
          </a:xfrm>
          <a:prstGeom prst="rect">
            <a:avLst/>
          </a:prstGeom>
          <a:noFill/>
        </p:spPr>
        <p:txBody>
          <a:bodyPr wrap="square" rtlCol="0">
            <a:spAutoFit/>
          </a:bodyPr>
          <a:lstStyle/>
          <a:p>
            <a:pPr algn="ctr"/>
            <a:r>
              <a:rPr lang="en-US" dirty="0"/>
              <a:t>Code to Analyze  Category Prediction</a:t>
            </a:r>
          </a:p>
        </p:txBody>
      </p:sp>
      <p:sp>
        <p:nvSpPr>
          <p:cNvPr id="13" name="TextBox 12">
            <a:extLst>
              <a:ext uri="{FF2B5EF4-FFF2-40B4-BE49-F238E27FC236}">
                <a16:creationId xmlns:a16="http://schemas.microsoft.com/office/drawing/2014/main" id="{0EA8C786-B016-A39A-9F2F-EADBE4C7EB62}"/>
              </a:ext>
            </a:extLst>
          </p:cNvPr>
          <p:cNvSpPr txBox="1"/>
          <p:nvPr/>
        </p:nvSpPr>
        <p:spPr>
          <a:xfrm>
            <a:off x="8540684" y="3376072"/>
            <a:ext cx="3233400" cy="369332"/>
          </a:xfrm>
          <a:prstGeom prst="rect">
            <a:avLst/>
          </a:prstGeom>
          <a:noFill/>
        </p:spPr>
        <p:txBody>
          <a:bodyPr wrap="square" rtlCol="0">
            <a:spAutoFit/>
          </a:bodyPr>
          <a:lstStyle/>
          <a:p>
            <a:pPr algn="ctr"/>
            <a:r>
              <a:rPr lang="en-US" dirty="0"/>
              <a:t>Interactive Visualization</a:t>
            </a:r>
          </a:p>
        </p:txBody>
      </p:sp>
      <p:pic>
        <p:nvPicPr>
          <p:cNvPr id="3" name="Picture 2">
            <a:extLst>
              <a:ext uri="{FF2B5EF4-FFF2-40B4-BE49-F238E27FC236}">
                <a16:creationId xmlns:a16="http://schemas.microsoft.com/office/drawing/2014/main" id="{A90D94AF-256C-7611-6456-6CC292393EB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65181" y="979624"/>
            <a:ext cx="2784165" cy="3756050"/>
          </a:xfrm>
          <a:prstGeom prst="rect">
            <a:avLst/>
          </a:prstGeom>
        </p:spPr>
      </p:pic>
      <p:pic>
        <p:nvPicPr>
          <p:cNvPr id="8" name="Picture 7">
            <a:extLst>
              <a:ext uri="{FF2B5EF4-FFF2-40B4-BE49-F238E27FC236}">
                <a16:creationId xmlns:a16="http://schemas.microsoft.com/office/drawing/2014/main" id="{CEB6D224-4887-7755-04AC-58DA2391753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59394" y="1435906"/>
            <a:ext cx="4804315" cy="1809304"/>
          </a:xfrm>
          <a:prstGeom prst="rect">
            <a:avLst/>
          </a:prstGeom>
          <a:ln>
            <a:solidFill>
              <a:schemeClr val="bg1"/>
            </a:solidFill>
          </a:ln>
        </p:spPr>
      </p:pic>
      <p:pic>
        <p:nvPicPr>
          <p:cNvPr id="12" name="Picture 11">
            <a:extLst>
              <a:ext uri="{FF2B5EF4-FFF2-40B4-BE49-F238E27FC236}">
                <a16:creationId xmlns:a16="http://schemas.microsoft.com/office/drawing/2014/main" id="{C950E4C4-5EC0-83F3-8AEB-F8C32DEEC99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896200" y="3711661"/>
            <a:ext cx="3190058" cy="3128603"/>
          </a:xfrm>
          <a:prstGeom prst="rect">
            <a:avLst/>
          </a:prstGeom>
          <a:ln>
            <a:solidFill>
              <a:schemeClr val="tx1"/>
            </a:solidFill>
          </a:ln>
        </p:spPr>
      </p:pic>
    </p:spTree>
    <p:extLst>
      <p:ext uri="{BB962C8B-B14F-4D97-AF65-F5344CB8AC3E}">
        <p14:creationId xmlns:p14="http://schemas.microsoft.com/office/powerpoint/2010/main" val="255721933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F9F822-F375-8D02-9CC5-9314E3C785FD}"/>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59A28910-C080-1F8D-152C-ECA09F4179B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0C95A00E-DFCD-BEBD-1EA2-A783D37DA5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47867" y="132250"/>
            <a:ext cx="2396068" cy="798689"/>
          </a:xfrm>
          <a:prstGeom prst="rect">
            <a:avLst/>
          </a:prstGeom>
          <a:ln w="12700">
            <a:miter lim="400000"/>
          </a:ln>
        </p:spPr>
      </p:pic>
      <p:sp>
        <p:nvSpPr>
          <p:cNvPr id="9" name="Shape 57">
            <a:extLst>
              <a:ext uri="{FF2B5EF4-FFF2-40B4-BE49-F238E27FC236}">
                <a16:creationId xmlns:a16="http://schemas.microsoft.com/office/drawing/2014/main" id="{1728DCA1-ADE5-80C7-2217-85E4C809AC4A}"/>
              </a:ext>
            </a:extLst>
          </p:cNvPr>
          <p:cNvSpPr txBox="1">
            <a:spLocks/>
          </p:cNvSpPr>
          <p:nvPr/>
        </p:nvSpPr>
        <p:spPr>
          <a:xfrm>
            <a:off x="0" y="186253"/>
            <a:ext cx="12192000" cy="625853"/>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Claude-Findings</a:t>
            </a:r>
          </a:p>
        </p:txBody>
      </p:sp>
      <p:sp>
        <p:nvSpPr>
          <p:cNvPr id="2" name="TextBox 1">
            <a:extLst>
              <a:ext uri="{FF2B5EF4-FFF2-40B4-BE49-F238E27FC236}">
                <a16:creationId xmlns:a16="http://schemas.microsoft.com/office/drawing/2014/main" id="{767F5BE8-D1CB-6307-C868-9BA2EB364704}"/>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1BB6F357-9772-21CB-A1F2-7C7DF84C3744}"/>
              </a:ext>
            </a:extLst>
          </p:cNvPr>
          <p:cNvSpPr>
            <a:spLocks noGrp="1"/>
          </p:cNvSpPr>
          <p:nvPr>
            <p:ph idx="1"/>
          </p:nvPr>
        </p:nvSpPr>
        <p:spPr>
          <a:xfrm>
            <a:off x="263352" y="1156380"/>
            <a:ext cx="6768752" cy="5515367"/>
          </a:xfrm>
        </p:spPr>
        <p:txBody>
          <a:bodyPr>
            <a:normAutofit/>
          </a:bodyPr>
          <a:lstStyle/>
          <a:p>
            <a:r>
              <a:rPr lang="en-CA" sz="3200" dirty="0">
                <a:solidFill>
                  <a:schemeClr val="tx1">
                    <a:lumMod val="65000"/>
                    <a:lumOff val="35000"/>
                  </a:schemeClr>
                </a:solidFill>
              </a:rPr>
              <a:t>20 Frequent Words (with/</a:t>
            </a:r>
            <a:br>
              <a:rPr lang="en-CA" sz="3200" dirty="0">
                <a:solidFill>
                  <a:schemeClr val="tx1">
                    <a:lumMod val="65000"/>
                    <a:lumOff val="35000"/>
                  </a:schemeClr>
                </a:solidFill>
              </a:rPr>
            </a:br>
            <a:r>
              <a:rPr lang="en-CA" sz="3200" dirty="0">
                <a:solidFill>
                  <a:schemeClr val="tx1">
                    <a:lumMod val="65000"/>
                    <a:lumOff val="35000"/>
                  </a:schemeClr>
                </a:solidFill>
              </a:rPr>
              <a:t>without stopwords removed)</a:t>
            </a:r>
            <a:endParaRPr lang="en-CA" sz="2800" dirty="0">
              <a:solidFill>
                <a:schemeClr val="tx1">
                  <a:lumMod val="65000"/>
                  <a:lumOff val="35000"/>
                </a:schemeClr>
              </a:solidFill>
            </a:endParaRPr>
          </a:p>
          <a:p>
            <a:r>
              <a:rPr lang="en-CA" sz="3200" dirty="0">
                <a:solidFill>
                  <a:schemeClr val="tx1">
                    <a:lumMod val="65000"/>
                    <a:lumOff val="35000"/>
                  </a:schemeClr>
                </a:solidFill>
              </a:rPr>
              <a:t>20 Frequent Words/TFIDF</a:t>
            </a:r>
          </a:p>
          <a:p>
            <a:r>
              <a:rPr lang="en-CA" sz="3200" dirty="0">
                <a:solidFill>
                  <a:schemeClr val="tx1">
                    <a:lumMod val="65000"/>
                    <a:lumOff val="35000"/>
                  </a:schemeClr>
                </a:solidFill>
              </a:rPr>
              <a:t>20 Most Frequent Phrases</a:t>
            </a:r>
          </a:p>
          <a:p>
            <a:r>
              <a:rPr lang="en-CA" sz="3200" dirty="0">
                <a:solidFill>
                  <a:schemeClr val="tx1">
                    <a:lumMod val="65000"/>
                    <a:lumOff val="35000"/>
                  </a:schemeClr>
                </a:solidFill>
              </a:rPr>
              <a:t>Top 10 Words by Category</a:t>
            </a:r>
          </a:p>
          <a:p>
            <a:r>
              <a:rPr lang="en-CA" sz="3200" dirty="0">
                <a:solidFill>
                  <a:schemeClr val="tx1">
                    <a:lumMod val="65000"/>
                    <a:lumOff val="35000"/>
                  </a:schemeClr>
                </a:solidFill>
              </a:rPr>
              <a:t>Top 10 Phrases by Category</a:t>
            </a:r>
          </a:p>
          <a:p>
            <a:r>
              <a:rPr lang="en-CA" sz="3200" dirty="0">
                <a:solidFill>
                  <a:schemeClr val="tx1">
                    <a:lumMod val="65000"/>
                    <a:lumOff val="35000"/>
                  </a:schemeClr>
                </a:solidFill>
              </a:rPr>
              <a:t>Ten most important topics</a:t>
            </a:r>
          </a:p>
          <a:p>
            <a:r>
              <a:rPr lang="en-CA" sz="3200" dirty="0">
                <a:solidFill>
                  <a:schemeClr val="tx1">
                    <a:lumMod val="65000"/>
                    <a:lumOff val="35000"/>
                  </a:schemeClr>
                </a:solidFill>
              </a:rPr>
              <a:t>Words associated with topics</a:t>
            </a:r>
          </a:p>
          <a:p>
            <a:r>
              <a:rPr lang="en-CA" sz="3200" dirty="0">
                <a:solidFill>
                  <a:schemeClr val="tx1">
                    <a:lumMod val="65000"/>
                    <a:lumOff val="35000"/>
                  </a:schemeClr>
                </a:solidFill>
              </a:rPr>
              <a:t>Named entities</a:t>
            </a:r>
          </a:p>
          <a:p>
            <a:r>
              <a:rPr lang="en-CA" sz="3200" dirty="0">
                <a:solidFill>
                  <a:schemeClr val="tx1">
                    <a:lumMod val="65000"/>
                    <a:lumOff val="35000"/>
                  </a:schemeClr>
                </a:solidFill>
              </a:rPr>
              <a:t>What words predict categories</a:t>
            </a:r>
          </a:p>
          <a:p>
            <a:endParaRPr lang="en-CA" sz="3200" dirty="0">
              <a:solidFill>
                <a:schemeClr val="tx1">
                  <a:lumMod val="65000"/>
                  <a:lumOff val="35000"/>
                </a:schemeClr>
              </a:solidFill>
            </a:endParaRPr>
          </a:p>
        </p:txBody>
      </p:sp>
      <p:sp>
        <p:nvSpPr>
          <p:cNvPr id="10" name="TextBox 9">
            <a:extLst>
              <a:ext uri="{FF2B5EF4-FFF2-40B4-BE49-F238E27FC236}">
                <a16:creationId xmlns:a16="http://schemas.microsoft.com/office/drawing/2014/main" id="{A2BABC2C-2F6F-8504-4DCF-B1A215940B42}"/>
              </a:ext>
            </a:extLst>
          </p:cNvPr>
          <p:cNvSpPr txBox="1"/>
          <p:nvPr/>
        </p:nvSpPr>
        <p:spPr>
          <a:xfrm>
            <a:off x="6530143" y="6382990"/>
            <a:ext cx="4627978" cy="369332"/>
          </a:xfrm>
          <a:prstGeom prst="rect">
            <a:avLst/>
          </a:prstGeom>
          <a:noFill/>
        </p:spPr>
        <p:txBody>
          <a:bodyPr wrap="square" rtlCol="0">
            <a:spAutoFit/>
          </a:bodyPr>
          <a:lstStyle/>
          <a:p>
            <a:pPr algn="ctr"/>
            <a:r>
              <a:rPr lang="en-US" dirty="0"/>
              <a:t>Prompt about language choice and response</a:t>
            </a:r>
          </a:p>
        </p:txBody>
      </p:sp>
      <p:pic>
        <p:nvPicPr>
          <p:cNvPr id="4" name="Picture 3">
            <a:extLst>
              <a:ext uri="{FF2B5EF4-FFF2-40B4-BE49-F238E27FC236}">
                <a16:creationId xmlns:a16="http://schemas.microsoft.com/office/drawing/2014/main" id="{AE93DCFF-4B4D-E8AC-52EB-10C245B50AA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30143" y="937890"/>
            <a:ext cx="4627977" cy="5391640"/>
          </a:xfrm>
          <a:prstGeom prst="rect">
            <a:avLst/>
          </a:prstGeom>
        </p:spPr>
      </p:pic>
    </p:spTree>
    <p:extLst>
      <p:ext uri="{BB962C8B-B14F-4D97-AF65-F5344CB8AC3E}">
        <p14:creationId xmlns:p14="http://schemas.microsoft.com/office/powerpoint/2010/main" val="10790356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71AE6-FE36-02D8-CBAB-84F9DB68432B}"/>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0CDBA067-FEED-708E-5B94-69FCA00DA1A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C7B0FBC3-A3A5-172A-9ABD-65B98FA389A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47867" y="132250"/>
            <a:ext cx="2396068" cy="798689"/>
          </a:xfrm>
          <a:prstGeom prst="rect">
            <a:avLst/>
          </a:prstGeom>
          <a:ln w="12700">
            <a:miter lim="400000"/>
          </a:ln>
        </p:spPr>
      </p:pic>
      <p:sp>
        <p:nvSpPr>
          <p:cNvPr id="9" name="Shape 57">
            <a:extLst>
              <a:ext uri="{FF2B5EF4-FFF2-40B4-BE49-F238E27FC236}">
                <a16:creationId xmlns:a16="http://schemas.microsoft.com/office/drawing/2014/main" id="{ED529024-F0E7-A94F-358A-D4E138EE89F2}"/>
              </a:ext>
            </a:extLst>
          </p:cNvPr>
          <p:cNvSpPr txBox="1">
            <a:spLocks/>
          </p:cNvSpPr>
          <p:nvPr/>
        </p:nvSpPr>
        <p:spPr>
          <a:xfrm>
            <a:off x="0" y="186253"/>
            <a:ext cx="12192000" cy="625853"/>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err="1">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NotebookLM</a:t>
            </a: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 - Methods</a:t>
            </a:r>
          </a:p>
        </p:txBody>
      </p:sp>
      <p:sp>
        <p:nvSpPr>
          <p:cNvPr id="2" name="TextBox 1">
            <a:extLst>
              <a:ext uri="{FF2B5EF4-FFF2-40B4-BE49-F238E27FC236}">
                <a16:creationId xmlns:a16="http://schemas.microsoft.com/office/drawing/2014/main" id="{58EBEBC2-3EE3-D788-048B-48F0E2CE03EE}"/>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92E26129-E572-374A-37C1-D959341891B3}"/>
              </a:ext>
            </a:extLst>
          </p:cNvPr>
          <p:cNvSpPr>
            <a:spLocks noGrp="1"/>
          </p:cNvSpPr>
          <p:nvPr>
            <p:ph idx="1"/>
          </p:nvPr>
        </p:nvSpPr>
        <p:spPr>
          <a:xfrm>
            <a:off x="263352" y="1156380"/>
            <a:ext cx="11521280" cy="5515367"/>
          </a:xfrm>
        </p:spPr>
        <p:txBody>
          <a:bodyPr>
            <a:normAutofit fontScale="92500" lnSpcReduction="20000"/>
          </a:bodyPr>
          <a:lstStyle/>
          <a:p>
            <a:r>
              <a:rPr lang="en-CA" sz="3600" b="1" dirty="0">
                <a:solidFill>
                  <a:schemeClr val="tx1">
                    <a:lumMod val="65000"/>
                    <a:lumOff val="35000"/>
                  </a:schemeClr>
                </a:solidFill>
              </a:rPr>
              <a:t>Methodology</a:t>
            </a:r>
          </a:p>
          <a:p>
            <a:pPr lvl="1"/>
            <a:r>
              <a:rPr lang="en-CA" sz="3200" dirty="0">
                <a:solidFill>
                  <a:schemeClr val="tx1">
                    <a:lumMod val="65000"/>
                    <a:lumOff val="35000"/>
                  </a:schemeClr>
                </a:solidFill>
              </a:rPr>
              <a:t>Took all the RFI responses from 2021 (n=120)</a:t>
            </a:r>
          </a:p>
          <a:p>
            <a:pPr lvl="1"/>
            <a:r>
              <a:rPr lang="en-CA" sz="3200" dirty="0">
                <a:solidFill>
                  <a:schemeClr val="tx1">
                    <a:lumMod val="65000"/>
                    <a:lumOff val="35000"/>
                  </a:schemeClr>
                </a:solidFill>
              </a:rPr>
              <a:t>To get down to the 50-document limit for </a:t>
            </a:r>
            <a:r>
              <a:rPr lang="en-CA" sz="3200" dirty="0" err="1">
                <a:solidFill>
                  <a:schemeClr val="tx1">
                    <a:lumMod val="65000"/>
                    <a:lumOff val="35000"/>
                  </a:schemeClr>
                </a:solidFill>
              </a:rPr>
              <a:t>NotebookLM</a:t>
            </a:r>
            <a:endParaRPr lang="en-CA" sz="3200" dirty="0">
              <a:solidFill>
                <a:schemeClr val="tx1">
                  <a:lumMod val="65000"/>
                  <a:lumOff val="35000"/>
                </a:schemeClr>
              </a:solidFill>
            </a:endParaRPr>
          </a:p>
          <a:p>
            <a:pPr lvl="2"/>
            <a:r>
              <a:rPr lang="en-CA" sz="2800" dirty="0">
                <a:solidFill>
                  <a:schemeClr val="tx1">
                    <a:lumMod val="65000"/>
                    <a:lumOff val="35000"/>
                  </a:schemeClr>
                </a:solidFill>
              </a:rPr>
              <a:t>Removed all submissions from individuals, anonymous, purposively selected submissions</a:t>
            </a:r>
          </a:p>
          <a:p>
            <a:pPr lvl="1"/>
            <a:r>
              <a:rPr lang="en-CA" sz="3200" dirty="0">
                <a:solidFill>
                  <a:schemeClr val="tx1">
                    <a:lumMod val="65000"/>
                    <a:lumOff val="35000"/>
                  </a:schemeClr>
                </a:solidFill>
              </a:rPr>
              <a:t>Uploaded final 50 documents to a project in </a:t>
            </a:r>
            <a:r>
              <a:rPr lang="en-CA" sz="3200" dirty="0" err="1">
                <a:solidFill>
                  <a:schemeClr val="tx1">
                    <a:lumMod val="65000"/>
                    <a:lumOff val="35000"/>
                  </a:schemeClr>
                </a:solidFill>
              </a:rPr>
              <a:t>NotebookLM</a:t>
            </a:r>
            <a:endParaRPr lang="en-CA" sz="3200" dirty="0">
              <a:solidFill>
                <a:schemeClr val="tx1">
                  <a:lumMod val="65000"/>
                  <a:lumOff val="35000"/>
                </a:schemeClr>
              </a:solidFill>
            </a:endParaRPr>
          </a:p>
          <a:p>
            <a:pPr lvl="1"/>
            <a:r>
              <a:rPr lang="en-CA" sz="3200" dirty="0">
                <a:solidFill>
                  <a:schemeClr val="tx1">
                    <a:lumMod val="65000"/>
                    <a:lumOff val="35000"/>
                  </a:schemeClr>
                </a:solidFill>
              </a:rPr>
              <a:t>Began with an initial </a:t>
            </a:r>
            <a:r>
              <a:rPr lang="en-CA" sz="3200" b="1" u="sng" dirty="0">
                <a:solidFill>
                  <a:schemeClr val="tx1">
                    <a:lumMod val="65000"/>
                    <a:lumOff val="35000"/>
                  </a:schemeClr>
                </a:solidFill>
              </a:rPr>
              <a:t>Audio Overview</a:t>
            </a:r>
            <a:r>
              <a:rPr lang="en-CA" sz="3200" dirty="0">
                <a:solidFill>
                  <a:schemeClr val="tx1">
                    <a:lumMod val="65000"/>
                    <a:lumOff val="35000"/>
                  </a:schemeClr>
                </a:solidFill>
              </a:rPr>
              <a:t>, using all defaults. Created a 17 minute two-person overview with multiple sections.</a:t>
            </a:r>
          </a:p>
          <a:p>
            <a:pPr lvl="1"/>
            <a:r>
              <a:rPr lang="en-CA" sz="3200" dirty="0">
                <a:solidFill>
                  <a:schemeClr val="tx1">
                    <a:lumMod val="65000"/>
                    <a:lumOff val="35000"/>
                  </a:schemeClr>
                </a:solidFill>
              </a:rPr>
              <a:t>Then, used Interactive Mode to correct the AI-generated focus (from “stack of papers” to responses to the NIST RFI on AI RMF</a:t>
            </a:r>
          </a:p>
          <a:p>
            <a:pPr lvl="1"/>
            <a:r>
              <a:rPr lang="en-CA" sz="3200" dirty="0">
                <a:solidFill>
                  <a:schemeClr val="tx1">
                    <a:lumMod val="65000"/>
                    <a:lumOff val="35000"/>
                  </a:schemeClr>
                </a:solidFill>
              </a:rPr>
              <a:t>Then, created: </a:t>
            </a:r>
            <a:r>
              <a:rPr lang="en-CA" sz="3200" b="1" u="sng" dirty="0">
                <a:solidFill>
                  <a:schemeClr val="tx1">
                    <a:lumMod val="65000"/>
                    <a:lumOff val="35000"/>
                  </a:schemeClr>
                </a:solidFill>
              </a:rPr>
              <a:t>Briefing Note</a:t>
            </a:r>
            <a:r>
              <a:rPr lang="en-CA" sz="3200" dirty="0">
                <a:solidFill>
                  <a:schemeClr val="tx1">
                    <a:lumMod val="65000"/>
                    <a:lumOff val="35000"/>
                  </a:schemeClr>
                </a:solidFill>
              </a:rPr>
              <a:t>, </a:t>
            </a:r>
            <a:r>
              <a:rPr lang="en-CA" sz="3200" b="1" u="sng" dirty="0">
                <a:solidFill>
                  <a:schemeClr val="tx1">
                    <a:lumMod val="65000"/>
                    <a:lumOff val="35000"/>
                  </a:schemeClr>
                </a:solidFill>
              </a:rPr>
              <a:t>Study Guide</a:t>
            </a:r>
            <a:r>
              <a:rPr lang="en-CA" sz="3200" dirty="0">
                <a:solidFill>
                  <a:schemeClr val="tx1">
                    <a:lumMod val="65000"/>
                    <a:lumOff val="35000"/>
                  </a:schemeClr>
                </a:solidFill>
              </a:rPr>
              <a:t>, </a:t>
            </a:r>
            <a:r>
              <a:rPr lang="en-CA" sz="3200" b="1" u="sng" dirty="0">
                <a:solidFill>
                  <a:schemeClr val="tx1">
                    <a:lumMod val="65000"/>
                    <a:lumOff val="35000"/>
                  </a:schemeClr>
                </a:solidFill>
              </a:rPr>
              <a:t>FAQ</a:t>
            </a:r>
            <a:r>
              <a:rPr lang="en-CA" sz="3200" dirty="0">
                <a:solidFill>
                  <a:schemeClr val="tx1">
                    <a:lumMod val="65000"/>
                    <a:lumOff val="35000"/>
                  </a:schemeClr>
                </a:solidFill>
              </a:rPr>
              <a:t>, </a:t>
            </a:r>
            <a:r>
              <a:rPr lang="en-CA" sz="3200" b="1" u="sng" dirty="0">
                <a:solidFill>
                  <a:schemeClr val="tx1">
                    <a:lumMod val="65000"/>
                    <a:lumOff val="35000"/>
                  </a:schemeClr>
                </a:solidFill>
              </a:rPr>
              <a:t>Timeline</a:t>
            </a:r>
          </a:p>
          <a:p>
            <a:pPr lvl="1"/>
            <a:r>
              <a:rPr lang="en-CA" sz="3200" dirty="0">
                <a:solidFill>
                  <a:schemeClr val="tx1">
                    <a:lumMod val="65000"/>
                    <a:lumOff val="35000"/>
                  </a:schemeClr>
                </a:solidFill>
              </a:rPr>
              <a:t>Finally, I started asking various research questions starting with initial inductive questions and moving to more detailed deductive questions.</a:t>
            </a:r>
          </a:p>
        </p:txBody>
      </p:sp>
    </p:spTree>
    <p:extLst>
      <p:ext uri="{BB962C8B-B14F-4D97-AF65-F5344CB8AC3E}">
        <p14:creationId xmlns:p14="http://schemas.microsoft.com/office/powerpoint/2010/main" val="277684478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F3515-481C-B7ED-B91A-9638F6C4CDBF}"/>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E9B06595-A47A-ECEF-6D2C-3F64C8FA0D5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71C21E46-825F-5CDD-DAB2-2CE0E478AD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47867" y="132250"/>
            <a:ext cx="2396068" cy="798689"/>
          </a:xfrm>
          <a:prstGeom prst="rect">
            <a:avLst/>
          </a:prstGeom>
          <a:ln w="12700">
            <a:miter lim="400000"/>
          </a:ln>
        </p:spPr>
      </p:pic>
      <p:sp>
        <p:nvSpPr>
          <p:cNvPr id="9" name="Shape 57">
            <a:extLst>
              <a:ext uri="{FF2B5EF4-FFF2-40B4-BE49-F238E27FC236}">
                <a16:creationId xmlns:a16="http://schemas.microsoft.com/office/drawing/2014/main" id="{FA0BCDD2-50DC-E93C-D202-70F1FB703861}"/>
              </a:ext>
            </a:extLst>
          </p:cNvPr>
          <p:cNvSpPr txBox="1">
            <a:spLocks/>
          </p:cNvSpPr>
          <p:nvPr/>
        </p:nvSpPr>
        <p:spPr>
          <a:xfrm>
            <a:off x="0" y="186253"/>
            <a:ext cx="12192000" cy="625853"/>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err="1">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NotebookLM</a:t>
            </a: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-Methods</a:t>
            </a:r>
          </a:p>
        </p:txBody>
      </p:sp>
      <p:sp>
        <p:nvSpPr>
          <p:cNvPr id="2" name="TextBox 1">
            <a:extLst>
              <a:ext uri="{FF2B5EF4-FFF2-40B4-BE49-F238E27FC236}">
                <a16:creationId xmlns:a16="http://schemas.microsoft.com/office/drawing/2014/main" id="{F4F8B5BA-A1D8-9A63-483E-855DAB6CCB23}"/>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E5291B29-3B2F-4C9B-FB3D-77D8D07C87C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96933" y="1222145"/>
            <a:ext cx="8547002" cy="5383836"/>
          </a:xfrm>
          <a:prstGeom prst="rect">
            <a:avLst/>
          </a:prstGeom>
        </p:spPr>
      </p:pic>
      <p:sp>
        <p:nvSpPr>
          <p:cNvPr id="10" name="Content Placeholder 2">
            <a:extLst>
              <a:ext uri="{FF2B5EF4-FFF2-40B4-BE49-F238E27FC236}">
                <a16:creationId xmlns:a16="http://schemas.microsoft.com/office/drawing/2014/main" id="{6953542D-FDC3-8F8E-3555-345D84A01D9B}"/>
              </a:ext>
            </a:extLst>
          </p:cNvPr>
          <p:cNvSpPr>
            <a:spLocks noGrp="1"/>
          </p:cNvSpPr>
          <p:nvPr>
            <p:ph idx="1"/>
          </p:nvPr>
        </p:nvSpPr>
        <p:spPr>
          <a:xfrm>
            <a:off x="-1" y="1156380"/>
            <a:ext cx="3496933" cy="5621513"/>
          </a:xfrm>
        </p:spPr>
        <p:txBody>
          <a:bodyPr>
            <a:normAutofit fontScale="92500"/>
          </a:bodyPr>
          <a:lstStyle/>
          <a:p>
            <a:r>
              <a:rPr lang="en-CA" sz="2400" dirty="0">
                <a:solidFill>
                  <a:schemeClr val="tx1">
                    <a:lumMod val="65000"/>
                    <a:lumOff val="35000"/>
                  </a:schemeClr>
                </a:solidFill>
              </a:rPr>
              <a:t>20 Frequent Words (with/without stopwords removed)</a:t>
            </a:r>
            <a:endParaRPr lang="en-CA" sz="2000" dirty="0">
              <a:solidFill>
                <a:schemeClr val="tx1">
                  <a:lumMod val="65000"/>
                  <a:lumOff val="35000"/>
                </a:schemeClr>
              </a:solidFill>
            </a:endParaRPr>
          </a:p>
          <a:p>
            <a:r>
              <a:rPr lang="en-CA" sz="2400" dirty="0">
                <a:solidFill>
                  <a:schemeClr val="tx1">
                    <a:lumMod val="65000"/>
                    <a:lumOff val="35000"/>
                  </a:schemeClr>
                </a:solidFill>
              </a:rPr>
              <a:t>20 Frequent Words/TFIDF</a:t>
            </a:r>
          </a:p>
          <a:p>
            <a:r>
              <a:rPr lang="en-CA" sz="2400" dirty="0">
                <a:solidFill>
                  <a:schemeClr val="tx1">
                    <a:lumMod val="65000"/>
                    <a:lumOff val="35000"/>
                  </a:schemeClr>
                </a:solidFill>
              </a:rPr>
              <a:t>20 Most Frequent Phrases</a:t>
            </a:r>
          </a:p>
          <a:p>
            <a:r>
              <a:rPr lang="en-CA" sz="2400" dirty="0">
                <a:solidFill>
                  <a:schemeClr val="tx1">
                    <a:lumMod val="65000"/>
                    <a:lumOff val="35000"/>
                  </a:schemeClr>
                </a:solidFill>
              </a:rPr>
              <a:t>Top 10 Words by Category</a:t>
            </a:r>
          </a:p>
          <a:p>
            <a:r>
              <a:rPr lang="en-CA" sz="2400" dirty="0">
                <a:solidFill>
                  <a:schemeClr val="tx1">
                    <a:lumMod val="65000"/>
                    <a:lumOff val="35000"/>
                  </a:schemeClr>
                </a:solidFill>
              </a:rPr>
              <a:t>Top 10 Phrases by Category</a:t>
            </a:r>
          </a:p>
          <a:p>
            <a:r>
              <a:rPr lang="en-CA" sz="2400" dirty="0">
                <a:solidFill>
                  <a:schemeClr val="tx1">
                    <a:lumMod val="65000"/>
                    <a:lumOff val="35000"/>
                  </a:schemeClr>
                </a:solidFill>
              </a:rPr>
              <a:t>Ten most important topics</a:t>
            </a:r>
          </a:p>
          <a:p>
            <a:r>
              <a:rPr lang="en-CA" sz="2400" dirty="0">
                <a:solidFill>
                  <a:schemeClr val="tx1">
                    <a:lumMod val="65000"/>
                    <a:lumOff val="35000"/>
                  </a:schemeClr>
                </a:solidFill>
              </a:rPr>
              <a:t>Words associated with topics</a:t>
            </a:r>
          </a:p>
          <a:p>
            <a:r>
              <a:rPr lang="en-CA" sz="2400" dirty="0">
                <a:solidFill>
                  <a:schemeClr val="tx1">
                    <a:lumMod val="65000"/>
                    <a:lumOff val="35000"/>
                  </a:schemeClr>
                </a:solidFill>
              </a:rPr>
              <a:t>Named entities</a:t>
            </a:r>
          </a:p>
          <a:p>
            <a:r>
              <a:rPr lang="en-CA" sz="2400" dirty="0">
                <a:solidFill>
                  <a:schemeClr val="tx1">
                    <a:lumMod val="65000"/>
                    <a:lumOff val="35000"/>
                  </a:schemeClr>
                </a:solidFill>
              </a:rPr>
              <a:t>What words predict categories</a:t>
            </a:r>
          </a:p>
        </p:txBody>
      </p:sp>
    </p:spTree>
    <p:extLst>
      <p:ext uri="{BB962C8B-B14F-4D97-AF65-F5344CB8AC3E}">
        <p14:creationId xmlns:p14="http://schemas.microsoft.com/office/powerpoint/2010/main" val="239766741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15D6D1-B8A6-4626-635B-4560FEFDCCEE}"/>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80BB361E-0E54-57AC-7D22-9E405728332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46B30F4B-34E4-1A20-678D-2E54F75DBEE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47867" y="132250"/>
            <a:ext cx="2396068" cy="798689"/>
          </a:xfrm>
          <a:prstGeom prst="rect">
            <a:avLst/>
          </a:prstGeom>
          <a:ln w="12700">
            <a:miter lim="400000"/>
          </a:ln>
        </p:spPr>
      </p:pic>
      <p:sp>
        <p:nvSpPr>
          <p:cNvPr id="9" name="Shape 57">
            <a:extLst>
              <a:ext uri="{FF2B5EF4-FFF2-40B4-BE49-F238E27FC236}">
                <a16:creationId xmlns:a16="http://schemas.microsoft.com/office/drawing/2014/main" id="{7C89FB6F-DE62-BAF3-DB10-AD54A0C62630}"/>
              </a:ext>
            </a:extLst>
          </p:cNvPr>
          <p:cNvSpPr txBox="1">
            <a:spLocks/>
          </p:cNvSpPr>
          <p:nvPr/>
        </p:nvSpPr>
        <p:spPr>
          <a:xfrm>
            <a:off x="0" y="186253"/>
            <a:ext cx="12192000" cy="625853"/>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err="1">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NotebookLM</a:t>
            </a: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-Findings</a:t>
            </a:r>
          </a:p>
        </p:txBody>
      </p:sp>
      <p:sp>
        <p:nvSpPr>
          <p:cNvPr id="2" name="TextBox 1">
            <a:extLst>
              <a:ext uri="{FF2B5EF4-FFF2-40B4-BE49-F238E27FC236}">
                <a16:creationId xmlns:a16="http://schemas.microsoft.com/office/drawing/2014/main" id="{E539B8C9-F344-8E0D-B7CC-39560FDC7A3E}"/>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Content Placeholder 2">
            <a:extLst>
              <a:ext uri="{FF2B5EF4-FFF2-40B4-BE49-F238E27FC236}">
                <a16:creationId xmlns:a16="http://schemas.microsoft.com/office/drawing/2014/main" id="{07B5E575-FEAD-9792-65E2-D69C2451F2DD}"/>
              </a:ext>
            </a:extLst>
          </p:cNvPr>
          <p:cNvSpPr>
            <a:spLocks noGrp="1"/>
          </p:cNvSpPr>
          <p:nvPr>
            <p:ph idx="1"/>
          </p:nvPr>
        </p:nvSpPr>
        <p:spPr>
          <a:xfrm>
            <a:off x="-1" y="1156380"/>
            <a:ext cx="3496933" cy="5621513"/>
          </a:xfrm>
        </p:spPr>
        <p:txBody>
          <a:bodyPr>
            <a:normAutofit fontScale="92500"/>
          </a:bodyPr>
          <a:lstStyle/>
          <a:p>
            <a:r>
              <a:rPr lang="en-CA" sz="2400" dirty="0">
                <a:solidFill>
                  <a:schemeClr val="tx1">
                    <a:lumMod val="65000"/>
                    <a:lumOff val="35000"/>
                  </a:schemeClr>
                </a:solidFill>
              </a:rPr>
              <a:t>20 Frequent Words (with/without stopwords removed)</a:t>
            </a:r>
            <a:endParaRPr lang="en-CA" sz="2000" dirty="0">
              <a:solidFill>
                <a:schemeClr val="tx1">
                  <a:lumMod val="65000"/>
                  <a:lumOff val="35000"/>
                </a:schemeClr>
              </a:solidFill>
            </a:endParaRPr>
          </a:p>
          <a:p>
            <a:r>
              <a:rPr lang="en-CA" sz="2400" dirty="0">
                <a:solidFill>
                  <a:schemeClr val="tx1">
                    <a:lumMod val="65000"/>
                    <a:lumOff val="35000"/>
                  </a:schemeClr>
                </a:solidFill>
              </a:rPr>
              <a:t>20 Frequent Words/TFIDF</a:t>
            </a:r>
          </a:p>
          <a:p>
            <a:r>
              <a:rPr lang="en-CA" sz="2400" dirty="0">
                <a:solidFill>
                  <a:schemeClr val="tx1">
                    <a:lumMod val="65000"/>
                    <a:lumOff val="35000"/>
                  </a:schemeClr>
                </a:solidFill>
              </a:rPr>
              <a:t>20 Most Frequent Phrases</a:t>
            </a:r>
          </a:p>
          <a:p>
            <a:r>
              <a:rPr lang="en-CA" sz="2400" dirty="0">
                <a:solidFill>
                  <a:schemeClr val="tx1">
                    <a:lumMod val="65000"/>
                    <a:lumOff val="35000"/>
                  </a:schemeClr>
                </a:solidFill>
              </a:rPr>
              <a:t>Top 10 Words by Category</a:t>
            </a:r>
          </a:p>
          <a:p>
            <a:r>
              <a:rPr lang="en-CA" sz="2400" dirty="0">
                <a:solidFill>
                  <a:schemeClr val="tx1">
                    <a:lumMod val="65000"/>
                    <a:lumOff val="35000"/>
                  </a:schemeClr>
                </a:solidFill>
              </a:rPr>
              <a:t>Top 10 Phrases by Category</a:t>
            </a:r>
          </a:p>
          <a:p>
            <a:r>
              <a:rPr lang="en-CA" sz="2400" dirty="0">
                <a:solidFill>
                  <a:schemeClr val="tx1">
                    <a:lumMod val="65000"/>
                    <a:lumOff val="35000"/>
                  </a:schemeClr>
                </a:solidFill>
              </a:rPr>
              <a:t>Ten most important topics</a:t>
            </a:r>
          </a:p>
          <a:p>
            <a:r>
              <a:rPr lang="en-CA" sz="2400" dirty="0">
                <a:solidFill>
                  <a:schemeClr val="tx1">
                    <a:lumMod val="65000"/>
                    <a:lumOff val="35000"/>
                  </a:schemeClr>
                </a:solidFill>
              </a:rPr>
              <a:t>Words associated with topics</a:t>
            </a:r>
          </a:p>
          <a:p>
            <a:r>
              <a:rPr lang="en-CA" sz="2400" dirty="0">
                <a:solidFill>
                  <a:schemeClr val="tx1">
                    <a:lumMod val="65000"/>
                    <a:lumOff val="35000"/>
                  </a:schemeClr>
                </a:solidFill>
              </a:rPr>
              <a:t>Named entities</a:t>
            </a:r>
          </a:p>
          <a:p>
            <a:r>
              <a:rPr lang="en-CA" sz="2400" dirty="0">
                <a:solidFill>
                  <a:schemeClr val="tx1">
                    <a:lumMod val="65000"/>
                    <a:lumOff val="35000"/>
                  </a:schemeClr>
                </a:solidFill>
              </a:rPr>
              <a:t>What words predict categories</a:t>
            </a:r>
          </a:p>
        </p:txBody>
      </p:sp>
      <p:pic>
        <p:nvPicPr>
          <p:cNvPr id="3" name="Picture 2">
            <a:extLst>
              <a:ext uri="{FF2B5EF4-FFF2-40B4-BE49-F238E27FC236}">
                <a16:creationId xmlns:a16="http://schemas.microsoft.com/office/drawing/2014/main" id="{9F507E11-A712-2CB6-A02A-C61F2F432A1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64430" y="937785"/>
            <a:ext cx="3496934" cy="3181524"/>
          </a:xfrm>
          <a:prstGeom prst="rect">
            <a:avLst/>
          </a:prstGeom>
        </p:spPr>
      </p:pic>
      <p:pic>
        <p:nvPicPr>
          <p:cNvPr id="4" name="Picture 3">
            <a:extLst>
              <a:ext uri="{FF2B5EF4-FFF2-40B4-BE49-F238E27FC236}">
                <a16:creationId xmlns:a16="http://schemas.microsoft.com/office/drawing/2014/main" id="{39B392B9-3247-4E0A-36EA-4EC8B53A058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729624" y="1556792"/>
            <a:ext cx="3496933" cy="3322783"/>
          </a:xfrm>
          <a:prstGeom prst="rect">
            <a:avLst/>
          </a:prstGeom>
        </p:spPr>
      </p:pic>
      <p:pic>
        <p:nvPicPr>
          <p:cNvPr id="5" name="Picture 4">
            <a:extLst>
              <a:ext uri="{FF2B5EF4-FFF2-40B4-BE49-F238E27FC236}">
                <a16:creationId xmlns:a16="http://schemas.microsoft.com/office/drawing/2014/main" id="{4D35C436-FF39-C4A0-DCE4-84ADDB58CCB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417300" y="2924944"/>
            <a:ext cx="2557016" cy="3209728"/>
          </a:xfrm>
          <a:prstGeom prst="rect">
            <a:avLst/>
          </a:prstGeom>
        </p:spPr>
      </p:pic>
      <p:sp>
        <p:nvSpPr>
          <p:cNvPr id="11" name="TextBox 10">
            <a:extLst>
              <a:ext uri="{FF2B5EF4-FFF2-40B4-BE49-F238E27FC236}">
                <a16:creationId xmlns:a16="http://schemas.microsoft.com/office/drawing/2014/main" id="{BB4BBEDC-B05F-D154-A812-C2A87BFCAAFD}"/>
              </a:ext>
            </a:extLst>
          </p:cNvPr>
          <p:cNvSpPr txBox="1"/>
          <p:nvPr/>
        </p:nvSpPr>
        <p:spPr>
          <a:xfrm>
            <a:off x="3662178" y="4215252"/>
            <a:ext cx="1800200" cy="369332"/>
          </a:xfrm>
          <a:prstGeom prst="rect">
            <a:avLst/>
          </a:prstGeom>
          <a:noFill/>
        </p:spPr>
        <p:txBody>
          <a:bodyPr wrap="square" rtlCol="0">
            <a:spAutoFit/>
          </a:bodyPr>
          <a:lstStyle/>
          <a:p>
            <a:pPr algn="ctr"/>
            <a:r>
              <a:rPr lang="en-US" dirty="0"/>
              <a:t>Frequent Words</a:t>
            </a:r>
          </a:p>
        </p:txBody>
      </p:sp>
      <p:sp>
        <p:nvSpPr>
          <p:cNvPr id="12" name="TextBox 11">
            <a:extLst>
              <a:ext uri="{FF2B5EF4-FFF2-40B4-BE49-F238E27FC236}">
                <a16:creationId xmlns:a16="http://schemas.microsoft.com/office/drawing/2014/main" id="{AD412D8D-24A7-2F3B-6260-C376BED03361}"/>
              </a:ext>
            </a:extLst>
          </p:cNvPr>
          <p:cNvSpPr txBox="1"/>
          <p:nvPr/>
        </p:nvSpPr>
        <p:spPr>
          <a:xfrm>
            <a:off x="7089534" y="4953125"/>
            <a:ext cx="1800200" cy="369332"/>
          </a:xfrm>
          <a:prstGeom prst="rect">
            <a:avLst/>
          </a:prstGeom>
          <a:noFill/>
        </p:spPr>
        <p:txBody>
          <a:bodyPr wrap="square" rtlCol="0">
            <a:spAutoFit/>
          </a:bodyPr>
          <a:lstStyle/>
          <a:p>
            <a:pPr algn="ctr"/>
            <a:r>
              <a:rPr lang="en-US" dirty="0"/>
              <a:t>Frequent Phrases</a:t>
            </a:r>
          </a:p>
        </p:txBody>
      </p:sp>
      <p:sp>
        <p:nvSpPr>
          <p:cNvPr id="13" name="TextBox 12">
            <a:extLst>
              <a:ext uri="{FF2B5EF4-FFF2-40B4-BE49-F238E27FC236}">
                <a16:creationId xmlns:a16="http://schemas.microsoft.com/office/drawing/2014/main" id="{6883C72F-E80B-B7F9-3AA8-A87351931F01}"/>
              </a:ext>
            </a:extLst>
          </p:cNvPr>
          <p:cNvSpPr txBox="1"/>
          <p:nvPr/>
        </p:nvSpPr>
        <p:spPr>
          <a:xfrm>
            <a:off x="9647867" y="6146005"/>
            <a:ext cx="2066805" cy="646331"/>
          </a:xfrm>
          <a:prstGeom prst="rect">
            <a:avLst/>
          </a:prstGeom>
          <a:noFill/>
        </p:spPr>
        <p:txBody>
          <a:bodyPr wrap="square" rtlCol="0">
            <a:spAutoFit/>
          </a:bodyPr>
          <a:lstStyle/>
          <a:p>
            <a:pPr algn="ctr"/>
            <a:r>
              <a:rPr lang="en-US" dirty="0"/>
              <a:t>Top 10 Topics (LDA Approximation)</a:t>
            </a:r>
          </a:p>
        </p:txBody>
      </p:sp>
    </p:spTree>
    <p:extLst>
      <p:ext uri="{BB962C8B-B14F-4D97-AF65-F5344CB8AC3E}">
        <p14:creationId xmlns:p14="http://schemas.microsoft.com/office/powerpoint/2010/main" val="2456696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5D8B3-3B2E-B611-F35B-5FBE882560FC}"/>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6A63FBB1-A457-3B87-01F0-473E26AEF85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43B9DDE9-E2CE-4472-7BAE-26A41A058F2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47867" y="132250"/>
            <a:ext cx="2396068" cy="798689"/>
          </a:xfrm>
          <a:prstGeom prst="rect">
            <a:avLst/>
          </a:prstGeom>
          <a:ln w="12700">
            <a:miter lim="400000"/>
          </a:ln>
        </p:spPr>
      </p:pic>
      <p:sp>
        <p:nvSpPr>
          <p:cNvPr id="9" name="Shape 57">
            <a:extLst>
              <a:ext uri="{FF2B5EF4-FFF2-40B4-BE49-F238E27FC236}">
                <a16:creationId xmlns:a16="http://schemas.microsoft.com/office/drawing/2014/main" id="{4837112C-66DC-9541-4153-265DA73D774D}"/>
              </a:ext>
            </a:extLst>
          </p:cNvPr>
          <p:cNvSpPr txBox="1">
            <a:spLocks/>
          </p:cNvSpPr>
          <p:nvPr/>
        </p:nvSpPr>
        <p:spPr>
          <a:xfrm>
            <a:off x="0" y="186253"/>
            <a:ext cx="12192000" cy="625853"/>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err="1">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NotebookLM</a:t>
            </a: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-Findings</a:t>
            </a:r>
          </a:p>
        </p:txBody>
      </p:sp>
      <p:sp>
        <p:nvSpPr>
          <p:cNvPr id="2" name="TextBox 1">
            <a:extLst>
              <a:ext uri="{FF2B5EF4-FFF2-40B4-BE49-F238E27FC236}">
                <a16:creationId xmlns:a16="http://schemas.microsoft.com/office/drawing/2014/main" id="{9A694D35-27B9-5D33-994E-6AD8F04F98CE}"/>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Content Placeholder 2">
            <a:extLst>
              <a:ext uri="{FF2B5EF4-FFF2-40B4-BE49-F238E27FC236}">
                <a16:creationId xmlns:a16="http://schemas.microsoft.com/office/drawing/2014/main" id="{C5D87A9D-B85B-05F1-18DC-A0D3B9517340}"/>
              </a:ext>
            </a:extLst>
          </p:cNvPr>
          <p:cNvSpPr>
            <a:spLocks noGrp="1"/>
          </p:cNvSpPr>
          <p:nvPr>
            <p:ph idx="1"/>
          </p:nvPr>
        </p:nvSpPr>
        <p:spPr>
          <a:xfrm>
            <a:off x="-1" y="1156380"/>
            <a:ext cx="3496933" cy="5621513"/>
          </a:xfrm>
        </p:spPr>
        <p:txBody>
          <a:bodyPr>
            <a:normAutofit fontScale="92500"/>
          </a:bodyPr>
          <a:lstStyle/>
          <a:p>
            <a:r>
              <a:rPr lang="en-CA" sz="2400" dirty="0">
                <a:solidFill>
                  <a:schemeClr val="tx1">
                    <a:lumMod val="65000"/>
                    <a:lumOff val="35000"/>
                  </a:schemeClr>
                </a:solidFill>
              </a:rPr>
              <a:t>20 Frequent Words (with/without stopwords removed)</a:t>
            </a:r>
            <a:endParaRPr lang="en-CA" sz="2000" dirty="0">
              <a:solidFill>
                <a:schemeClr val="tx1">
                  <a:lumMod val="65000"/>
                  <a:lumOff val="35000"/>
                </a:schemeClr>
              </a:solidFill>
            </a:endParaRPr>
          </a:p>
          <a:p>
            <a:r>
              <a:rPr lang="en-CA" sz="2400" dirty="0">
                <a:solidFill>
                  <a:schemeClr val="tx1">
                    <a:lumMod val="65000"/>
                    <a:lumOff val="35000"/>
                  </a:schemeClr>
                </a:solidFill>
              </a:rPr>
              <a:t>20 Frequent Words/TFIDF</a:t>
            </a:r>
          </a:p>
          <a:p>
            <a:r>
              <a:rPr lang="en-CA" sz="2400" dirty="0">
                <a:solidFill>
                  <a:schemeClr val="tx1">
                    <a:lumMod val="65000"/>
                    <a:lumOff val="35000"/>
                  </a:schemeClr>
                </a:solidFill>
              </a:rPr>
              <a:t>20 Most Frequent Phrases</a:t>
            </a:r>
          </a:p>
          <a:p>
            <a:r>
              <a:rPr lang="en-CA" sz="2400" dirty="0">
                <a:solidFill>
                  <a:schemeClr val="tx1">
                    <a:lumMod val="65000"/>
                    <a:lumOff val="35000"/>
                  </a:schemeClr>
                </a:solidFill>
              </a:rPr>
              <a:t>Top 10 Words by Category</a:t>
            </a:r>
          </a:p>
          <a:p>
            <a:r>
              <a:rPr lang="en-CA" sz="2400" dirty="0">
                <a:solidFill>
                  <a:schemeClr val="tx1">
                    <a:lumMod val="65000"/>
                    <a:lumOff val="35000"/>
                  </a:schemeClr>
                </a:solidFill>
              </a:rPr>
              <a:t>Top 10 Phrases by Category</a:t>
            </a:r>
          </a:p>
          <a:p>
            <a:r>
              <a:rPr lang="en-CA" sz="2400" dirty="0">
                <a:solidFill>
                  <a:schemeClr val="tx1">
                    <a:lumMod val="65000"/>
                    <a:lumOff val="35000"/>
                  </a:schemeClr>
                </a:solidFill>
              </a:rPr>
              <a:t>Ten most important topics</a:t>
            </a:r>
          </a:p>
          <a:p>
            <a:r>
              <a:rPr lang="en-CA" sz="2400" dirty="0">
                <a:solidFill>
                  <a:schemeClr val="tx1">
                    <a:lumMod val="65000"/>
                    <a:lumOff val="35000"/>
                  </a:schemeClr>
                </a:solidFill>
              </a:rPr>
              <a:t>Words associated with topics</a:t>
            </a:r>
          </a:p>
          <a:p>
            <a:r>
              <a:rPr lang="en-CA" sz="2400" dirty="0">
                <a:solidFill>
                  <a:schemeClr val="tx1">
                    <a:lumMod val="65000"/>
                    <a:lumOff val="35000"/>
                  </a:schemeClr>
                </a:solidFill>
              </a:rPr>
              <a:t>Named entities</a:t>
            </a:r>
          </a:p>
          <a:p>
            <a:r>
              <a:rPr lang="en-CA" sz="2400" dirty="0">
                <a:solidFill>
                  <a:schemeClr val="tx1">
                    <a:lumMod val="65000"/>
                    <a:lumOff val="35000"/>
                  </a:schemeClr>
                </a:solidFill>
              </a:rPr>
              <a:t>What words predict categories</a:t>
            </a:r>
          </a:p>
        </p:txBody>
      </p:sp>
      <p:sp>
        <p:nvSpPr>
          <p:cNvPr id="11" name="TextBox 10">
            <a:extLst>
              <a:ext uri="{FF2B5EF4-FFF2-40B4-BE49-F238E27FC236}">
                <a16:creationId xmlns:a16="http://schemas.microsoft.com/office/drawing/2014/main" id="{9586C7BE-6763-08C9-718F-6592013C4F8D}"/>
              </a:ext>
            </a:extLst>
          </p:cNvPr>
          <p:cNvSpPr txBox="1"/>
          <p:nvPr/>
        </p:nvSpPr>
        <p:spPr>
          <a:xfrm>
            <a:off x="3662178" y="4215252"/>
            <a:ext cx="2217798" cy="646331"/>
          </a:xfrm>
          <a:prstGeom prst="rect">
            <a:avLst/>
          </a:prstGeom>
          <a:noFill/>
        </p:spPr>
        <p:txBody>
          <a:bodyPr wrap="square" rtlCol="0">
            <a:spAutoFit/>
          </a:bodyPr>
          <a:lstStyle/>
          <a:p>
            <a:pPr algn="ctr"/>
            <a:r>
              <a:rPr lang="en-US" dirty="0"/>
              <a:t>Named Entities: </a:t>
            </a:r>
          </a:p>
          <a:p>
            <a:pPr algn="ctr"/>
            <a:r>
              <a:rPr lang="en-US" dirty="0"/>
              <a:t>Organizations</a:t>
            </a:r>
          </a:p>
        </p:txBody>
      </p:sp>
      <p:sp>
        <p:nvSpPr>
          <p:cNvPr id="12" name="TextBox 11">
            <a:extLst>
              <a:ext uri="{FF2B5EF4-FFF2-40B4-BE49-F238E27FC236}">
                <a16:creationId xmlns:a16="http://schemas.microsoft.com/office/drawing/2014/main" id="{42E9D01D-955D-1288-AFF9-49BDE6113B63}"/>
              </a:ext>
            </a:extLst>
          </p:cNvPr>
          <p:cNvSpPr txBox="1"/>
          <p:nvPr/>
        </p:nvSpPr>
        <p:spPr>
          <a:xfrm>
            <a:off x="6172493" y="5678643"/>
            <a:ext cx="2553566" cy="646331"/>
          </a:xfrm>
          <a:prstGeom prst="rect">
            <a:avLst/>
          </a:prstGeom>
          <a:noFill/>
        </p:spPr>
        <p:txBody>
          <a:bodyPr wrap="square" rtlCol="0">
            <a:spAutoFit/>
          </a:bodyPr>
          <a:lstStyle/>
          <a:p>
            <a:pPr algn="ctr"/>
            <a:r>
              <a:rPr lang="en-US" dirty="0"/>
              <a:t>Named Entities: </a:t>
            </a:r>
            <a:br>
              <a:rPr lang="en-US" dirty="0"/>
            </a:br>
            <a:r>
              <a:rPr lang="en-US" dirty="0"/>
              <a:t>People</a:t>
            </a:r>
          </a:p>
        </p:txBody>
      </p:sp>
      <p:sp>
        <p:nvSpPr>
          <p:cNvPr id="13" name="TextBox 12">
            <a:extLst>
              <a:ext uri="{FF2B5EF4-FFF2-40B4-BE49-F238E27FC236}">
                <a16:creationId xmlns:a16="http://schemas.microsoft.com/office/drawing/2014/main" id="{4CB685DE-5077-8D40-F81D-2EF2B92F3874}"/>
              </a:ext>
            </a:extLst>
          </p:cNvPr>
          <p:cNvSpPr txBox="1"/>
          <p:nvPr/>
        </p:nvSpPr>
        <p:spPr>
          <a:xfrm>
            <a:off x="8126571" y="6211669"/>
            <a:ext cx="4054301" cy="646331"/>
          </a:xfrm>
          <a:prstGeom prst="rect">
            <a:avLst/>
          </a:prstGeom>
          <a:noFill/>
        </p:spPr>
        <p:txBody>
          <a:bodyPr wrap="square" rtlCol="0">
            <a:spAutoFit/>
          </a:bodyPr>
          <a:lstStyle/>
          <a:p>
            <a:pPr algn="ctr"/>
            <a:r>
              <a:rPr lang="en-US" dirty="0"/>
              <a:t>Named Entities: </a:t>
            </a:r>
          </a:p>
          <a:p>
            <a:pPr algn="ctr"/>
            <a:r>
              <a:rPr lang="en-US" dirty="0"/>
              <a:t>Standards and Frameworks</a:t>
            </a:r>
          </a:p>
        </p:txBody>
      </p:sp>
      <p:pic>
        <p:nvPicPr>
          <p:cNvPr id="8" name="Picture 7">
            <a:extLst>
              <a:ext uri="{FF2B5EF4-FFF2-40B4-BE49-F238E27FC236}">
                <a16:creationId xmlns:a16="http://schemas.microsoft.com/office/drawing/2014/main" id="{4FCF6CE1-E788-A854-4790-8D53006F27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47930" y="930938"/>
            <a:ext cx="3449958" cy="3293451"/>
          </a:xfrm>
          <a:prstGeom prst="rect">
            <a:avLst/>
          </a:prstGeom>
        </p:spPr>
      </p:pic>
      <p:pic>
        <p:nvPicPr>
          <p:cNvPr id="14" name="Picture 13">
            <a:extLst>
              <a:ext uri="{FF2B5EF4-FFF2-40B4-BE49-F238E27FC236}">
                <a16:creationId xmlns:a16="http://schemas.microsoft.com/office/drawing/2014/main" id="{3346BD0F-9235-D364-DFC9-93FA8F2B890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00864" y="2515429"/>
            <a:ext cx="3367629" cy="3076518"/>
          </a:xfrm>
          <a:prstGeom prst="rect">
            <a:avLst/>
          </a:prstGeom>
        </p:spPr>
      </p:pic>
      <p:pic>
        <p:nvPicPr>
          <p:cNvPr id="15" name="Picture 14">
            <a:extLst>
              <a:ext uri="{FF2B5EF4-FFF2-40B4-BE49-F238E27FC236}">
                <a16:creationId xmlns:a16="http://schemas.microsoft.com/office/drawing/2014/main" id="{23AB3205-4E08-A6BF-D0E7-0B7C0ED8CCD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476425" y="3212976"/>
            <a:ext cx="3496933" cy="3051109"/>
          </a:xfrm>
          <a:prstGeom prst="rect">
            <a:avLst/>
          </a:prstGeom>
        </p:spPr>
      </p:pic>
    </p:spTree>
    <p:extLst>
      <p:ext uri="{BB962C8B-B14F-4D97-AF65-F5344CB8AC3E}">
        <p14:creationId xmlns:p14="http://schemas.microsoft.com/office/powerpoint/2010/main" val="26100779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68DBC-66FA-A82C-CDE0-9F74D501AF99}"/>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7B4E360C-2ED6-C844-3D41-6AF648DBADB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4BD47BDC-2A04-961D-5031-B5293762306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47867" y="132250"/>
            <a:ext cx="2396068" cy="798689"/>
          </a:xfrm>
          <a:prstGeom prst="rect">
            <a:avLst/>
          </a:prstGeom>
          <a:ln w="12700">
            <a:miter lim="400000"/>
          </a:ln>
        </p:spPr>
      </p:pic>
      <p:sp>
        <p:nvSpPr>
          <p:cNvPr id="9" name="Shape 57">
            <a:extLst>
              <a:ext uri="{FF2B5EF4-FFF2-40B4-BE49-F238E27FC236}">
                <a16:creationId xmlns:a16="http://schemas.microsoft.com/office/drawing/2014/main" id="{59324853-9D4B-A8C6-B4FF-CEEE240B37CC}"/>
              </a:ext>
            </a:extLst>
          </p:cNvPr>
          <p:cNvSpPr txBox="1">
            <a:spLocks/>
          </p:cNvSpPr>
          <p:nvPr/>
        </p:nvSpPr>
        <p:spPr>
          <a:xfrm>
            <a:off x="0" y="186253"/>
            <a:ext cx="12192000" cy="625853"/>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err="1">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NotebookLM</a:t>
            </a: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-Findings</a:t>
            </a:r>
          </a:p>
        </p:txBody>
      </p:sp>
      <p:sp>
        <p:nvSpPr>
          <p:cNvPr id="2" name="TextBox 1">
            <a:extLst>
              <a:ext uri="{FF2B5EF4-FFF2-40B4-BE49-F238E27FC236}">
                <a16:creationId xmlns:a16="http://schemas.microsoft.com/office/drawing/2014/main" id="{D94BAE5C-8718-BEC4-446D-9F3B75FE458E}"/>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Content Placeholder 2">
            <a:extLst>
              <a:ext uri="{FF2B5EF4-FFF2-40B4-BE49-F238E27FC236}">
                <a16:creationId xmlns:a16="http://schemas.microsoft.com/office/drawing/2014/main" id="{A3D78FE6-8A1C-897C-3348-DA24BF9B5E07}"/>
              </a:ext>
            </a:extLst>
          </p:cNvPr>
          <p:cNvSpPr>
            <a:spLocks noGrp="1"/>
          </p:cNvSpPr>
          <p:nvPr>
            <p:ph idx="1"/>
          </p:nvPr>
        </p:nvSpPr>
        <p:spPr>
          <a:xfrm>
            <a:off x="-1" y="1156380"/>
            <a:ext cx="3496933" cy="5621513"/>
          </a:xfrm>
        </p:spPr>
        <p:txBody>
          <a:bodyPr>
            <a:normAutofit fontScale="92500"/>
          </a:bodyPr>
          <a:lstStyle/>
          <a:p>
            <a:r>
              <a:rPr lang="en-CA" sz="2400" dirty="0">
                <a:solidFill>
                  <a:schemeClr val="tx1">
                    <a:lumMod val="65000"/>
                    <a:lumOff val="35000"/>
                  </a:schemeClr>
                </a:solidFill>
              </a:rPr>
              <a:t>20 Frequent Words (with/without stopwords removed)</a:t>
            </a:r>
            <a:endParaRPr lang="en-CA" sz="2000" dirty="0">
              <a:solidFill>
                <a:schemeClr val="tx1">
                  <a:lumMod val="65000"/>
                  <a:lumOff val="35000"/>
                </a:schemeClr>
              </a:solidFill>
            </a:endParaRPr>
          </a:p>
          <a:p>
            <a:r>
              <a:rPr lang="en-CA" sz="2400" dirty="0">
                <a:solidFill>
                  <a:schemeClr val="tx1">
                    <a:lumMod val="65000"/>
                    <a:lumOff val="35000"/>
                  </a:schemeClr>
                </a:solidFill>
              </a:rPr>
              <a:t>20 Frequent Words/TFIDF</a:t>
            </a:r>
          </a:p>
          <a:p>
            <a:r>
              <a:rPr lang="en-CA" sz="2400" dirty="0">
                <a:solidFill>
                  <a:schemeClr val="tx1">
                    <a:lumMod val="65000"/>
                    <a:lumOff val="35000"/>
                  </a:schemeClr>
                </a:solidFill>
              </a:rPr>
              <a:t>20 Most Frequent Phrases</a:t>
            </a:r>
          </a:p>
          <a:p>
            <a:r>
              <a:rPr lang="en-CA" sz="2400" dirty="0">
                <a:solidFill>
                  <a:schemeClr val="tx1">
                    <a:lumMod val="65000"/>
                    <a:lumOff val="35000"/>
                  </a:schemeClr>
                </a:solidFill>
              </a:rPr>
              <a:t>Top 10 Words by Category</a:t>
            </a:r>
          </a:p>
          <a:p>
            <a:r>
              <a:rPr lang="en-CA" sz="2400" dirty="0">
                <a:solidFill>
                  <a:schemeClr val="tx1">
                    <a:lumMod val="65000"/>
                    <a:lumOff val="35000"/>
                  </a:schemeClr>
                </a:solidFill>
              </a:rPr>
              <a:t>Top 10 Phrases by Category</a:t>
            </a:r>
          </a:p>
          <a:p>
            <a:r>
              <a:rPr lang="en-CA" sz="2400" dirty="0">
                <a:solidFill>
                  <a:schemeClr val="tx1">
                    <a:lumMod val="65000"/>
                    <a:lumOff val="35000"/>
                  </a:schemeClr>
                </a:solidFill>
              </a:rPr>
              <a:t>Ten most important topics</a:t>
            </a:r>
          </a:p>
          <a:p>
            <a:r>
              <a:rPr lang="en-CA" sz="2400" dirty="0">
                <a:solidFill>
                  <a:schemeClr val="tx1">
                    <a:lumMod val="65000"/>
                    <a:lumOff val="35000"/>
                  </a:schemeClr>
                </a:solidFill>
              </a:rPr>
              <a:t>Words associated with topics</a:t>
            </a:r>
          </a:p>
          <a:p>
            <a:r>
              <a:rPr lang="en-CA" sz="2400" dirty="0">
                <a:solidFill>
                  <a:schemeClr val="tx1">
                    <a:lumMod val="65000"/>
                    <a:lumOff val="35000"/>
                  </a:schemeClr>
                </a:solidFill>
              </a:rPr>
              <a:t>Named entities</a:t>
            </a:r>
          </a:p>
          <a:p>
            <a:r>
              <a:rPr lang="en-CA" sz="2400" dirty="0">
                <a:solidFill>
                  <a:schemeClr val="tx1">
                    <a:lumMod val="65000"/>
                    <a:lumOff val="35000"/>
                  </a:schemeClr>
                </a:solidFill>
              </a:rPr>
              <a:t>What words predict categories</a:t>
            </a:r>
          </a:p>
        </p:txBody>
      </p:sp>
      <p:sp>
        <p:nvSpPr>
          <p:cNvPr id="11" name="TextBox 10">
            <a:extLst>
              <a:ext uri="{FF2B5EF4-FFF2-40B4-BE49-F238E27FC236}">
                <a16:creationId xmlns:a16="http://schemas.microsoft.com/office/drawing/2014/main" id="{91476BB9-17D5-8CBA-8115-BDD38E5BF7BC}"/>
              </a:ext>
            </a:extLst>
          </p:cNvPr>
          <p:cNvSpPr txBox="1"/>
          <p:nvPr/>
        </p:nvSpPr>
        <p:spPr>
          <a:xfrm>
            <a:off x="3361838" y="4455502"/>
            <a:ext cx="2266638" cy="923330"/>
          </a:xfrm>
          <a:prstGeom prst="rect">
            <a:avLst/>
          </a:prstGeom>
          <a:noFill/>
        </p:spPr>
        <p:txBody>
          <a:bodyPr wrap="square" rtlCol="0">
            <a:spAutoFit/>
          </a:bodyPr>
          <a:lstStyle/>
          <a:p>
            <a:pPr algn="ctr"/>
            <a:r>
              <a:rPr lang="en-US" dirty="0"/>
              <a:t>Recommendations for Implementing the AI RMF</a:t>
            </a:r>
          </a:p>
        </p:txBody>
      </p:sp>
      <p:pic>
        <p:nvPicPr>
          <p:cNvPr id="3" name="Picture 2">
            <a:extLst>
              <a:ext uri="{FF2B5EF4-FFF2-40B4-BE49-F238E27FC236}">
                <a16:creationId xmlns:a16="http://schemas.microsoft.com/office/drawing/2014/main" id="{9B651BA6-4397-BDCD-81DF-0CDE160A4D7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96932" y="935615"/>
            <a:ext cx="3755353" cy="3508978"/>
          </a:xfrm>
          <a:prstGeom prst="rect">
            <a:avLst/>
          </a:prstGeom>
        </p:spPr>
      </p:pic>
      <p:pic>
        <p:nvPicPr>
          <p:cNvPr id="5" name="Picture 4">
            <a:extLst>
              <a:ext uri="{FF2B5EF4-FFF2-40B4-BE49-F238E27FC236}">
                <a16:creationId xmlns:a16="http://schemas.microsoft.com/office/drawing/2014/main" id="{49F50E24-4C85-45E6-5F32-E7501C1E6A2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28476" y="1835088"/>
            <a:ext cx="3037969" cy="3187824"/>
          </a:xfrm>
          <a:prstGeom prst="rect">
            <a:avLst/>
          </a:prstGeom>
        </p:spPr>
      </p:pic>
      <p:sp>
        <p:nvSpPr>
          <p:cNvPr id="16" name="TextBox 15">
            <a:extLst>
              <a:ext uri="{FF2B5EF4-FFF2-40B4-BE49-F238E27FC236}">
                <a16:creationId xmlns:a16="http://schemas.microsoft.com/office/drawing/2014/main" id="{7FD905A5-75B1-5E09-3B8C-2AF37C6E2845}"/>
              </a:ext>
            </a:extLst>
          </p:cNvPr>
          <p:cNvSpPr txBox="1"/>
          <p:nvPr/>
        </p:nvSpPr>
        <p:spPr>
          <a:xfrm>
            <a:off x="5628476" y="5175113"/>
            <a:ext cx="2537130" cy="646331"/>
          </a:xfrm>
          <a:prstGeom prst="rect">
            <a:avLst/>
          </a:prstGeom>
          <a:noFill/>
        </p:spPr>
        <p:txBody>
          <a:bodyPr wrap="square" rtlCol="0">
            <a:spAutoFit/>
          </a:bodyPr>
          <a:lstStyle/>
          <a:p>
            <a:pPr algn="ctr"/>
            <a:r>
              <a:rPr lang="en-US" dirty="0"/>
              <a:t>Categorization of Entities Submitting to the AI RMF</a:t>
            </a:r>
          </a:p>
        </p:txBody>
      </p:sp>
      <p:pic>
        <p:nvPicPr>
          <p:cNvPr id="17" name="Picture 16">
            <a:extLst>
              <a:ext uri="{FF2B5EF4-FFF2-40B4-BE49-F238E27FC236}">
                <a16:creationId xmlns:a16="http://schemas.microsoft.com/office/drawing/2014/main" id="{3B8C905C-ACFC-9A5D-76B5-DC971CBE9B6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141932" y="2460960"/>
            <a:ext cx="3807033" cy="3782938"/>
          </a:xfrm>
          <a:prstGeom prst="rect">
            <a:avLst/>
          </a:prstGeom>
        </p:spPr>
      </p:pic>
      <p:sp>
        <p:nvSpPr>
          <p:cNvPr id="18" name="TextBox 17">
            <a:extLst>
              <a:ext uri="{FF2B5EF4-FFF2-40B4-BE49-F238E27FC236}">
                <a16:creationId xmlns:a16="http://schemas.microsoft.com/office/drawing/2014/main" id="{C522F929-5300-82AA-4F22-93A83220BAAA}"/>
              </a:ext>
            </a:extLst>
          </p:cNvPr>
          <p:cNvSpPr txBox="1"/>
          <p:nvPr/>
        </p:nvSpPr>
        <p:spPr>
          <a:xfrm>
            <a:off x="8165605" y="6199053"/>
            <a:ext cx="3783359" cy="646331"/>
          </a:xfrm>
          <a:prstGeom prst="rect">
            <a:avLst/>
          </a:prstGeom>
          <a:noFill/>
        </p:spPr>
        <p:txBody>
          <a:bodyPr wrap="square" rtlCol="0">
            <a:spAutoFit/>
          </a:bodyPr>
          <a:lstStyle/>
          <a:p>
            <a:pPr algn="ctr"/>
            <a:r>
              <a:rPr lang="en-US" dirty="0"/>
              <a:t>Similarities and Differences in </a:t>
            </a:r>
          </a:p>
          <a:p>
            <a:pPr algn="ctr"/>
            <a:r>
              <a:rPr lang="en-US" dirty="0"/>
              <a:t>Submissions by Category</a:t>
            </a:r>
          </a:p>
        </p:txBody>
      </p:sp>
    </p:spTree>
    <p:extLst>
      <p:ext uri="{BB962C8B-B14F-4D97-AF65-F5344CB8AC3E}">
        <p14:creationId xmlns:p14="http://schemas.microsoft.com/office/powerpoint/2010/main" val="35225523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4C1B6-C419-77E9-7FD5-08A6C96188A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DB758BE-1E35-8999-E6E1-446277029966}"/>
              </a:ext>
            </a:extLst>
          </p:cNvPr>
          <p:cNvPicPr>
            <a:picLocks noChangeAspect="1"/>
          </p:cNvPicPr>
          <p:nvPr/>
        </p:nvPicPr>
        <p:blipFill>
          <a:blip r:embed="rId3" cstate="screen">
            <a:extLst>
              <a:ext uri="{28A0092B-C50C-407E-A947-70E740481C1C}">
                <a14:useLocalDpi xmlns:a14="http://schemas.microsoft.com/office/drawing/2010/main"/>
              </a:ext>
            </a:extLst>
          </a:blip>
          <a:srcRect b="24910"/>
          <a:stretch/>
        </p:blipFill>
        <p:spPr>
          <a:xfrm>
            <a:off x="-7711" y="-27385"/>
            <a:ext cx="5262973" cy="2173318"/>
          </a:xfrm>
          <a:prstGeom prst="rect">
            <a:avLst/>
          </a:prstGeom>
        </p:spPr>
      </p:pic>
      <p:sp>
        <p:nvSpPr>
          <p:cNvPr id="6" name="TextBox 5">
            <a:extLst>
              <a:ext uri="{FF2B5EF4-FFF2-40B4-BE49-F238E27FC236}">
                <a16:creationId xmlns:a16="http://schemas.microsoft.com/office/drawing/2014/main" id="{7902A677-536D-F2A9-A08E-0CAEE528884A}"/>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a:extLst>
              <a:ext uri="{FF2B5EF4-FFF2-40B4-BE49-F238E27FC236}">
                <a16:creationId xmlns:a16="http://schemas.microsoft.com/office/drawing/2014/main" id="{370C528D-1D7B-189F-4ADD-D22A550F457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11" name="TextBox 10">
            <a:extLst>
              <a:ext uri="{FF2B5EF4-FFF2-40B4-BE49-F238E27FC236}">
                <a16:creationId xmlns:a16="http://schemas.microsoft.com/office/drawing/2014/main" id="{35331F61-278A-8774-E4C0-943AFF149A4A}"/>
              </a:ext>
            </a:extLst>
          </p:cNvPr>
          <p:cNvSpPr txBox="1"/>
          <p:nvPr/>
        </p:nvSpPr>
        <p:spPr>
          <a:xfrm>
            <a:off x="191344" y="3113276"/>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 Tutorial Overview/Dataset (1:10-1:15)</a:t>
            </a:r>
          </a:p>
          <a:p>
            <a:pPr marL="1485900" lvl="2" indent="-571500">
              <a:buFont typeface="Arial" charset="0"/>
              <a:buChar char="•"/>
              <a:defRPr/>
            </a:pPr>
            <a:r>
              <a:rPr lang="en-CA" dirty="0">
                <a:solidFill>
                  <a:prstClr val="black"/>
                </a:solidFill>
                <a:latin typeface="Calibri"/>
              </a:rPr>
              <a:t>Text Mining in R and Python</a:t>
            </a:r>
          </a:p>
          <a:p>
            <a:pPr marL="1485900" lvl="2" indent="-571500">
              <a:buFont typeface="Arial" charset="0"/>
              <a:buChar char="•"/>
              <a:defRPr/>
            </a:pPr>
            <a:r>
              <a:rPr lang="en-CA" dirty="0">
                <a:solidFill>
                  <a:prstClr val="black"/>
                </a:solidFill>
                <a:latin typeface="Calibri"/>
              </a:rPr>
              <a:t>NIST Cybersecurity RFI Corpus</a:t>
            </a:r>
            <a:endParaRPr kumimoji="0" lang="en-CA"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 Bag of Words Approaches (1:15-1:45)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Dictionaries and Sentiment Analysis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III: NLP-Syntactic Parsing and Unsupervised Machine Learning Approaches (1:45-2:15)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dirty="0">
                <a:solidFill>
                  <a:prstClr val="black"/>
                </a:solidFill>
                <a:latin typeface="Calibri"/>
              </a:rPr>
              <a:t>Topic Modeling</a:t>
            </a:r>
          </a:p>
        </p:txBody>
      </p:sp>
      <p:sp>
        <p:nvSpPr>
          <p:cNvPr id="4" name="TextBox 3">
            <a:extLst>
              <a:ext uri="{FF2B5EF4-FFF2-40B4-BE49-F238E27FC236}">
                <a16:creationId xmlns:a16="http://schemas.microsoft.com/office/drawing/2014/main" id="{17ADBF1C-1885-C1A2-F8B0-A446B439A714}"/>
              </a:ext>
            </a:extLst>
          </p:cNvPr>
          <p:cNvSpPr txBox="1"/>
          <p:nvPr/>
        </p:nvSpPr>
        <p:spPr>
          <a:xfrm>
            <a:off x="27566" y="2420888"/>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BA44517C-8D5C-FFB1-41AB-CD78EDE020D8}"/>
              </a:ext>
            </a:extLst>
          </p:cNvPr>
          <p:cNvSpPr txBox="1"/>
          <p:nvPr/>
        </p:nvSpPr>
        <p:spPr>
          <a:xfrm>
            <a:off x="6501925" y="3113276"/>
            <a:ext cx="5246718"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(2:45-3:15)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V: Generative AI and RAG (3:15-3:45)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Prompt Engineering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Notebook LM/</a:t>
            </a:r>
            <a:r>
              <a:rPr lang="en-CA" dirty="0">
                <a:solidFill>
                  <a:prstClr val="black"/>
                </a:solidFill>
                <a:latin typeface="Calibri"/>
              </a:rPr>
              <a:t>AI Studio</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rPr>
              <a:t>Wrap-up, Discussion, Next Steps (3:45 – 4:00)</a:t>
            </a:r>
          </a:p>
          <a:p>
            <a:pPr marL="1485900" lvl="2" indent="-571500">
              <a:buFont typeface="Arial" charset="0"/>
              <a:buChar char="•"/>
              <a:defRPr/>
            </a:pP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HICSS Community on Text Analytics</a:t>
            </a:r>
          </a:p>
        </p:txBody>
      </p:sp>
      <p:pic>
        <p:nvPicPr>
          <p:cNvPr id="7" name="Picture 6">
            <a:extLst>
              <a:ext uri="{FF2B5EF4-FFF2-40B4-BE49-F238E27FC236}">
                <a16:creationId xmlns:a16="http://schemas.microsoft.com/office/drawing/2014/main" id="{97A83D90-830D-1EA9-CBD7-2FABB54CE18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82014" y="42737"/>
            <a:ext cx="733258" cy="733258"/>
          </a:xfrm>
          <a:prstGeom prst="rect">
            <a:avLst/>
          </a:prstGeom>
        </p:spPr>
      </p:pic>
    </p:spTree>
    <p:extLst>
      <p:ext uri="{BB962C8B-B14F-4D97-AF65-F5344CB8AC3E}">
        <p14:creationId xmlns:p14="http://schemas.microsoft.com/office/powerpoint/2010/main" val="242571317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F7692D-1842-0A90-4214-443833F0DCE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B266CA2-7897-AE12-9483-AD47882D694E}"/>
              </a:ext>
            </a:extLst>
          </p:cNvPr>
          <p:cNvPicPr>
            <a:picLocks noChangeAspect="1"/>
          </p:cNvPicPr>
          <p:nvPr/>
        </p:nvPicPr>
        <p:blipFill>
          <a:blip r:embed="rId3" cstate="screen">
            <a:extLst>
              <a:ext uri="{28A0092B-C50C-407E-A947-70E740481C1C}">
                <a14:useLocalDpi xmlns:a14="http://schemas.microsoft.com/office/drawing/2010/main"/>
              </a:ext>
            </a:extLst>
          </a:blip>
          <a:srcRect b="24910"/>
          <a:stretch/>
        </p:blipFill>
        <p:spPr>
          <a:xfrm>
            <a:off x="0" y="-27384"/>
            <a:ext cx="12206373" cy="5040560"/>
          </a:xfrm>
          <a:prstGeom prst="rect">
            <a:avLst/>
          </a:prstGeom>
        </p:spPr>
      </p:pic>
      <p:sp>
        <p:nvSpPr>
          <p:cNvPr id="6" name="TextBox 5">
            <a:extLst>
              <a:ext uri="{FF2B5EF4-FFF2-40B4-BE49-F238E27FC236}">
                <a16:creationId xmlns:a16="http://schemas.microsoft.com/office/drawing/2014/main" id="{6DE546F5-0012-E951-9F0B-355B3D221B72}"/>
              </a:ext>
            </a:extLst>
          </p:cNvPr>
          <p:cNvSpPr txBox="1"/>
          <p:nvPr/>
        </p:nvSpPr>
        <p:spPr>
          <a:xfrm>
            <a:off x="-24680" y="2529478"/>
            <a:ext cx="12192000" cy="923330"/>
          </a:xfrm>
          <a:prstGeom prst="rect">
            <a:avLst/>
          </a:prstGeom>
          <a:noFill/>
        </p:spPr>
        <p:txBody>
          <a:bodyPr wrap="square" rtlCol="0">
            <a:spAutoFit/>
          </a:bodyPr>
          <a:lstStyle/>
          <a:p>
            <a:pPr algn="ctr"/>
            <a:r>
              <a:rPr lang="en-CA" sz="5400" b="1" dirty="0">
                <a:solidFill>
                  <a:schemeClr val="bg1"/>
                </a:solidFill>
                <a:highlight>
                  <a:srgbClr val="3E6CA4"/>
                </a:highlight>
              </a:rPr>
              <a:t> Wrap-Up, Discussion, and Next Steps </a:t>
            </a:r>
            <a:r>
              <a:rPr lang="en-CA" sz="100" b="1" dirty="0">
                <a:solidFill>
                  <a:schemeClr val="bg1"/>
                </a:solidFill>
                <a:highlight>
                  <a:srgbClr val="3E6CA4"/>
                </a:highlight>
              </a:rPr>
              <a:t>.</a:t>
            </a:r>
            <a:r>
              <a:rPr lang="en-CA" sz="5400" b="1" dirty="0">
                <a:solidFill>
                  <a:schemeClr val="bg1"/>
                </a:solidFill>
                <a:highlight>
                  <a:srgbClr val="3E6CA4"/>
                </a:highlight>
              </a:rPr>
              <a:t> </a:t>
            </a:r>
          </a:p>
        </p:txBody>
      </p:sp>
      <p:pic>
        <p:nvPicPr>
          <p:cNvPr id="8" name="Picture 4">
            <a:extLst>
              <a:ext uri="{FF2B5EF4-FFF2-40B4-BE49-F238E27FC236}">
                <a16:creationId xmlns:a16="http://schemas.microsoft.com/office/drawing/2014/main" id="{A4DD2CF7-D1B6-56FC-AFA2-C9CBD5D1F96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3" name="TextBox 2">
            <a:extLst>
              <a:ext uri="{FF2B5EF4-FFF2-40B4-BE49-F238E27FC236}">
                <a16:creationId xmlns:a16="http://schemas.microsoft.com/office/drawing/2014/main" id="{A3C03486-1DFF-A1C1-0E7B-69398D3B4810}"/>
              </a:ext>
            </a:extLst>
          </p:cNvPr>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FD873903-029B-DE92-D17E-F2A124B08E95}"/>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2269463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F22E78C-85CF-C777-AE41-292B9CADDF3F}"/>
              </a:ext>
            </a:extLst>
          </p:cNvPr>
          <p:cNvPicPr>
            <a:picLocks noChangeAspect="1"/>
          </p:cNvPicPr>
          <p:nvPr/>
        </p:nvPicPr>
        <p:blipFill rotWithShape="1">
          <a:blip r:embed="rId3"/>
          <a:srcRect t="18659" b="21785"/>
          <a:stretch/>
        </p:blipFill>
        <p:spPr>
          <a:xfrm>
            <a:off x="4933517" y="1692319"/>
            <a:ext cx="4765643" cy="1888736"/>
          </a:xfrm>
          <a:prstGeom prst="rect">
            <a:avLst/>
          </a:prstGeom>
        </p:spPr>
      </p:pic>
      <p:sp>
        <p:nvSpPr>
          <p:cNvPr id="6" name="TextBox 5"/>
          <p:cNvSpPr txBox="1"/>
          <p:nvPr/>
        </p:nvSpPr>
        <p:spPr>
          <a:xfrm>
            <a:off x="4665003" y="-27384"/>
            <a:ext cx="7526997" cy="193899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Demonstrations of Text Mining with R and Python in RStudio, Positron,</a:t>
            </a:r>
            <a:r>
              <a:rPr lang="en-CA" sz="4000" b="1" dirty="0">
                <a:solidFill>
                  <a:prstClr val="black"/>
                </a:solidFill>
                <a:latin typeface="Calibri"/>
              </a:rPr>
              <a:t> and </a:t>
            </a:r>
            <a:r>
              <a:rPr kumimoji="0" lang="en-CA" sz="4000" b="1" i="0" u="none" strike="noStrike" kern="1200" cap="none" spc="0" normalizeH="0" baseline="0" noProof="0" dirty="0">
                <a:ln>
                  <a:noFill/>
                </a:ln>
                <a:solidFill>
                  <a:prstClr val="black"/>
                </a:solidFill>
                <a:effectLst/>
                <a:uLnTx/>
                <a:uFillTx/>
                <a:latin typeface="Calibri"/>
                <a:ea typeface="+mn-ea"/>
                <a:cs typeface="+mn-cs"/>
              </a:rPr>
              <a:t>Jupyter Notebooks </a:t>
            </a:r>
            <a:endParaRPr kumimoji="0" lang="en-CA" sz="48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35360" y="6093296"/>
            <a:ext cx="2036100" cy="725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Picture 6">
            <a:extLst>
              <a:ext uri="{FF2B5EF4-FFF2-40B4-BE49-F238E27FC236}">
                <a16:creationId xmlns:a16="http://schemas.microsoft.com/office/drawing/2014/main" id="{9D9FAECC-E984-4F4F-850E-B7EAAB413F0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2192" y="2834679"/>
            <a:ext cx="4529674" cy="2823160"/>
          </a:xfrm>
          <a:prstGeom prst="rect">
            <a:avLst/>
          </a:prstGeom>
        </p:spPr>
      </p:pic>
      <p:pic>
        <p:nvPicPr>
          <p:cNvPr id="5" name="Picture 4">
            <a:extLst>
              <a:ext uri="{FF2B5EF4-FFF2-40B4-BE49-F238E27FC236}">
                <a16:creationId xmlns:a16="http://schemas.microsoft.com/office/drawing/2014/main" id="{B3ACB8FB-695C-022F-674D-407AC8BF956D}"/>
              </a:ext>
            </a:extLst>
          </p:cNvPr>
          <p:cNvPicPr>
            <a:picLocks noChangeAspect="1"/>
          </p:cNvPicPr>
          <p:nvPr/>
        </p:nvPicPr>
        <p:blipFill>
          <a:blip r:embed="rId6"/>
          <a:stretch>
            <a:fillRect/>
          </a:stretch>
        </p:blipFill>
        <p:spPr>
          <a:xfrm>
            <a:off x="83322" y="1966741"/>
            <a:ext cx="1763017" cy="1339893"/>
          </a:xfrm>
          <a:prstGeom prst="rect">
            <a:avLst/>
          </a:prstGeom>
        </p:spPr>
      </p:pic>
      <p:pic>
        <p:nvPicPr>
          <p:cNvPr id="12" name="Picture 11">
            <a:extLst>
              <a:ext uri="{FF2B5EF4-FFF2-40B4-BE49-F238E27FC236}">
                <a16:creationId xmlns:a16="http://schemas.microsoft.com/office/drawing/2014/main" id="{26515456-2784-3593-F32C-5FB1233950CE}"/>
              </a:ext>
            </a:extLst>
          </p:cNvPr>
          <p:cNvPicPr>
            <a:picLocks noChangeAspect="1"/>
          </p:cNvPicPr>
          <p:nvPr/>
        </p:nvPicPr>
        <p:blipFill>
          <a:blip r:embed="rId7"/>
          <a:stretch>
            <a:fillRect/>
          </a:stretch>
        </p:blipFill>
        <p:spPr>
          <a:xfrm>
            <a:off x="1872040" y="5472797"/>
            <a:ext cx="2792963" cy="983123"/>
          </a:xfrm>
          <a:prstGeom prst="rect">
            <a:avLst/>
          </a:prstGeom>
        </p:spPr>
      </p:pic>
      <p:pic>
        <p:nvPicPr>
          <p:cNvPr id="11" name="Picture 10">
            <a:extLst>
              <a:ext uri="{FF2B5EF4-FFF2-40B4-BE49-F238E27FC236}">
                <a16:creationId xmlns:a16="http://schemas.microsoft.com/office/drawing/2014/main" id="{F810FFD0-0B2E-C8DC-FC43-2E83F1B853E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37408" y="2927250"/>
            <a:ext cx="4191914" cy="3668954"/>
          </a:xfrm>
          <a:prstGeom prst="rect">
            <a:avLst/>
          </a:prstGeom>
        </p:spPr>
      </p:pic>
      <p:pic>
        <p:nvPicPr>
          <p:cNvPr id="14" name="Picture 13">
            <a:extLst>
              <a:ext uri="{FF2B5EF4-FFF2-40B4-BE49-F238E27FC236}">
                <a16:creationId xmlns:a16="http://schemas.microsoft.com/office/drawing/2014/main" id="{65D2319A-786C-6C15-A35D-8F6A80207664}"/>
              </a:ext>
            </a:extLst>
          </p:cNvPr>
          <p:cNvPicPr>
            <a:picLocks noChangeAspect="1"/>
          </p:cNvPicPr>
          <p:nvPr/>
        </p:nvPicPr>
        <p:blipFill>
          <a:blip r:embed="rId9"/>
          <a:stretch>
            <a:fillRect/>
          </a:stretch>
        </p:blipFill>
        <p:spPr>
          <a:xfrm>
            <a:off x="5243865" y="4617082"/>
            <a:ext cx="2211609" cy="2081514"/>
          </a:xfrm>
          <a:prstGeom prst="rect">
            <a:avLst/>
          </a:prstGeom>
        </p:spPr>
      </p:pic>
      <p:cxnSp>
        <p:nvCxnSpPr>
          <p:cNvPr id="16" name="Straight Connector 15">
            <a:extLst>
              <a:ext uri="{FF2B5EF4-FFF2-40B4-BE49-F238E27FC236}">
                <a16:creationId xmlns:a16="http://schemas.microsoft.com/office/drawing/2014/main" id="{3983249A-3DF0-28DD-B99A-5ED3C950242D}"/>
              </a:ext>
            </a:extLst>
          </p:cNvPr>
          <p:cNvCxnSpPr>
            <a:cxnSpLocks/>
          </p:cNvCxnSpPr>
          <p:nvPr/>
        </p:nvCxnSpPr>
        <p:spPr>
          <a:xfrm>
            <a:off x="5159896" y="2348880"/>
            <a:ext cx="0" cy="4247324"/>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7DA0934-4797-8F80-5B04-1B665954E1BA}"/>
              </a:ext>
            </a:extLst>
          </p:cNvPr>
          <p:cNvPicPr>
            <a:picLocks noChangeAspect="1"/>
          </p:cNvPicPr>
          <p:nvPr/>
        </p:nvPicPr>
        <p:blipFill>
          <a:blip r:embed="rId10" cstate="screen">
            <a:extLst>
              <a:ext uri="{28A0092B-C50C-407E-A947-70E740481C1C}">
                <a14:useLocalDpi xmlns:a14="http://schemas.microsoft.com/office/drawing/2010/main"/>
              </a:ext>
            </a:extLst>
          </a:blip>
          <a:srcRect b="24910"/>
          <a:stretch/>
        </p:blipFill>
        <p:spPr>
          <a:xfrm>
            <a:off x="-7710" y="-27385"/>
            <a:ext cx="4533798" cy="1872209"/>
          </a:xfrm>
          <a:prstGeom prst="rect">
            <a:avLst/>
          </a:prstGeom>
        </p:spPr>
      </p:pic>
    </p:spTree>
    <p:extLst>
      <p:ext uri="{BB962C8B-B14F-4D97-AF65-F5344CB8AC3E}">
        <p14:creationId xmlns:p14="http://schemas.microsoft.com/office/powerpoint/2010/main" val="254561462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965614" y="3418049"/>
            <a:ext cx="2036100" cy="725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11" name="TextBox 10"/>
          <p:cNvSpPr txBox="1"/>
          <p:nvPr/>
        </p:nvSpPr>
        <p:spPr>
          <a:xfrm>
            <a:off x="36706" y="2391846"/>
            <a:ext cx="9928908" cy="4493538"/>
          </a:xfrm>
          <a:prstGeom prst="rect">
            <a:avLst/>
          </a:prstGeom>
          <a:noFill/>
        </p:spPr>
        <p:txBody>
          <a:bodyPr wrap="square" numCol="1" rtlCol="0">
            <a:spAutoFit/>
          </a:bodyPr>
          <a:lstStyle/>
          <a:p>
            <a:pPr marL="571500" indent="-571500">
              <a:buFont typeface="Arial" charset="0"/>
              <a:buChar char="•"/>
            </a:pPr>
            <a:r>
              <a:rPr lang="en-CA" sz="2200" dirty="0"/>
              <a:t>Building a HICSS Text Analytics Community</a:t>
            </a:r>
          </a:p>
          <a:p>
            <a:pPr marL="1028700" lvl="1" indent="-571500">
              <a:buFont typeface="Arial" charset="0"/>
              <a:buChar char="•"/>
            </a:pPr>
            <a:r>
              <a:rPr lang="en-CA" sz="2200" dirty="0"/>
              <a:t>Private </a:t>
            </a:r>
            <a:r>
              <a:rPr lang="en-CA" sz="2200" dirty="0" err="1"/>
              <a:t>hicss</a:t>
            </a:r>
            <a:r>
              <a:rPr lang="en-CA" sz="2200" dirty="0"/>
              <a:t>-text-analytics GitHub repository established, with Quarto documents, Jupyter Notebooks, and data</a:t>
            </a:r>
          </a:p>
          <a:p>
            <a:pPr marL="1485900" lvl="2" indent="-571500">
              <a:buFont typeface="Arial" charset="0"/>
              <a:buChar char="•"/>
            </a:pPr>
            <a:r>
              <a:rPr lang="en-CA" sz="2200" dirty="0">
                <a:hlinkClick r:id="rId4"/>
              </a:rPr>
              <a:t>https://github.com/derrickcogburn/hicss-text-analytics</a:t>
            </a:r>
            <a:r>
              <a:rPr lang="en-CA" sz="2200" dirty="0"/>
              <a:t> </a:t>
            </a:r>
          </a:p>
          <a:p>
            <a:pPr marL="1028700" lvl="1" indent="-571500">
              <a:buFont typeface="Arial" charset="0"/>
              <a:buChar char="•"/>
            </a:pPr>
            <a:r>
              <a:rPr lang="en-CA" sz="2200" dirty="0"/>
              <a:t>Should we establish a mailing list, Slack, Discord?</a:t>
            </a:r>
          </a:p>
          <a:p>
            <a:pPr marL="571500" indent="-571500">
              <a:buFont typeface="Arial" charset="0"/>
              <a:buChar char="•"/>
            </a:pPr>
            <a:r>
              <a:rPr lang="en-CA" sz="2200" dirty="0"/>
              <a:t>HICSS-58 Minitracks</a:t>
            </a:r>
          </a:p>
          <a:p>
            <a:pPr marL="1028700" lvl="1" indent="-571500">
              <a:buFont typeface="Arial" charset="0"/>
              <a:buChar char="•"/>
            </a:pPr>
            <a:r>
              <a:rPr lang="en-CA" sz="2200" dirty="0"/>
              <a:t>Culture, Identity, and Inclusion</a:t>
            </a:r>
          </a:p>
          <a:p>
            <a:pPr marL="1485900" lvl="2" indent="-571500">
              <a:buFont typeface="Arial" charset="0"/>
              <a:buChar char="•"/>
            </a:pPr>
            <a:r>
              <a:rPr lang="en-CA" sz="2200" dirty="0"/>
              <a:t>Wednesday, 10:00 a.m. – 3:30 p.m. </a:t>
            </a:r>
          </a:p>
          <a:p>
            <a:pPr marL="1028700" lvl="1" indent="-571500">
              <a:buFont typeface="Arial" charset="0"/>
              <a:buChar char="•"/>
            </a:pPr>
            <a:r>
              <a:rPr lang="en-CA" sz="2200" dirty="0"/>
              <a:t>AI Safety, Cybersecurity, and Inclusion Through Advanced Text Analytics</a:t>
            </a:r>
          </a:p>
          <a:p>
            <a:pPr marL="1485900" lvl="2" indent="-571500">
              <a:buFont typeface="Arial" charset="0"/>
              <a:buChar char="•"/>
            </a:pPr>
            <a:r>
              <a:rPr lang="en-CA" sz="2200" dirty="0"/>
              <a:t>Thursday, 10:00 a.m. – 11:30 p.m. </a:t>
            </a:r>
          </a:p>
          <a:p>
            <a:pPr marL="571500" indent="-571500">
              <a:buFont typeface="Arial" charset="0"/>
              <a:buChar char="•"/>
            </a:pPr>
            <a:r>
              <a:rPr lang="en-CA" sz="2200" dirty="0"/>
              <a:t>HICSS-59 (Maui, 6-9 January 2026: Hyatt Regency Maui)</a:t>
            </a:r>
          </a:p>
          <a:p>
            <a:pPr marL="1028700" lvl="1" indent="-571500">
              <a:buFont typeface="Arial" charset="0"/>
              <a:buChar char="•"/>
            </a:pPr>
            <a:r>
              <a:rPr lang="en-CA" sz="2200" dirty="0"/>
              <a:t>Tutorial on Text Mining (full day, two half-days (intro/intermediate)</a:t>
            </a:r>
          </a:p>
          <a:p>
            <a:pPr marL="1028700" lvl="1" indent="-571500">
              <a:buFont typeface="Arial" charset="0"/>
              <a:buChar char="•"/>
            </a:pPr>
            <a:r>
              <a:rPr lang="en-CA" sz="2200" dirty="0"/>
              <a:t>Minitrack on Text Mining (reviewers and paper authors)</a:t>
            </a:r>
          </a:p>
        </p:txBody>
      </p:sp>
      <p:sp>
        <p:nvSpPr>
          <p:cNvPr id="9" name="TextBox 8">
            <a:extLst>
              <a:ext uri="{FF2B5EF4-FFF2-40B4-BE49-F238E27FC236}">
                <a16:creationId xmlns:a16="http://schemas.microsoft.com/office/drawing/2014/main" id="{85483AA7-6D18-9743-98ED-73B3410DF5B7}"/>
              </a:ext>
            </a:extLst>
          </p:cNvPr>
          <p:cNvSpPr txBox="1"/>
          <p:nvPr/>
        </p:nvSpPr>
        <p:spPr>
          <a:xfrm>
            <a:off x="5255262" y="-99392"/>
            <a:ext cx="6883506" cy="1569660"/>
          </a:xfrm>
          <a:prstGeom prst="rect">
            <a:avLst/>
          </a:prstGeom>
          <a:noFill/>
        </p:spPr>
        <p:txBody>
          <a:bodyPr wrap="square" rtlCol="0">
            <a:spAutoFit/>
          </a:bodyPr>
          <a:lstStyle/>
          <a:p>
            <a:pPr algn="ctr"/>
            <a:r>
              <a:rPr lang="en-CA" sz="4800" b="1" dirty="0"/>
              <a:t>Open Discussion: </a:t>
            </a:r>
            <a:br>
              <a:rPr lang="en-CA" sz="4800" b="1" dirty="0"/>
            </a:br>
            <a:r>
              <a:rPr lang="en-CA" sz="4800" b="1" dirty="0"/>
              <a:t>HICSS and Text Analytics</a:t>
            </a:r>
          </a:p>
        </p:txBody>
      </p:sp>
      <p:sp>
        <p:nvSpPr>
          <p:cNvPr id="5" name="TextBox 4">
            <a:extLst>
              <a:ext uri="{FF2B5EF4-FFF2-40B4-BE49-F238E27FC236}">
                <a16:creationId xmlns:a16="http://schemas.microsoft.com/office/drawing/2014/main" id="{A6A3DF57-4060-22F0-77BD-9D8D7FC70362}"/>
              </a:ext>
            </a:extLst>
          </p:cNvPr>
          <p:cNvSpPr txBox="1"/>
          <p:nvPr/>
        </p:nvSpPr>
        <p:spPr>
          <a:xfrm>
            <a:off x="5794321" y="1412528"/>
            <a:ext cx="5805388" cy="95410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chemeClr val="tx1"/>
            </a:solidFill>
          </a:ln>
        </p:spPr>
        <p:txBody>
          <a:bodyPr wrap="square" rtlCol="0">
            <a:spAutoFit/>
          </a:bodyPr>
          <a:lstStyle/>
          <a:p>
            <a:r>
              <a:rPr lang="en-US" sz="1400" b="1" dirty="0"/>
              <a:t>HICSS Fast Track Publication Opportunity</a:t>
            </a:r>
          </a:p>
          <a:p>
            <a:r>
              <a:rPr lang="en-US" sz="1400" b="1" i="1" dirty="0"/>
              <a:t>Data &amp; Policy, </a:t>
            </a:r>
            <a:r>
              <a:rPr lang="en-US" sz="1400" b="1" dirty="0"/>
              <a:t>Cambridge University Press</a:t>
            </a:r>
          </a:p>
          <a:p>
            <a:r>
              <a:rPr lang="en-US" sz="1400" b="1" dirty="0">
                <a:hlinkClick r:id="rId5"/>
              </a:rPr>
              <a:t>https://www.cambridge.org/core/journals/data-and-policy</a:t>
            </a:r>
            <a:endParaRPr lang="en-US" sz="1400" b="1" dirty="0"/>
          </a:p>
          <a:p>
            <a:r>
              <a:rPr lang="en-US" sz="1400" b="1" dirty="0"/>
              <a:t>Contact: Derrick Cogburn (</a:t>
            </a:r>
            <a:r>
              <a:rPr lang="en-US" sz="1400" b="1" dirty="0">
                <a:hlinkClick r:id="rId6"/>
              </a:rPr>
              <a:t>dcogburn@american.edu</a:t>
            </a:r>
            <a:r>
              <a:rPr lang="en-US" sz="1400" b="1" dirty="0"/>
              <a:t>) </a:t>
            </a:r>
            <a:endParaRPr lang="en-US" sz="1400" b="1" i="1" dirty="0"/>
          </a:p>
        </p:txBody>
      </p:sp>
      <p:pic>
        <p:nvPicPr>
          <p:cNvPr id="3" name="Picture 2">
            <a:extLst>
              <a:ext uri="{FF2B5EF4-FFF2-40B4-BE49-F238E27FC236}">
                <a16:creationId xmlns:a16="http://schemas.microsoft.com/office/drawing/2014/main" id="{A4E5DE19-C8DF-FFFE-EF87-ED9E3FB48ACD}"/>
              </a:ext>
            </a:extLst>
          </p:cNvPr>
          <p:cNvPicPr>
            <a:picLocks noChangeAspect="1"/>
          </p:cNvPicPr>
          <p:nvPr/>
        </p:nvPicPr>
        <p:blipFill>
          <a:blip r:embed="rId7" cstate="screen">
            <a:extLst>
              <a:ext uri="{28A0092B-C50C-407E-A947-70E740481C1C}">
                <a14:useLocalDpi xmlns:a14="http://schemas.microsoft.com/office/drawing/2010/main"/>
              </a:ext>
            </a:extLst>
          </a:blip>
          <a:srcRect b="24910"/>
          <a:stretch/>
        </p:blipFill>
        <p:spPr>
          <a:xfrm>
            <a:off x="-7711" y="-27385"/>
            <a:ext cx="5262973" cy="2173318"/>
          </a:xfrm>
          <a:prstGeom prst="rect">
            <a:avLst/>
          </a:prstGeom>
        </p:spPr>
      </p:pic>
      <p:pic>
        <p:nvPicPr>
          <p:cNvPr id="4" name="Picture 3">
            <a:extLst>
              <a:ext uri="{FF2B5EF4-FFF2-40B4-BE49-F238E27FC236}">
                <a16:creationId xmlns:a16="http://schemas.microsoft.com/office/drawing/2014/main" id="{F0566FC7-DE46-8B01-C7E7-B5D59F975701}"/>
              </a:ext>
            </a:extLst>
          </p:cNvPr>
          <p:cNvPicPr>
            <a:picLocks noChangeAspect="1"/>
          </p:cNvPicPr>
          <p:nvPr/>
        </p:nvPicPr>
        <p:blipFill>
          <a:blip r:embed="rId8"/>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1320845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689D062-6AEB-C82E-4F47-98DBE2A3B7AE}"/>
              </a:ext>
            </a:extLst>
          </p:cNvPr>
          <p:cNvPicPr>
            <a:picLocks noChangeAspect="1"/>
          </p:cNvPicPr>
          <p:nvPr/>
        </p:nvPicPr>
        <p:blipFill>
          <a:blip r:embed="rId3" cstate="screen">
            <a:extLst>
              <a:ext uri="{28A0092B-C50C-407E-A947-70E740481C1C}">
                <a14:useLocalDpi xmlns:a14="http://schemas.microsoft.com/office/drawing/2010/main"/>
              </a:ext>
            </a:extLst>
          </a:blip>
          <a:srcRect b="24910"/>
          <a:stretch/>
        </p:blipFill>
        <p:spPr>
          <a:xfrm>
            <a:off x="-7711" y="-27385"/>
            <a:ext cx="5411179" cy="2234519"/>
          </a:xfrm>
          <a:prstGeom prst="rect">
            <a:avLst/>
          </a:prstGeom>
        </p:spPr>
      </p:pic>
      <p:sp>
        <p:nvSpPr>
          <p:cNvPr id="6" name="TextBox 5"/>
          <p:cNvSpPr txBox="1"/>
          <p:nvPr/>
        </p:nvSpPr>
        <p:spPr>
          <a:xfrm>
            <a:off x="0" y="2276872"/>
            <a:ext cx="12214285" cy="646331"/>
          </a:xfrm>
          <a:prstGeom prst="rect">
            <a:avLst/>
          </a:prstGeom>
          <a:noFill/>
        </p:spPr>
        <p:txBody>
          <a:bodyPr wrap="square" rtlCol="0">
            <a:spAutoFit/>
          </a:bodyPr>
          <a:lstStyle/>
          <a:p>
            <a:pPr algn="ctr"/>
            <a:r>
              <a:rPr lang="en-CA" sz="3600" b="1" i="1" dirty="0"/>
              <a:t>Learning Objectives</a:t>
            </a:r>
            <a:endParaRPr lang="en-CA" sz="5400" b="1" i="1" dirty="0"/>
          </a:p>
        </p:txBody>
      </p:sp>
      <p:sp>
        <p:nvSpPr>
          <p:cNvPr id="11" name="TextBox 10"/>
          <p:cNvSpPr txBox="1"/>
          <p:nvPr/>
        </p:nvSpPr>
        <p:spPr>
          <a:xfrm>
            <a:off x="0" y="3356992"/>
            <a:ext cx="12192000" cy="4708981"/>
          </a:xfrm>
          <a:prstGeom prst="rect">
            <a:avLst/>
          </a:prstGeom>
          <a:noFill/>
        </p:spPr>
        <p:txBody>
          <a:bodyPr wrap="square" numCol="2" rtlCol="0">
            <a:spAutoFit/>
          </a:bodyPr>
          <a:lstStyle/>
          <a:p>
            <a:pPr marL="722313" indent="-342900">
              <a:spcAft>
                <a:spcPts val="1200"/>
              </a:spcAft>
              <a:buFont typeface="+mj-lt"/>
              <a:buAutoNum type="arabicPeriod"/>
            </a:pPr>
            <a:r>
              <a:rPr lang="en-CA" sz="2400" dirty="0"/>
              <a:t>Understand the wide range of text mining approaches in big data analytics</a:t>
            </a:r>
          </a:p>
          <a:p>
            <a:pPr marL="722313" indent="-342900">
              <a:spcAft>
                <a:spcPts val="1200"/>
              </a:spcAft>
              <a:buFont typeface="+mj-lt"/>
              <a:buAutoNum type="arabicPeriod"/>
            </a:pPr>
            <a:r>
              <a:rPr lang="en-CA" sz="2400" dirty="0"/>
              <a:t>Identify a range of tools (commercial and open source) appropriate for text mining</a:t>
            </a:r>
          </a:p>
          <a:p>
            <a:pPr marL="722313" indent="-342900">
              <a:spcAft>
                <a:spcPts val="1200"/>
              </a:spcAft>
              <a:buFont typeface="+mj-lt"/>
              <a:buAutoNum type="arabicPeriod"/>
            </a:pPr>
            <a:r>
              <a:rPr lang="en-CA" sz="2400" dirty="0"/>
              <a:t>Understand some of the challenges faced when doing more advanced text analytics</a:t>
            </a:r>
          </a:p>
          <a:p>
            <a:pPr marL="722313" indent="-342900">
              <a:spcAft>
                <a:spcPts val="1200"/>
              </a:spcAft>
              <a:buFont typeface="+mj-lt"/>
              <a:buAutoNum type="arabicPeriod"/>
            </a:pPr>
            <a:r>
              <a:rPr lang="en-US" sz="2400" dirty="0"/>
              <a:t>Identify various strategies and techniques to deal with text analysis challenges</a:t>
            </a:r>
          </a:p>
          <a:p>
            <a:pPr marL="722313" indent="-342900">
              <a:spcAft>
                <a:spcPts val="1200"/>
              </a:spcAft>
              <a:buAutoNum type="arabicPeriod"/>
            </a:pPr>
            <a:endParaRPr lang="en-US" sz="2400" dirty="0"/>
          </a:p>
          <a:p>
            <a:pPr marL="722313" indent="-342900">
              <a:spcAft>
                <a:spcPts val="1200"/>
              </a:spcAft>
              <a:buAutoNum type="arabicPeriod"/>
            </a:pPr>
            <a:endParaRPr lang="en-US" sz="2400" dirty="0"/>
          </a:p>
          <a:p>
            <a:pPr marL="722313" indent="-342900">
              <a:spcAft>
                <a:spcPts val="1200"/>
              </a:spcAft>
              <a:buAutoNum type="arabicPeriod"/>
            </a:pPr>
            <a:r>
              <a:rPr lang="en-US" sz="2400" dirty="0"/>
              <a:t>Identify exploratory and confirmatory text mining techniques and when to apply</a:t>
            </a:r>
          </a:p>
          <a:p>
            <a:pPr marL="722313" indent="-342900">
              <a:spcAft>
                <a:spcPts val="1200"/>
              </a:spcAft>
              <a:buAutoNum type="arabicPeriod"/>
            </a:pPr>
            <a:r>
              <a:rPr lang="en-US" sz="2400" dirty="0"/>
              <a:t>Recognize some strengths and weaknesses of selected text mining techniques</a:t>
            </a:r>
          </a:p>
          <a:p>
            <a:pPr marL="722313" indent="-342900">
              <a:spcAft>
                <a:spcPts val="600"/>
              </a:spcAft>
              <a:buAutoNum type="arabicPeriod"/>
            </a:pPr>
            <a:r>
              <a:rPr lang="en-US" sz="2400" dirty="0"/>
              <a:t>Understand basics of prompt engineering and use of GenAI for text analytics </a:t>
            </a:r>
          </a:p>
          <a:p>
            <a:pPr marL="722313" indent="-342900">
              <a:buAutoNum type="arabicPeriod"/>
            </a:pPr>
            <a:r>
              <a:rPr lang="en-US" sz="2400" dirty="0"/>
              <a:t>Identify key aspects of the NIST AI and Cybersecurity RFI dataset</a:t>
            </a:r>
          </a:p>
        </p:txBody>
      </p:sp>
      <p:sp>
        <p:nvSpPr>
          <p:cNvPr id="5" name="TextBox 4"/>
          <p:cNvSpPr txBox="1"/>
          <p:nvPr/>
        </p:nvSpPr>
        <p:spPr>
          <a:xfrm>
            <a:off x="-24680" y="2852936"/>
            <a:ext cx="12216680" cy="461665"/>
          </a:xfrm>
          <a:prstGeom prst="rect">
            <a:avLst/>
          </a:prstGeom>
          <a:noFill/>
        </p:spPr>
        <p:txBody>
          <a:bodyPr wrap="square" rtlCol="0">
            <a:spAutoFit/>
          </a:bodyPr>
          <a:lstStyle/>
          <a:p>
            <a:pPr algn="ctr"/>
            <a:r>
              <a:rPr lang="en-CA" sz="2400" b="1" i="1" dirty="0"/>
              <a:t>At the end of this tutorial, participants should be able to:</a:t>
            </a:r>
          </a:p>
        </p:txBody>
      </p:sp>
      <p:sp>
        <p:nvSpPr>
          <p:cNvPr id="10" name="TextBox 9">
            <a:extLst>
              <a:ext uri="{FF2B5EF4-FFF2-40B4-BE49-F238E27FC236}">
                <a16:creationId xmlns:a16="http://schemas.microsoft.com/office/drawing/2014/main" id="{A5C15839-E526-E187-691A-FF745ECE55D3}"/>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12" name="Picture 4">
            <a:extLst>
              <a:ext uri="{FF2B5EF4-FFF2-40B4-BE49-F238E27FC236}">
                <a16:creationId xmlns:a16="http://schemas.microsoft.com/office/drawing/2014/main" id="{F078833C-3B70-4446-0FA9-704C0170982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13" name="Picture 12">
            <a:extLst>
              <a:ext uri="{FF2B5EF4-FFF2-40B4-BE49-F238E27FC236}">
                <a16:creationId xmlns:a16="http://schemas.microsoft.com/office/drawing/2014/main" id="{BDE4F868-CF2F-6839-44A8-DD5C9E428B4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82014" y="42737"/>
            <a:ext cx="733258" cy="733258"/>
          </a:xfrm>
          <a:prstGeom prst="rect">
            <a:avLst/>
          </a:prstGeom>
        </p:spPr>
      </p:pic>
    </p:spTree>
    <p:extLst>
      <p:ext uri="{BB962C8B-B14F-4D97-AF65-F5344CB8AC3E}">
        <p14:creationId xmlns:p14="http://schemas.microsoft.com/office/powerpoint/2010/main" val="1233358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D53F3B-C18A-0887-C8F2-17A334E227E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E9FFA87-31A2-20D1-8304-FCD01A8E62A2}"/>
              </a:ext>
            </a:extLst>
          </p:cNvPr>
          <p:cNvPicPr>
            <a:picLocks noChangeAspect="1"/>
          </p:cNvPicPr>
          <p:nvPr/>
        </p:nvPicPr>
        <p:blipFill>
          <a:blip r:embed="rId3" cstate="screen">
            <a:extLst>
              <a:ext uri="{28A0092B-C50C-407E-A947-70E740481C1C}">
                <a14:useLocalDpi xmlns:a14="http://schemas.microsoft.com/office/drawing/2010/main"/>
              </a:ext>
            </a:extLst>
          </a:blip>
          <a:srcRect b="24910"/>
          <a:stretch/>
        </p:blipFill>
        <p:spPr>
          <a:xfrm>
            <a:off x="-7711" y="-27385"/>
            <a:ext cx="5262973" cy="2173318"/>
          </a:xfrm>
          <a:prstGeom prst="rect">
            <a:avLst/>
          </a:prstGeom>
        </p:spPr>
      </p:pic>
      <p:sp>
        <p:nvSpPr>
          <p:cNvPr id="6" name="TextBox 5">
            <a:extLst>
              <a:ext uri="{FF2B5EF4-FFF2-40B4-BE49-F238E27FC236}">
                <a16:creationId xmlns:a16="http://schemas.microsoft.com/office/drawing/2014/main" id="{8C0E33DB-66C2-2AAA-411C-52DEDF1788F7}"/>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a:extLst>
              <a:ext uri="{FF2B5EF4-FFF2-40B4-BE49-F238E27FC236}">
                <a16:creationId xmlns:a16="http://schemas.microsoft.com/office/drawing/2014/main" id="{0B00B9FB-E027-3E37-EE82-8A8B715998E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11" name="TextBox 10">
            <a:extLst>
              <a:ext uri="{FF2B5EF4-FFF2-40B4-BE49-F238E27FC236}">
                <a16:creationId xmlns:a16="http://schemas.microsoft.com/office/drawing/2014/main" id="{567129BF-8FCA-4546-F221-89CED3232C8F}"/>
              </a:ext>
            </a:extLst>
          </p:cNvPr>
          <p:cNvSpPr txBox="1"/>
          <p:nvPr/>
        </p:nvSpPr>
        <p:spPr>
          <a:xfrm>
            <a:off x="191344" y="3113276"/>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rPr>
              <a:t>Session I: Tutorial Overview/Dataset (1:10-1:15)</a:t>
            </a:r>
          </a:p>
          <a:p>
            <a:pPr marL="1485900" lvl="2" indent="-571500">
              <a:buFont typeface="Arial" charset="0"/>
              <a:buChar char="•"/>
              <a:defRPr/>
            </a:pPr>
            <a:r>
              <a:rPr lang="en-CA" dirty="0">
                <a:solidFill>
                  <a:prstClr val="black"/>
                </a:solidFill>
                <a:highlight>
                  <a:srgbClr val="FFFF00"/>
                </a:highlight>
                <a:latin typeface="Calibri"/>
              </a:rPr>
              <a:t>Text Mining in R and Python</a:t>
            </a:r>
          </a:p>
          <a:p>
            <a:pPr marL="1485900" lvl="2" indent="-571500">
              <a:buFont typeface="Arial" charset="0"/>
              <a:buChar char="•"/>
              <a:defRPr/>
            </a:pPr>
            <a:r>
              <a:rPr lang="en-CA" dirty="0">
                <a:solidFill>
                  <a:prstClr val="black"/>
                </a:solidFill>
                <a:highlight>
                  <a:srgbClr val="FFFF00"/>
                </a:highlight>
                <a:latin typeface="Calibri"/>
              </a:rPr>
              <a:t>NIST Cybersecurity RFI Corpus</a:t>
            </a:r>
            <a:endParaRPr kumimoji="0" lang="en-CA"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 Bag of Words Approaches (1:15-1:45)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Dictionaries and Sentiment Analysis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III: NLP-Syntactic Parsing and Unsupervised Machine Learning Approaches (1:45-2:15)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dirty="0">
                <a:solidFill>
                  <a:prstClr val="black"/>
                </a:solidFill>
                <a:latin typeface="Calibri"/>
              </a:rPr>
              <a:t>Topic Modeling</a:t>
            </a:r>
          </a:p>
        </p:txBody>
      </p:sp>
      <p:sp>
        <p:nvSpPr>
          <p:cNvPr id="4" name="TextBox 3">
            <a:extLst>
              <a:ext uri="{FF2B5EF4-FFF2-40B4-BE49-F238E27FC236}">
                <a16:creationId xmlns:a16="http://schemas.microsoft.com/office/drawing/2014/main" id="{FA2A1DC2-7CB4-A46B-FD04-C7C027A29417}"/>
              </a:ext>
            </a:extLst>
          </p:cNvPr>
          <p:cNvSpPr txBox="1"/>
          <p:nvPr/>
        </p:nvSpPr>
        <p:spPr>
          <a:xfrm>
            <a:off x="27566" y="2420888"/>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456BC335-C89C-98FB-445C-2476E4D3824B}"/>
              </a:ext>
            </a:extLst>
          </p:cNvPr>
          <p:cNvSpPr txBox="1"/>
          <p:nvPr/>
        </p:nvSpPr>
        <p:spPr>
          <a:xfrm>
            <a:off x="6501925" y="3113276"/>
            <a:ext cx="5246718"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(2:45-3:15)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V: Generative AI and RAG (3:15-3:45)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Prompt Engineering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Notebook LM/</a:t>
            </a:r>
            <a:r>
              <a:rPr lang="en-CA" dirty="0">
                <a:solidFill>
                  <a:prstClr val="black"/>
                </a:solidFill>
                <a:latin typeface="Calibri"/>
              </a:rPr>
              <a:t>AI Studio</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485900" lvl="2" indent="-571500">
              <a:buFont typeface="Arial" charset="0"/>
              <a:buChar char="•"/>
              <a:defRPr/>
            </a:pPr>
            <a:r>
              <a:rPr kumimoji="0" lang="en-CA" b="0" i="0" u="none" strike="noStrike" kern="1200" cap="none" spc="0" normalizeH="0" baseline="0" noProof="0" dirty="0">
                <a:ln>
                  <a:noFill/>
                </a:ln>
                <a:solidFill>
                  <a:prstClr val="black"/>
                </a:solidFill>
                <a:effectLst/>
                <a:uLnTx/>
                <a:uFillTx/>
                <a:latin typeface="Calibri"/>
                <a:ea typeface="+mn-ea"/>
                <a:cs typeface="+mn-cs"/>
              </a:rPr>
              <a:t>HICSS Community on Text Analytics</a:t>
            </a:r>
          </a:p>
        </p:txBody>
      </p:sp>
      <p:pic>
        <p:nvPicPr>
          <p:cNvPr id="7" name="Picture 6">
            <a:extLst>
              <a:ext uri="{FF2B5EF4-FFF2-40B4-BE49-F238E27FC236}">
                <a16:creationId xmlns:a16="http://schemas.microsoft.com/office/drawing/2014/main" id="{32A7C118-22D3-706A-7393-C6464CA7876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82014" y="42737"/>
            <a:ext cx="733258" cy="733258"/>
          </a:xfrm>
          <a:prstGeom prst="rect">
            <a:avLst/>
          </a:prstGeom>
        </p:spPr>
      </p:pic>
    </p:spTree>
    <p:extLst>
      <p:ext uri="{BB962C8B-B14F-4D97-AF65-F5344CB8AC3E}">
        <p14:creationId xmlns:p14="http://schemas.microsoft.com/office/powerpoint/2010/main" val="1402036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B7651-9751-480D-9893-CB0D49A40AB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682A7A5-E5D2-5C4B-6E41-A25158E59A65}"/>
              </a:ext>
            </a:extLst>
          </p:cNvPr>
          <p:cNvPicPr>
            <a:picLocks noChangeAspect="1"/>
          </p:cNvPicPr>
          <p:nvPr/>
        </p:nvPicPr>
        <p:blipFill>
          <a:blip r:embed="rId3" cstate="screen">
            <a:extLst>
              <a:ext uri="{28A0092B-C50C-407E-A947-70E740481C1C}">
                <a14:useLocalDpi xmlns:a14="http://schemas.microsoft.com/office/drawing/2010/main"/>
              </a:ext>
            </a:extLst>
          </a:blip>
          <a:srcRect b="24910"/>
          <a:stretch/>
        </p:blipFill>
        <p:spPr>
          <a:xfrm>
            <a:off x="0" y="-27384"/>
            <a:ext cx="12206373" cy="5040560"/>
          </a:xfrm>
          <a:prstGeom prst="rect">
            <a:avLst/>
          </a:prstGeom>
        </p:spPr>
      </p:pic>
      <p:sp>
        <p:nvSpPr>
          <p:cNvPr id="6" name="TextBox 5">
            <a:extLst>
              <a:ext uri="{FF2B5EF4-FFF2-40B4-BE49-F238E27FC236}">
                <a16:creationId xmlns:a16="http://schemas.microsoft.com/office/drawing/2014/main" id="{2DB0F525-BA77-2F39-8A80-97DC8F27867D}"/>
              </a:ext>
            </a:extLst>
          </p:cNvPr>
          <p:cNvSpPr txBox="1"/>
          <p:nvPr/>
        </p:nvSpPr>
        <p:spPr>
          <a:xfrm>
            <a:off x="-24680" y="2529478"/>
            <a:ext cx="12192000" cy="2123658"/>
          </a:xfrm>
          <a:prstGeom prst="rect">
            <a:avLst/>
          </a:prstGeom>
          <a:noFill/>
        </p:spPr>
        <p:txBody>
          <a:bodyPr wrap="square" rtlCol="0">
            <a:spAutoFit/>
          </a:bodyPr>
          <a:lstStyle/>
          <a:p>
            <a:pPr algn="ctr"/>
            <a:r>
              <a:rPr lang="en-CA" sz="6600" b="1" dirty="0">
                <a:solidFill>
                  <a:schemeClr val="bg1"/>
                </a:solidFill>
                <a:highlight>
                  <a:srgbClr val="3E6CA4"/>
                </a:highlight>
              </a:rPr>
              <a:t>    Session I: Overview of Text    </a:t>
            </a:r>
            <a:r>
              <a:rPr lang="en-CA" sz="100" b="1" dirty="0">
                <a:solidFill>
                  <a:schemeClr val="bg1"/>
                </a:solidFill>
                <a:highlight>
                  <a:srgbClr val="3E6CA4"/>
                </a:highlight>
              </a:rPr>
              <a:t>.</a:t>
            </a:r>
            <a:r>
              <a:rPr lang="en-CA" sz="200" b="1" dirty="0">
                <a:solidFill>
                  <a:schemeClr val="bg1"/>
                </a:solidFill>
                <a:highlight>
                  <a:srgbClr val="3E6CA4"/>
                </a:highlight>
              </a:rPr>
              <a:t>.</a:t>
            </a:r>
            <a:r>
              <a:rPr lang="en-CA" sz="6600" b="1" dirty="0">
                <a:solidFill>
                  <a:schemeClr val="bg1"/>
                </a:solidFill>
                <a:highlight>
                  <a:srgbClr val="3E6CA4"/>
                </a:highlight>
              </a:rPr>
              <a:t>  </a:t>
            </a:r>
            <a:br>
              <a:rPr lang="en-CA" sz="6600" b="1" dirty="0">
                <a:solidFill>
                  <a:schemeClr val="bg1"/>
                </a:solidFill>
                <a:highlight>
                  <a:srgbClr val="3E6CA4"/>
                </a:highlight>
              </a:rPr>
            </a:br>
            <a:r>
              <a:rPr lang="en-CA" sz="6600" b="1" dirty="0">
                <a:solidFill>
                  <a:schemeClr val="bg1"/>
                </a:solidFill>
                <a:highlight>
                  <a:srgbClr val="3E6CA4"/>
                </a:highlight>
              </a:rPr>
              <a:t> Analytics Tutorial and Dataset </a:t>
            </a:r>
            <a:r>
              <a:rPr lang="en-CA" sz="100" b="1" dirty="0">
                <a:solidFill>
                  <a:schemeClr val="bg1"/>
                </a:solidFill>
                <a:highlight>
                  <a:srgbClr val="3E6CA4"/>
                </a:highlight>
              </a:rPr>
              <a:t>.</a:t>
            </a:r>
            <a:r>
              <a:rPr lang="en-CA" sz="6600" b="1" dirty="0">
                <a:solidFill>
                  <a:schemeClr val="bg1"/>
                </a:solidFill>
                <a:highlight>
                  <a:srgbClr val="3E6CA4"/>
                </a:highlight>
              </a:rPr>
              <a:t> </a:t>
            </a:r>
          </a:p>
        </p:txBody>
      </p:sp>
      <p:pic>
        <p:nvPicPr>
          <p:cNvPr id="8" name="Picture 4">
            <a:extLst>
              <a:ext uri="{FF2B5EF4-FFF2-40B4-BE49-F238E27FC236}">
                <a16:creationId xmlns:a16="http://schemas.microsoft.com/office/drawing/2014/main" id="{FC206189-D857-C68D-EF55-B99E0D25978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3" name="TextBox 2">
            <a:extLst>
              <a:ext uri="{FF2B5EF4-FFF2-40B4-BE49-F238E27FC236}">
                <a16:creationId xmlns:a16="http://schemas.microsoft.com/office/drawing/2014/main" id="{EC81964A-28C3-15BC-DC13-B8CF956171A3}"/>
              </a:ext>
            </a:extLst>
          </p:cNvPr>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8089FC80-2A33-0AD4-41DC-D1A1A6617B6B}"/>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38683570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a:srcRect/>
          <a:stretch>
            <a:fillRect/>
          </a:stretch>
        </p:blipFill>
        <p:spPr bwMode="auto">
          <a:xfrm>
            <a:off x="2279576" y="733773"/>
            <a:ext cx="6929486" cy="5990910"/>
          </a:xfrm>
          <a:prstGeom prst="rect">
            <a:avLst/>
          </a:prstGeom>
          <a:noFill/>
          <a:ln w="9525">
            <a:noFill/>
            <a:miter lim="800000"/>
            <a:headEnd/>
            <a:tailEnd/>
          </a:ln>
          <a:effectLst/>
        </p:spPr>
      </p:pic>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971709" y="6016120"/>
            <a:ext cx="2036100" cy="725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3" name="TextBox 2"/>
          <p:cNvSpPr txBox="1"/>
          <p:nvPr/>
        </p:nvSpPr>
        <p:spPr>
          <a:xfrm>
            <a:off x="76769" y="6350227"/>
            <a:ext cx="1440160" cy="430887"/>
          </a:xfrm>
          <a:prstGeom prst="rect">
            <a:avLst/>
          </a:prstGeom>
          <a:noFill/>
        </p:spPr>
        <p:txBody>
          <a:bodyPr wrap="square" rtlCol="0">
            <a:spAutoFit/>
          </a:bodyPr>
          <a:lstStyle/>
          <a:p>
            <a:r>
              <a:rPr lang="en-US" sz="1050" dirty="0"/>
              <a:t>Source: </a:t>
            </a:r>
            <a:r>
              <a:rPr lang="en-US" sz="1050" i="1" dirty="0"/>
              <a:t>Practical Text Mining,</a:t>
            </a:r>
            <a:r>
              <a:rPr lang="en-US" sz="1050" dirty="0"/>
              <a:t> Miner (2012)</a:t>
            </a:r>
          </a:p>
        </p:txBody>
      </p:sp>
      <p:sp>
        <p:nvSpPr>
          <p:cNvPr id="2" name="Shape 57">
            <a:extLst>
              <a:ext uri="{FF2B5EF4-FFF2-40B4-BE49-F238E27FC236}">
                <a16:creationId xmlns:a16="http://schemas.microsoft.com/office/drawing/2014/main" id="{12D949F7-70EB-F35E-5D44-5B0D012C2035}"/>
              </a:ext>
            </a:extLst>
          </p:cNvPr>
          <p:cNvSpPr txBox="1">
            <a:spLocks/>
          </p:cNvSpPr>
          <p:nvPr/>
        </p:nvSpPr>
        <p:spPr>
          <a:xfrm>
            <a:off x="6097" y="44624"/>
            <a:ext cx="12192000" cy="774192"/>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Text Mining in the World of Data Science</a:t>
            </a:r>
          </a:p>
        </p:txBody>
      </p:sp>
    </p:spTree>
    <p:extLst>
      <p:ext uri="{BB962C8B-B14F-4D97-AF65-F5344CB8AC3E}">
        <p14:creationId xmlns:p14="http://schemas.microsoft.com/office/powerpoint/2010/main" val="3895080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9229" y="1156377"/>
            <a:ext cx="11681720" cy="5466084"/>
          </a:xfrm>
        </p:spPr>
        <p:txBody>
          <a:bodyPr>
            <a:noAutofit/>
          </a:bodyPr>
          <a:lstStyle/>
          <a:p>
            <a:pPr marL="342900" lvl="1" indent="-342900">
              <a:buFont typeface="Arial"/>
              <a:buChar char="•"/>
            </a:pPr>
            <a:r>
              <a:rPr lang="en-US" dirty="0"/>
              <a:t>Use of the </a:t>
            </a:r>
            <a:r>
              <a:rPr lang="en-US" b="1" i="1" u="sng" dirty="0"/>
              <a:t>Internet</a:t>
            </a:r>
            <a:r>
              <a:rPr lang="en-US" dirty="0"/>
              <a:t>, </a:t>
            </a:r>
            <a:r>
              <a:rPr lang="en-US" b="1" i="1" u="sng" dirty="0"/>
              <a:t>World Wide Web </a:t>
            </a:r>
            <a:r>
              <a:rPr lang="en-US" dirty="0"/>
              <a:t>and  applications from email, social media, blogs, etc. create voluminous amounts of digital text data (e.g. Public Diplomacy, Open Data, </a:t>
            </a:r>
            <a:r>
              <a:rPr lang="en-US" dirty="0" err="1"/>
              <a:t>Data.Gov</a:t>
            </a:r>
            <a:r>
              <a:rPr lang="en-US" dirty="0"/>
              <a:t>).</a:t>
            </a:r>
          </a:p>
          <a:p>
            <a:pPr marL="342900" lvl="1" indent="-342900">
              <a:buFont typeface="Arial"/>
              <a:buChar char="•"/>
            </a:pPr>
            <a:r>
              <a:rPr lang="en-US" b="1" i="1" u="sng" dirty="0"/>
              <a:t>Digitization</a:t>
            </a:r>
            <a:r>
              <a:rPr lang="en-US" dirty="0"/>
              <a:t> made it easier for computers to access, read, store and process</a:t>
            </a:r>
          </a:p>
          <a:p>
            <a:pPr marL="342900" lvl="1" indent="-342900">
              <a:buFont typeface="Arial"/>
              <a:buChar char="•"/>
            </a:pPr>
            <a:r>
              <a:rPr lang="en-US" b="1" i="1" u="sng" dirty="0"/>
              <a:t>Mobile computing</a:t>
            </a:r>
            <a:r>
              <a:rPr lang="en-US" dirty="0"/>
              <a:t> is accelerating these processes</a:t>
            </a:r>
            <a:endParaRPr lang="en-US" b="1" i="1" u="sng" dirty="0"/>
          </a:p>
          <a:p>
            <a:pPr marL="342900" lvl="1" indent="-342900">
              <a:buFont typeface="Arial"/>
              <a:buChar char="•"/>
            </a:pPr>
            <a:r>
              <a:rPr lang="en-US" b="1" i="1" u="sng" dirty="0"/>
              <a:t>Data Integration</a:t>
            </a:r>
            <a:r>
              <a:rPr lang="en-US" b="1" i="1" dirty="0"/>
              <a:t>  </a:t>
            </a:r>
            <a:r>
              <a:rPr lang="en-US" dirty="0"/>
              <a:t>Example of Peapod and Giant “Bonus” Card</a:t>
            </a:r>
          </a:p>
          <a:p>
            <a:pPr marL="342900" lvl="1" indent="-342900">
              <a:buFont typeface="Arial"/>
              <a:buChar char="•"/>
            </a:pPr>
            <a:r>
              <a:rPr lang="en-US" b="1" i="1" u="sng" dirty="0"/>
              <a:t>Data Collection and </a:t>
            </a:r>
            <a:r>
              <a:rPr lang="en-US" b="1" u="sng" dirty="0"/>
              <a:t>Democratization</a:t>
            </a:r>
            <a:r>
              <a:rPr lang="en-US" i="1" dirty="0"/>
              <a:t>  </a:t>
            </a:r>
            <a:r>
              <a:rPr lang="en-US" dirty="0"/>
              <a:t>APIs and Scraping tools</a:t>
            </a:r>
          </a:p>
          <a:p>
            <a:pPr marL="342900" lvl="1" indent="-342900">
              <a:buFont typeface="Arial"/>
              <a:buChar char="•"/>
            </a:pPr>
            <a:r>
              <a:rPr lang="en-US" b="1" i="1" u="sng" dirty="0"/>
              <a:t>Analytical tools</a:t>
            </a:r>
            <a:r>
              <a:rPr lang="en-US" dirty="0"/>
              <a:t>, such as Hadoop/MapReduce, R and Python, making it easier to  handle large scale analysis of heterogeneous and unstructured digital data</a:t>
            </a:r>
          </a:p>
          <a:p>
            <a:pPr marL="742950" lvl="2" indent="-342900"/>
            <a:r>
              <a:rPr lang="en-US" dirty="0"/>
              <a:t>These techniques were once only the purview of intelligence agencies and large corporations</a:t>
            </a:r>
          </a:p>
        </p:txBody>
      </p:sp>
      <p:sp>
        <p:nvSpPr>
          <p:cNvPr id="4" name="Shape 57">
            <a:extLst>
              <a:ext uri="{FF2B5EF4-FFF2-40B4-BE49-F238E27FC236}">
                <a16:creationId xmlns:a16="http://schemas.microsoft.com/office/drawing/2014/main" id="{793F2FC8-C5D9-FA42-A728-92B9419CA76F}"/>
              </a:ext>
            </a:extLst>
          </p:cNvPr>
          <p:cNvSpPr txBox="1">
            <a:spLocks/>
          </p:cNvSpPr>
          <p:nvPr/>
        </p:nvSpPr>
        <p:spPr>
          <a:xfrm>
            <a:off x="6097" y="249936"/>
            <a:ext cx="12192000" cy="774192"/>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Potential of Text in Big Data Analytics</a:t>
            </a:r>
          </a:p>
        </p:txBody>
      </p:sp>
    </p:spTree>
    <p:extLst>
      <p:ext uri="{BB962C8B-B14F-4D97-AF65-F5344CB8AC3E}">
        <p14:creationId xmlns:p14="http://schemas.microsoft.com/office/powerpoint/2010/main" val="1935467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3F20A295-9F58-954B-9FCA-9528BF938DD7}"/>
              </a:ext>
            </a:extLst>
          </p:cNvPr>
          <p:cNvSpPr>
            <a:spLocks noGrp="1" noChangeArrowheads="1"/>
          </p:cNvSpPr>
          <p:nvPr>
            <p:ph idx="1"/>
          </p:nvPr>
        </p:nvSpPr>
        <p:spPr>
          <a:xfrm>
            <a:off x="241337" y="1065773"/>
            <a:ext cx="5854663" cy="5240242"/>
          </a:xfrm>
          <a:ln/>
        </p:spPr>
        <p:txBody>
          <a:bodyPr numCol="1">
            <a:noAutofit/>
          </a:bodyPr>
          <a:lstStyle/>
          <a:p>
            <a:pPr>
              <a:spcBef>
                <a:spcPts val="0"/>
              </a:spcBef>
            </a:pPr>
            <a:r>
              <a:rPr lang="en-US" b="1" dirty="0">
                <a:latin typeface="Calibri Light" charset="0"/>
                <a:ea typeface="Calibri Light" charset="0"/>
                <a:cs typeface="Calibri Light" charset="0"/>
              </a:rPr>
              <a:t>Inductive (exploratory)</a:t>
            </a:r>
          </a:p>
          <a:p>
            <a:pPr lvl="1">
              <a:spcBef>
                <a:spcPts val="0"/>
              </a:spcBef>
            </a:pPr>
            <a:r>
              <a:rPr lang="en-US" dirty="0">
                <a:latin typeface="Calibri Light" charset="0"/>
                <a:ea typeface="Calibri Light" charset="0"/>
                <a:cs typeface="Calibri Light" charset="0"/>
              </a:rPr>
              <a:t>Descriptive analysis</a:t>
            </a:r>
          </a:p>
          <a:p>
            <a:pPr lvl="2">
              <a:spcBef>
                <a:spcPts val="0"/>
              </a:spcBef>
            </a:pPr>
            <a:r>
              <a:rPr lang="en-US" dirty="0">
                <a:latin typeface="Calibri Light" charset="0"/>
                <a:ea typeface="Calibri Light" charset="0"/>
                <a:cs typeface="Calibri Light" charset="0"/>
              </a:rPr>
              <a:t>Key words</a:t>
            </a:r>
          </a:p>
          <a:p>
            <a:pPr lvl="2">
              <a:spcBef>
                <a:spcPts val="0"/>
              </a:spcBef>
            </a:pPr>
            <a:r>
              <a:rPr lang="en-US" dirty="0">
                <a:latin typeface="Calibri Light" charset="0"/>
                <a:ea typeface="Calibri Light" charset="0"/>
                <a:cs typeface="Calibri Light" charset="0"/>
              </a:rPr>
              <a:t>Key phrases</a:t>
            </a:r>
            <a:endParaRPr lang="en-US" sz="2800" dirty="0">
              <a:latin typeface="Calibri Light" charset="0"/>
              <a:ea typeface="Calibri Light" charset="0"/>
              <a:cs typeface="Calibri Light" charset="0"/>
            </a:endParaRPr>
          </a:p>
          <a:p>
            <a:pPr lvl="1">
              <a:spcBef>
                <a:spcPts val="0"/>
              </a:spcBef>
            </a:pPr>
            <a:r>
              <a:rPr lang="en-US" dirty="0">
                <a:latin typeface="Calibri Light" charset="0"/>
                <a:ea typeface="Calibri Light" charset="0"/>
                <a:cs typeface="Calibri Light" charset="0"/>
              </a:rPr>
              <a:t>Named Entity Recognition</a:t>
            </a:r>
          </a:p>
          <a:p>
            <a:pPr lvl="2">
              <a:spcBef>
                <a:spcPts val="0"/>
              </a:spcBef>
            </a:pPr>
            <a:r>
              <a:rPr lang="en-US" dirty="0">
                <a:latin typeface="Calibri Light" charset="0"/>
                <a:ea typeface="Calibri Light" charset="0"/>
                <a:cs typeface="Calibri Light" charset="0"/>
              </a:rPr>
              <a:t>People, Places, Acronyms, Organizations, Currency</a:t>
            </a:r>
          </a:p>
          <a:p>
            <a:pPr lvl="1">
              <a:spcBef>
                <a:spcPts val="0"/>
              </a:spcBef>
            </a:pPr>
            <a:r>
              <a:rPr lang="en-US" dirty="0">
                <a:latin typeface="Calibri Light" charset="0"/>
                <a:ea typeface="Calibri Light" charset="0"/>
                <a:cs typeface="Calibri Light" charset="0"/>
              </a:rPr>
              <a:t>Unsupervised Machine Learning</a:t>
            </a:r>
          </a:p>
          <a:p>
            <a:pPr lvl="2">
              <a:spcBef>
                <a:spcPts val="0"/>
              </a:spcBef>
            </a:pPr>
            <a:r>
              <a:rPr lang="en-US" dirty="0">
                <a:latin typeface="Calibri Light" charset="0"/>
                <a:ea typeface="Calibri Light" charset="0"/>
                <a:cs typeface="Calibri Light" charset="0"/>
              </a:rPr>
              <a:t>Topic Modeling</a:t>
            </a:r>
          </a:p>
          <a:p>
            <a:pPr lvl="2">
              <a:spcBef>
                <a:spcPts val="0"/>
              </a:spcBef>
            </a:pPr>
            <a:r>
              <a:rPr lang="en-US" dirty="0">
                <a:latin typeface="Calibri Light" charset="0"/>
                <a:ea typeface="Calibri Light" charset="0"/>
                <a:cs typeface="Calibri Light" charset="0"/>
              </a:rPr>
              <a:t>String Distance</a:t>
            </a:r>
          </a:p>
          <a:p>
            <a:pPr lvl="2">
              <a:spcBef>
                <a:spcPts val="0"/>
              </a:spcBef>
            </a:pPr>
            <a:r>
              <a:rPr lang="en-US" dirty="0">
                <a:latin typeface="Calibri Light" charset="0"/>
                <a:ea typeface="Calibri Light" charset="0"/>
                <a:cs typeface="Calibri Light" charset="0"/>
              </a:rPr>
              <a:t>Clustering</a:t>
            </a:r>
          </a:p>
        </p:txBody>
      </p:sp>
      <p:sp>
        <p:nvSpPr>
          <p:cNvPr id="4" name="Rectangle 2">
            <a:extLst>
              <a:ext uri="{FF2B5EF4-FFF2-40B4-BE49-F238E27FC236}">
                <a16:creationId xmlns:a16="http://schemas.microsoft.com/office/drawing/2014/main" id="{94B891F1-3F6A-BB45-9E04-D2FA70558842}"/>
              </a:ext>
            </a:extLst>
          </p:cNvPr>
          <p:cNvSpPr txBox="1">
            <a:spLocks noChangeArrowheads="1"/>
          </p:cNvSpPr>
          <p:nvPr/>
        </p:nvSpPr>
        <p:spPr>
          <a:xfrm>
            <a:off x="5750805" y="1069078"/>
            <a:ext cx="6330796" cy="5240242"/>
          </a:xfrm>
          <a:prstGeom prst="rect">
            <a:avLst/>
          </a:prstGeom>
          <a:ln/>
        </p:spPr>
        <p:txBody>
          <a:bodyPr vert="horz" lIns="91440" tIns="45720" rIns="91440" bIns="45720" numCol="1"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ts val="0"/>
              </a:spcBef>
              <a:spcAft>
                <a:spcPts val="0"/>
              </a:spcAft>
              <a:buClrTx/>
              <a:buSzTx/>
              <a:buFont typeface="Arial"/>
              <a:buChar char="•"/>
              <a:tabLst/>
              <a:defRPr/>
            </a:pPr>
            <a:r>
              <a:rPr kumimoji="0" lang="en-US" sz="3600" b="1"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Deductive (confirmatory)</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Cross-Tabulation/Sub-Group Comparisons with Key Variables</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Categorization Models</a:t>
            </a:r>
          </a:p>
          <a:p>
            <a:pPr marL="1143000" marR="0" lvl="2" indent="-228600" algn="l" defTabSz="4572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Dictionary Use and Development, including Sentiment Analysis</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Classification Models</a:t>
            </a:r>
          </a:p>
          <a:p>
            <a:pPr marL="1143000" marR="0" lvl="2" indent="-228600" algn="l" defTabSz="4572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Supervised Machine Learning</a:t>
            </a:r>
          </a:p>
        </p:txBody>
      </p:sp>
      <p:pic>
        <p:nvPicPr>
          <p:cNvPr id="5" name="idpp_global_au_logo.png">
            <a:extLst>
              <a:ext uri="{FF2B5EF4-FFF2-40B4-BE49-F238E27FC236}">
                <a16:creationId xmlns:a16="http://schemas.microsoft.com/office/drawing/2014/main" id="{F7865E19-944E-0449-A942-27EE5E50A56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51264" y="6066623"/>
            <a:ext cx="2250723" cy="750241"/>
          </a:xfrm>
          <a:prstGeom prst="rect">
            <a:avLst/>
          </a:prstGeom>
          <a:ln w="12700">
            <a:miter lim="400000"/>
          </a:ln>
        </p:spPr>
      </p:pic>
      <p:pic>
        <p:nvPicPr>
          <p:cNvPr id="6" name="Picture 4">
            <a:extLst>
              <a:ext uri="{FF2B5EF4-FFF2-40B4-BE49-F238E27FC236}">
                <a16:creationId xmlns:a16="http://schemas.microsoft.com/office/drawing/2014/main" id="{536E9D23-29B4-3449-A661-08A1662DAF2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35360" y="6093296"/>
            <a:ext cx="2036100" cy="725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2" name="Shape 57">
            <a:extLst>
              <a:ext uri="{FF2B5EF4-FFF2-40B4-BE49-F238E27FC236}">
                <a16:creationId xmlns:a16="http://schemas.microsoft.com/office/drawing/2014/main" id="{1894A0B1-236D-50DA-ECDD-69A1D03DC311}"/>
              </a:ext>
            </a:extLst>
          </p:cNvPr>
          <p:cNvSpPr txBox="1">
            <a:spLocks/>
          </p:cNvSpPr>
          <p:nvPr/>
        </p:nvSpPr>
        <p:spPr>
          <a:xfrm>
            <a:off x="0" y="161584"/>
            <a:ext cx="12192000" cy="774192"/>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Key Approaches/Techniques in Text Mining</a:t>
            </a:r>
          </a:p>
        </p:txBody>
      </p:sp>
    </p:spTree>
    <p:extLst>
      <p:ext uri="{BB962C8B-B14F-4D97-AF65-F5344CB8AC3E}">
        <p14:creationId xmlns:p14="http://schemas.microsoft.com/office/powerpoint/2010/main" val="104508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qr code on a white background&#10;&#10;Description automatically generated">
            <a:extLst>
              <a:ext uri="{FF2B5EF4-FFF2-40B4-BE49-F238E27FC236}">
                <a16:creationId xmlns:a16="http://schemas.microsoft.com/office/drawing/2014/main" id="{33BFCBE9-602D-C5A1-E8A7-AA355850D81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528048" y="1263080"/>
            <a:ext cx="5619288" cy="5619288"/>
          </a:xfrm>
          <a:prstGeom prst="rect">
            <a:avLst/>
          </a:prstGeom>
        </p:spPr>
      </p:pic>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528048" y="269361"/>
            <a:ext cx="2789820" cy="9937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2" name="TextBox 1">
            <a:extLst>
              <a:ext uri="{FF2B5EF4-FFF2-40B4-BE49-F238E27FC236}">
                <a16:creationId xmlns:a16="http://schemas.microsoft.com/office/drawing/2014/main" id="{FA90486D-3C58-365C-B8BC-866F50E0BB42}"/>
              </a:ext>
            </a:extLst>
          </p:cNvPr>
          <p:cNvSpPr txBox="1"/>
          <p:nvPr/>
        </p:nvSpPr>
        <p:spPr>
          <a:xfrm>
            <a:off x="13440" y="2918837"/>
            <a:ext cx="5928809" cy="3293209"/>
          </a:xfrm>
          <a:prstGeom prst="rect">
            <a:avLst/>
          </a:prstGeom>
          <a:noFill/>
        </p:spPr>
        <p:txBody>
          <a:bodyPr wrap="square" rtlCol="0">
            <a:spAutoFit/>
          </a:bodyPr>
          <a:lstStyle/>
          <a:p>
            <a:pPr algn="ctr"/>
            <a:r>
              <a:rPr lang="en-CA" sz="4400" b="1" dirty="0">
                <a:solidFill>
                  <a:schemeClr val="bg1"/>
                </a:solidFill>
                <a:highlight>
                  <a:srgbClr val="3E6CA4"/>
                </a:highlight>
              </a:rPr>
              <a:t>Advanced Text Analytics </a:t>
            </a:r>
            <a:r>
              <a:rPr lang="en-CA" sz="100" b="1" dirty="0">
                <a:solidFill>
                  <a:schemeClr val="bg1"/>
                </a:solidFill>
                <a:highlight>
                  <a:srgbClr val="3E6CA4"/>
                </a:highlight>
              </a:rPr>
              <a:t>.</a:t>
            </a:r>
            <a:br>
              <a:rPr lang="en-CA" sz="4400" b="1" dirty="0">
                <a:solidFill>
                  <a:schemeClr val="bg1"/>
                </a:solidFill>
                <a:highlight>
                  <a:srgbClr val="3E6CA4"/>
                </a:highlight>
              </a:rPr>
            </a:br>
            <a:r>
              <a:rPr lang="en-CA" sz="4400" b="1" dirty="0">
                <a:solidFill>
                  <a:schemeClr val="bg1"/>
                </a:solidFill>
                <a:highlight>
                  <a:srgbClr val="3E6CA4"/>
                </a:highlight>
              </a:rPr>
              <a:t>  </a:t>
            </a:r>
            <a:r>
              <a:rPr lang="en-CA" sz="3200" b="1" dirty="0">
                <a:solidFill>
                  <a:schemeClr val="bg1"/>
                </a:solidFill>
                <a:highlight>
                  <a:srgbClr val="3E6CA4"/>
                </a:highlight>
              </a:rPr>
              <a:t>Through NLP and Generative AI  </a:t>
            </a:r>
            <a:r>
              <a:rPr lang="en-CA" sz="100" b="1" dirty="0">
                <a:solidFill>
                  <a:schemeClr val="bg1"/>
                </a:solidFill>
                <a:highlight>
                  <a:srgbClr val="3E6CA4"/>
                </a:highlight>
              </a:rPr>
              <a:t>.</a:t>
            </a:r>
            <a:r>
              <a:rPr lang="en-CA" sz="3200" b="1" dirty="0">
                <a:solidFill>
                  <a:schemeClr val="bg1"/>
                </a:solidFill>
                <a:highlight>
                  <a:srgbClr val="3E6CA4"/>
                </a:highlight>
              </a:rPr>
              <a:t>  </a:t>
            </a:r>
            <a:br>
              <a:rPr lang="en-CA" sz="3200" b="1" dirty="0">
                <a:solidFill>
                  <a:schemeClr val="bg1"/>
                </a:solidFill>
                <a:highlight>
                  <a:srgbClr val="3E6CA4"/>
                </a:highlight>
              </a:rPr>
            </a:br>
            <a:r>
              <a:rPr lang="en-CA" sz="100" b="1" dirty="0">
                <a:solidFill>
                  <a:schemeClr val="bg1"/>
                </a:solidFill>
                <a:highlight>
                  <a:srgbClr val="3E6CA4"/>
                </a:highlight>
              </a:rPr>
              <a:t>.</a:t>
            </a:r>
            <a:r>
              <a:rPr lang="en-CA" sz="3200" b="1" dirty="0">
                <a:solidFill>
                  <a:schemeClr val="bg1"/>
                </a:solidFill>
                <a:highlight>
                  <a:srgbClr val="3E6CA4"/>
                </a:highlight>
              </a:rPr>
              <a:t> </a:t>
            </a:r>
            <a:endParaRPr lang="en-CA" sz="4400" b="1" dirty="0"/>
          </a:p>
          <a:p>
            <a:pPr algn="ctr"/>
            <a:r>
              <a:rPr lang="en-CA" sz="4400" b="1" dirty="0"/>
              <a:t>Please Sign-In</a:t>
            </a:r>
            <a:br>
              <a:rPr lang="en-CA" sz="4400" b="1" dirty="0"/>
            </a:br>
            <a:r>
              <a:rPr lang="en-CA" sz="4400" b="1" i="1" dirty="0"/>
              <a:t>(QR Code Sheet Link)</a:t>
            </a:r>
          </a:p>
        </p:txBody>
      </p:sp>
      <p:pic>
        <p:nvPicPr>
          <p:cNvPr id="5" name="Picture 4">
            <a:extLst>
              <a:ext uri="{FF2B5EF4-FFF2-40B4-BE49-F238E27FC236}">
                <a16:creationId xmlns:a16="http://schemas.microsoft.com/office/drawing/2014/main" id="{2DF2531B-BBB0-605A-C395-D59EC7723055}"/>
              </a:ext>
            </a:extLst>
          </p:cNvPr>
          <p:cNvPicPr>
            <a:picLocks noChangeAspect="1"/>
          </p:cNvPicPr>
          <p:nvPr/>
        </p:nvPicPr>
        <p:blipFill>
          <a:blip r:embed="rId5" cstate="screen">
            <a:extLst>
              <a:ext uri="{28A0092B-C50C-407E-A947-70E740481C1C}">
                <a14:useLocalDpi xmlns:a14="http://schemas.microsoft.com/office/drawing/2010/main"/>
              </a:ext>
            </a:extLst>
          </a:blip>
          <a:srcRect b="24910"/>
          <a:stretch/>
        </p:blipFill>
        <p:spPr>
          <a:xfrm>
            <a:off x="0" y="-27384"/>
            <a:ext cx="5928810" cy="2448272"/>
          </a:xfrm>
          <a:prstGeom prst="rect">
            <a:avLst/>
          </a:prstGeom>
        </p:spPr>
      </p:pic>
      <p:pic>
        <p:nvPicPr>
          <p:cNvPr id="6" name="Picture 5">
            <a:extLst>
              <a:ext uri="{FF2B5EF4-FFF2-40B4-BE49-F238E27FC236}">
                <a16:creationId xmlns:a16="http://schemas.microsoft.com/office/drawing/2014/main" id="{D4184961-BD24-C61E-62A6-402B428394AD}"/>
              </a:ext>
            </a:extLst>
          </p:cNvPr>
          <p:cNvPicPr>
            <a:picLocks noChangeAspect="1"/>
          </p:cNvPicPr>
          <p:nvPr/>
        </p:nvPicPr>
        <p:blipFill>
          <a:blip r:embed="rId6"/>
          <a:stretch>
            <a:fillRect/>
          </a:stretch>
        </p:blipFill>
        <p:spPr>
          <a:xfrm>
            <a:off x="10128448" y="116632"/>
            <a:ext cx="1422400" cy="1422400"/>
          </a:xfrm>
          <a:prstGeom prst="rect">
            <a:avLst/>
          </a:prstGeom>
        </p:spPr>
      </p:pic>
      <p:sp>
        <p:nvSpPr>
          <p:cNvPr id="9" name="TextBox 8">
            <a:extLst>
              <a:ext uri="{FF2B5EF4-FFF2-40B4-BE49-F238E27FC236}">
                <a16:creationId xmlns:a16="http://schemas.microsoft.com/office/drawing/2014/main" id="{E3339734-D8F3-FBCE-FE32-CA21B9AAB85B}"/>
              </a:ext>
            </a:extLst>
          </p:cNvPr>
          <p:cNvSpPr txBox="1"/>
          <p:nvPr/>
        </p:nvSpPr>
        <p:spPr>
          <a:xfrm>
            <a:off x="13440" y="6525344"/>
            <a:ext cx="12178560" cy="338554"/>
          </a:xfrm>
          <a:prstGeom prst="rect">
            <a:avLst/>
          </a:prstGeom>
          <a:noFill/>
        </p:spPr>
        <p:txBody>
          <a:bodyPr wrap="square" rtlCol="0">
            <a:spAutoFit/>
          </a:bodyPr>
          <a:lstStyle/>
          <a:p>
            <a:r>
              <a:rPr lang="en-US" sz="1600" b="1" i="1" dirty="0"/>
              <a:t>Minitrack on AI Safety, Cybersecurity, and Inclusion Through Advanced Text Analytics                         Minitrack on Culture, Identity, and Inclusion</a:t>
            </a:r>
          </a:p>
        </p:txBody>
      </p:sp>
    </p:spTree>
    <p:extLst>
      <p:ext uri="{BB962C8B-B14F-4D97-AF65-F5344CB8AC3E}">
        <p14:creationId xmlns:p14="http://schemas.microsoft.com/office/powerpoint/2010/main" val="3116296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79376" y="1412776"/>
            <a:ext cx="11305256" cy="5447645"/>
          </a:xfrm>
          <a:prstGeom prst="rect">
            <a:avLst/>
          </a:prstGeom>
          <a:noFill/>
        </p:spPr>
        <p:txBody>
          <a:bodyPr wrap="square" rtlCol="0">
            <a:spAutoFit/>
          </a:bodyPr>
          <a:lstStyle/>
          <a:p>
            <a:pPr marL="457200" indent="-457200">
              <a:buFont typeface="Arial" panose="020B0604020202020204" pitchFamily="34" charset="0"/>
              <a:buChar char="•"/>
            </a:pPr>
            <a:r>
              <a:rPr lang="en-CA" sz="3200" b="1" dirty="0">
                <a:latin typeface="Calibri" panose="020F0502020204030204" pitchFamily="34" charset="0"/>
                <a:cs typeface="Calibri" panose="020F0502020204030204" pitchFamily="34" charset="0"/>
              </a:rPr>
              <a:t>Commercial tools</a:t>
            </a:r>
          </a:p>
          <a:p>
            <a:pPr marL="914400" lvl="1" indent="-457200">
              <a:buFont typeface="Arial" panose="020B0604020202020204" pitchFamily="34" charset="0"/>
              <a:buChar char="•"/>
            </a:pPr>
            <a:r>
              <a:rPr lang="en-CA" sz="2800" dirty="0" err="1">
                <a:latin typeface="Calibri" panose="020F0502020204030204" pitchFamily="34" charset="0"/>
                <a:cs typeface="Calibri" panose="020F0502020204030204" pitchFamily="34" charset="0"/>
              </a:rPr>
              <a:t>Provalis</a:t>
            </a:r>
            <a:r>
              <a:rPr lang="en-CA" sz="2800" dirty="0">
                <a:latin typeface="Calibri" panose="020F0502020204030204" pitchFamily="34" charset="0"/>
                <a:cs typeface="Calibri" panose="020F0502020204030204" pitchFamily="34" charset="0"/>
              </a:rPr>
              <a:t> </a:t>
            </a:r>
            <a:r>
              <a:rPr lang="en-CA" sz="2800" dirty="0" err="1">
                <a:latin typeface="Calibri" panose="020F0502020204030204" pitchFamily="34" charset="0"/>
                <a:cs typeface="Calibri" panose="020F0502020204030204" pitchFamily="34" charset="0"/>
              </a:rPr>
              <a:t>ProSuite</a:t>
            </a:r>
            <a:r>
              <a:rPr lang="en-CA" sz="2800" dirty="0">
                <a:latin typeface="Calibri" panose="020F0502020204030204" pitchFamily="34" charset="0"/>
                <a:cs typeface="Calibri" panose="020F0502020204030204" pitchFamily="34" charset="0"/>
              </a:rPr>
              <a:t>, IBM Text Modeler for Text,  IBM Watson, SAS Text Miner, </a:t>
            </a:r>
            <a:r>
              <a:rPr lang="en-CA" sz="2800" dirty="0" err="1">
                <a:latin typeface="Calibri" panose="020F0502020204030204" pitchFamily="34" charset="0"/>
                <a:cs typeface="Calibri" panose="020F0502020204030204" pitchFamily="34" charset="0"/>
              </a:rPr>
              <a:t>Clarabridge</a:t>
            </a:r>
            <a:r>
              <a:rPr lang="en-CA" sz="2800" dirty="0">
                <a:latin typeface="Calibri" panose="020F0502020204030204" pitchFamily="34" charset="0"/>
                <a:cs typeface="Calibri" panose="020F0502020204030204" pitchFamily="34" charset="0"/>
              </a:rPr>
              <a:t>, </a:t>
            </a:r>
            <a:r>
              <a:rPr lang="en-CA" sz="2800" dirty="0" err="1">
                <a:latin typeface="Calibri" panose="020F0502020204030204" pitchFamily="34" charset="0"/>
                <a:cs typeface="Calibri" panose="020F0502020204030204" pitchFamily="34" charset="0"/>
              </a:rPr>
              <a:t>Lexalytics</a:t>
            </a:r>
            <a:r>
              <a:rPr lang="en-CA" sz="2800" dirty="0">
                <a:latin typeface="Calibri" panose="020F0502020204030204" pitchFamily="34" charset="0"/>
                <a:cs typeface="Calibri" panose="020F0502020204030204" pitchFamily="34" charset="0"/>
              </a:rPr>
              <a:t>, </a:t>
            </a:r>
            <a:r>
              <a:rPr lang="en-CA" sz="2800" dirty="0" err="1">
                <a:latin typeface="Calibri" panose="020F0502020204030204" pitchFamily="34" charset="0"/>
                <a:cs typeface="Calibri" panose="020F0502020204030204" pitchFamily="34" charset="0"/>
              </a:rPr>
              <a:t>AlchemyAPI</a:t>
            </a:r>
            <a:r>
              <a:rPr lang="en-CA" sz="2800" dirty="0">
                <a:latin typeface="Calibri" panose="020F0502020204030204" pitchFamily="34" charset="0"/>
                <a:cs typeface="Calibri" panose="020F0502020204030204" pitchFamily="34" charset="0"/>
              </a:rPr>
              <a:t>, </a:t>
            </a:r>
            <a:r>
              <a:rPr lang="en-CA" sz="2800" dirty="0" err="1">
                <a:latin typeface="Calibri" panose="020F0502020204030204" pitchFamily="34" charset="0"/>
                <a:cs typeface="Calibri" panose="020F0502020204030204" pitchFamily="34" charset="0"/>
              </a:rPr>
              <a:t>Attensity</a:t>
            </a:r>
            <a:r>
              <a:rPr lang="en-CA" sz="2800" dirty="0">
                <a:latin typeface="Calibri" panose="020F0502020204030204" pitchFamily="34" charset="0"/>
                <a:cs typeface="Calibri" panose="020F0502020204030204" pitchFamily="34" charset="0"/>
              </a:rPr>
              <a:t>,  </a:t>
            </a:r>
            <a:r>
              <a:rPr lang="en-CA" sz="2800" dirty="0" err="1">
                <a:latin typeface="Calibri" panose="020F0502020204030204" pitchFamily="34" charset="0"/>
                <a:cs typeface="Calibri" panose="020F0502020204030204" pitchFamily="34" charset="0"/>
              </a:rPr>
              <a:t>Enkata</a:t>
            </a:r>
            <a:r>
              <a:rPr lang="en-CA" sz="2800" dirty="0">
                <a:latin typeface="Calibri" panose="020F0502020204030204" pitchFamily="34" charset="0"/>
                <a:cs typeface="Calibri" panose="020F0502020204030204" pitchFamily="34" charset="0"/>
              </a:rPr>
              <a:t>, </a:t>
            </a:r>
            <a:r>
              <a:rPr lang="en-CA" sz="2800" dirty="0" err="1">
                <a:latin typeface="Calibri" panose="020F0502020204030204" pitchFamily="34" charset="0"/>
                <a:cs typeface="Calibri" panose="020F0502020204030204" pitchFamily="34" charset="0"/>
              </a:rPr>
              <a:t>OdinText</a:t>
            </a:r>
            <a:r>
              <a:rPr lang="en-CA" sz="2800" dirty="0">
                <a:latin typeface="Calibri" panose="020F0502020204030204" pitchFamily="34" charset="0"/>
                <a:cs typeface="Calibri" panose="020F0502020204030204" pitchFamily="34" charset="0"/>
              </a:rPr>
              <a:t>	</a:t>
            </a:r>
            <a:endParaRPr lang="en-CA" sz="3200" b="1"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CA" sz="3200" b="1" dirty="0">
                <a:latin typeface="Calibri" panose="020F0502020204030204" pitchFamily="34" charset="0"/>
                <a:cs typeface="Calibri" panose="020F0502020204030204" pitchFamily="34" charset="0"/>
              </a:rPr>
              <a:t>Open-source tools</a:t>
            </a:r>
          </a:p>
          <a:p>
            <a:pPr marL="914400" lvl="1" indent="-457200">
              <a:buFont typeface="Arial" panose="020B0604020202020204" pitchFamily="34" charset="0"/>
              <a:buChar char="•"/>
            </a:pPr>
            <a:r>
              <a:rPr lang="en-CA" sz="2800" dirty="0">
                <a:latin typeface="Calibri" panose="020F0502020204030204" pitchFamily="34" charset="0"/>
                <a:cs typeface="Calibri" panose="020F0502020204030204" pitchFamily="34" charset="0"/>
              </a:rPr>
              <a:t>R/RStudio, Python (both with numerous packages and libraries for text mining and NLP)</a:t>
            </a:r>
          </a:p>
          <a:p>
            <a:pPr marL="914400" lvl="1" indent="-457200">
              <a:buFont typeface="Arial" panose="020B0604020202020204" pitchFamily="34" charset="0"/>
              <a:buChar char="•"/>
            </a:pPr>
            <a:r>
              <a:rPr lang="en-CA" sz="2800" dirty="0" err="1">
                <a:latin typeface="Calibri" panose="020F0502020204030204" pitchFamily="34" charset="0"/>
                <a:cs typeface="Calibri" panose="020F0502020204030204" pitchFamily="34" charset="0"/>
              </a:rPr>
              <a:t>Gensim</a:t>
            </a:r>
            <a:r>
              <a:rPr lang="en-CA" sz="2800" dirty="0">
                <a:latin typeface="Calibri" panose="020F0502020204030204" pitchFamily="34" charset="0"/>
                <a:cs typeface="Calibri" panose="020F0502020204030204" pitchFamily="34" charset="0"/>
              </a:rPr>
              <a:t>, Mallet, Rapid Miner, Gate, KNIME</a:t>
            </a:r>
          </a:p>
          <a:p>
            <a:pPr marL="342900" indent="-342900">
              <a:buFont typeface="Arial" panose="020B0604020202020204" pitchFamily="34" charset="0"/>
              <a:buChar char="•"/>
            </a:pPr>
            <a:endParaRPr lang="en-CA" sz="28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CA" sz="3200" b="1" dirty="0">
                <a:latin typeface="Calibri" panose="020F0502020204030204" pitchFamily="34" charset="0"/>
                <a:cs typeface="Calibri" panose="020F0502020204030204" pitchFamily="34" charset="0"/>
              </a:rPr>
              <a:t>NLP Libraries</a:t>
            </a:r>
          </a:p>
          <a:p>
            <a:pPr marL="914400" lvl="1" indent="-457200">
              <a:buFont typeface="Arial" panose="020B0604020202020204" pitchFamily="34" charset="0"/>
              <a:buChar char="•"/>
            </a:pPr>
            <a:r>
              <a:rPr lang="en-CA" sz="2800" dirty="0">
                <a:latin typeface="Calibri" panose="020F0502020204030204" pitchFamily="34" charset="0"/>
                <a:cs typeface="Calibri" panose="020F0502020204030204" pitchFamily="34" charset="0"/>
              </a:rPr>
              <a:t>Stanford NLP, Natural Language </a:t>
            </a:r>
            <a:r>
              <a:rPr lang="en-CA" sz="2800" dirty="0" err="1">
                <a:latin typeface="Calibri" panose="020F0502020204030204" pitchFamily="34" charset="0"/>
                <a:cs typeface="Calibri" panose="020F0502020204030204" pitchFamily="34" charset="0"/>
              </a:rPr>
              <a:t>Tookit</a:t>
            </a:r>
            <a:r>
              <a:rPr lang="en-CA" sz="2800" dirty="0">
                <a:latin typeface="Calibri" panose="020F0502020204030204" pitchFamily="34" charset="0"/>
                <a:cs typeface="Calibri" panose="020F0502020204030204" pitchFamily="34" charset="0"/>
              </a:rPr>
              <a:t> (NLTK), </a:t>
            </a:r>
            <a:r>
              <a:rPr lang="en-CA" sz="2800" dirty="0" err="1">
                <a:latin typeface="Calibri" panose="020F0502020204030204" pitchFamily="34" charset="0"/>
                <a:cs typeface="Calibri" panose="020F0502020204030204" pitchFamily="34" charset="0"/>
              </a:rPr>
              <a:t>OpenCalais</a:t>
            </a:r>
            <a:r>
              <a:rPr lang="en-CA" sz="2800" dirty="0">
                <a:latin typeface="Calibri" panose="020F0502020204030204" pitchFamily="34" charset="0"/>
                <a:cs typeface="Calibri" panose="020F0502020204030204" pitchFamily="34" charset="0"/>
              </a:rPr>
              <a:t>, Apache </a:t>
            </a:r>
            <a:r>
              <a:rPr lang="en-CA" sz="2800" dirty="0" err="1">
                <a:latin typeface="Calibri" panose="020F0502020204030204" pitchFamily="34" charset="0"/>
                <a:cs typeface="Calibri" panose="020F0502020204030204" pitchFamily="34" charset="0"/>
              </a:rPr>
              <a:t>OpenNLP</a:t>
            </a:r>
            <a:r>
              <a:rPr lang="en-CA" sz="2800" dirty="0">
                <a:latin typeface="Calibri" panose="020F0502020204030204" pitchFamily="34" charset="0"/>
                <a:cs typeface="Calibri" panose="020F0502020204030204" pitchFamily="34" charset="0"/>
              </a:rPr>
              <a:t>, etc.</a:t>
            </a:r>
          </a:p>
        </p:txBody>
      </p:sp>
      <p:sp>
        <p:nvSpPr>
          <p:cNvPr id="7" name="Title 1">
            <a:extLst>
              <a:ext uri="{FF2B5EF4-FFF2-40B4-BE49-F238E27FC236}">
                <a16:creationId xmlns:a16="http://schemas.microsoft.com/office/drawing/2014/main" id="{2A9A0EC9-F00B-4A4F-8F92-2774E676782A}"/>
              </a:ext>
            </a:extLst>
          </p:cNvPr>
          <p:cNvSpPr>
            <a:spLocks noGrp="1"/>
          </p:cNvSpPr>
          <p:nvPr>
            <p:ph type="title"/>
          </p:nvPr>
        </p:nvSpPr>
        <p:spPr>
          <a:xfrm>
            <a:off x="0" y="260648"/>
            <a:ext cx="12192000" cy="857250"/>
          </a:xfrm>
        </p:spPr>
        <p:txBody>
          <a:bodyPr>
            <a:noAutofit/>
          </a:bodyPr>
          <a:lstStyle/>
          <a:p>
            <a:pPr eaLnBrk="1" hangingPunct="1"/>
            <a:r>
              <a:rPr lang="en-US" sz="6000" b="1" dirty="0">
                <a:solidFill>
                  <a:srgbClr val="376092"/>
                </a:solidFill>
                <a:latin typeface="Calibri Light" charset="0"/>
                <a:ea typeface="Calibri Light" charset="0"/>
                <a:cs typeface="Calibri Light" charset="0"/>
              </a:rPr>
              <a:t>Text Mining Tools</a:t>
            </a:r>
            <a:br>
              <a:rPr lang="en-US" sz="5400" b="1" dirty="0">
                <a:solidFill>
                  <a:srgbClr val="376092"/>
                </a:solidFill>
                <a:latin typeface="Calibri Light" charset="0"/>
                <a:ea typeface="Calibri Light" charset="0"/>
                <a:cs typeface="Calibri Light" charset="0"/>
              </a:rPr>
            </a:br>
            <a:r>
              <a:rPr lang="en-US" sz="3600" b="1" dirty="0">
                <a:solidFill>
                  <a:srgbClr val="376092"/>
                </a:solidFill>
                <a:latin typeface="Calibri Light" charset="0"/>
                <a:ea typeface="Calibri Light" charset="0"/>
                <a:cs typeface="Calibri Light" charset="0"/>
              </a:rPr>
              <a:t>(Commercial and Open Source)</a:t>
            </a:r>
            <a:endParaRPr lang="en-US" b="1" dirty="0">
              <a:solidFill>
                <a:srgbClr val="376092"/>
              </a:solidFill>
              <a:latin typeface="Calibri Light" charset="0"/>
              <a:ea typeface="Calibri Light" charset="0"/>
              <a:cs typeface="Calibri Light" charset="0"/>
            </a:endParaRPr>
          </a:p>
        </p:txBody>
      </p:sp>
    </p:spTree>
    <p:extLst>
      <p:ext uri="{BB962C8B-B14F-4D97-AF65-F5344CB8AC3E}">
        <p14:creationId xmlns:p14="http://schemas.microsoft.com/office/powerpoint/2010/main" val="91192841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275574" y="723287"/>
            <a:ext cx="11561522" cy="5365653"/>
          </a:xfrm>
          <a:ln/>
        </p:spPr>
        <p:txBody>
          <a:bodyPr>
            <a:noAutofit/>
          </a:bodyPr>
          <a:lstStyle/>
          <a:p>
            <a:r>
              <a:rPr lang="en-US" dirty="0">
                <a:hlinkClick r:id="rId2"/>
              </a:rPr>
              <a:t>R Project</a:t>
            </a:r>
          </a:p>
          <a:p>
            <a:pPr lvl="1"/>
            <a:r>
              <a:rPr lang="en-US" sz="2400" dirty="0">
                <a:hlinkClick r:id="rId2"/>
              </a:rPr>
              <a:t>http://www.r-project.org</a:t>
            </a:r>
            <a:endParaRPr lang="en-US" sz="2400" dirty="0"/>
          </a:p>
          <a:p>
            <a:r>
              <a:rPr lang="en-US" dirty="0"/>
              <a:t>Comprehensive R Archive Network (CRAN)</a:t>
            </a:r>
          </a:p>
          <a:p>
            <a:pPr lvl="1"/>
            <a:r>
              <a:rPr lang="en-US" sz="2400" dirty="0"/>
              <a:t>CRAN Mirror Sites</a:t>
            </a:r>
            <a:endParaRPr lang="en-US" sz="3200" dirty="0"/>
          </a:p>
          <a:p>
            <a:r>
              <a:rPr lang="en-US" dirty="0"/>
              <a:t>Basic R Install</a:t>
            </a:r>
          </a:p>
          <a:p>
            <a:pPr lvl="1"/>
            <a:r>
              <a:rPr lang="en-US" sz="2400" dirty="0"/>
              <a:t>Windows: </a:t>
            </a:r>
            <a:r>
              <a:rPr lang="en-US" sz="2400" dirty="0" err="1"/>
              <a:t>RGui</a:t>
            </a:r>
            <a:endParaRPr lang="en-US" sz="2400" dirty="0"/>
          </a:p>
          <a:p>
            <a:pPr lvl="1"/>
            <a:r>
              <a:rPr lang="en-US" sz="2400" dirty="0"/>
              <a:t>Mac OSX: </a:t>
            </a:r>
            <a:r>
              <a:rPr lang="en-US" sz="2400" dirty="0" err="1"/>
              <a:t>R.app</a:t>
            </a:r>
            <a:endParaRPr lang="en-US" sz="2400" dirty="0"/>
          </a:p>
          <a:p>
            <a:pPr lvl="1"/>
            <a:r>
              <a:rPr lang="en-US" sz="2400" dirty="0"/>
              <a:t>Linux: (none; can use </a:t>
            </a:r>
            <a:r>
              <a:rPr lang="en-US" sz="2400" dirty="0" err="1"/>
              <a:t>Emacs</a:t>
            </a:r>
            <a:r>
              <a:rPr lang="en-US" sz="2400" dirty="0"/>
              <a:t>, Vim, or any other)</a:t>
            </a:r>
          </a:p>
          <a:p>
            <a:pPr lvl="1"/>
            <a:r>
              <a:rPr lang="en-US" sz="2400" u="sng" dirty="0"/>
              <a:t>Practically</a:t>
            </a:r>
            <a:r>
              <a:rPr lang="en-US" sz="2400" dirty="0"/>
              <a:t>: OS doesn’t matter; R functions the same across all systems</a:t>
            </a:r>
          </a:p>
          <a:p>
            <a:r>
              <a:rPr lang="en-US" dirty="0"/>
              <a:t>Help with install</a:t>
            </a:r>
          </a:p>
          <a:p>
            <a:pPr lvl="1"/>
            <a:r>
              <a:rPr lang="pt-BR" sz="2400" dirty="0"/>
              <a:t>Mac: </a:t>
            </a:r>
            <a:r>
              <a:rPr lang="pt-BR" sz="2400" dirty="0">
                <a:hlinkClick r:id="rId3"/>
              </a:rPr>
              <a:t>http://vimeo.com/36697971</a:t>
            </a:r>
            <a:r>
              <a:rPr lang="pt-BR" sz="2400" dirty="0"/>
              <a:t> </a:t>
            </a:r>
          </a:p>
          <a:p>
            <a:pPr lvl="1"/>
            <a:r>
              <a:rPr lang="pt-BR" sz="2400" dirty="0"/>
              <a:t>Windows:  </a:t>
            </a:r>
            <a:r>
              <a:rPr lang="pt-BR" sz="2400" dirty="0">
                <a:hlinkClick r:id="rId4"/>
              </a:rPr>
              <a:t>http://tinyurl.com/872ngtt</a:t>
            </a:r>
            <a:r>
              <a:rPr lang="pt-BR" sz="2400" dirty="0"/>
              <a:t> </a:t>
            </a:r>
            <a:endParaRPr lang="en-US" sz="2400" dirty="0"/>
          </a:p>
        </p:txBody>
      </p:sp>
      <p:pic>
        <p:nvPicPr>
          <p:cNvPr id="4" name="Picture 3">
            <a:extLst>
              <a:ext uri="{FF2B5EF4-FFF2-40B4-BE49-F238E27FC236}">
                <a16:creationId xmlns:a16="http://schemas.microsoft.com/office/drawing/2014/main" id="{C74339D3-684D-4445-8207-26967E1DD1AB}"/>
              </a:ext>
            </a:extLst>
          </p:cNvPr>
          <p:cNvPicPr>
            <a:picLocks noChangeAspect="1"/>
          </p:cNvPicPr>
          <p:nvPr/>
        </p:nvPicPr>
        <p:blipFill>
          <a:blip r:embed="rId5"/>
          <a:stretch>
            <a:fillRect/>
          </a:stretch>
        </p:blipFill>
        <p:spPr>
          <a:xfrm>
            <a:off x="7699404" y="1284130"/>
            <a:ext cx="4293181" cy="3262817"/>
          </a:xfrm>
          <a:prstGeom prst="rect">
            <a:avLst/>
          </a:prstGeom>
        </p:spPr>
      </p:pic>
      <p:sp>
        <p:nvSpPr>
          <p:cNvPr id="2" name="Shape 57">
            <a:extLst>
              <a:ext uri="{FF2B5EF4-FFF2-40B4-BE49-F238E27FC236}">
                <a16:creationId xmlns:a16="http://schemas.microsoft.com/office/drawing/2014/main" id="{F9F934C5-18A2-4DDA-DFD3-B84B24210432}"/>
              </a:ext>
            </a:extLst>
          </p:cNvPr>
          <p:cNvSpPr txBox="1">
            <a:spLocks/>
          </p:cNvSpPr>
          <p:nvPr/>
        </p:nvSpPr>
        <p:spPr>
          <a:xfrm>
            <a:off x="6097" y="-27384"/>
            <a:ext cx="12192000" cy="774192"/>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Setting Up Your R Environment</a:t>
            </a:r>
          </a:p>
        </p:txBody>
      </p:sp>
    </p:spTree>
    <p:extLst>
      <p:ext uri="{BB962C8B-B14F-4D97-AF65-F5344CB8AC3E}">
        <p14:creationId xmlns:p14="http://schemas.microsoft.com/office/powerpoint/2010/main" val="2129738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296505" y="873453"/>
            <a:ext cx="11624153" cy="5633636"/>
          </a:xfrm>
          <a:ln/>
        </p:spPr>
        <p:txBody>
          <a:bodyPr>
            <a:noAutofit/>
          </a:bodyPr>
          <a:lstStyle/>
          <a:p>
            <a:r>
              <a:rPr lang="en-US" sz="4400" dirty="0" err="1"/>
              <a:t>RStudio</a:t>
            </a:r>
            <a:endParaRPr lang="en-US" sz="4400" dirty="0"/>
          </a:p>
          <a:p>
            <a:pPr lvl="1"/>
            <a:r>
              <a:rPr lang="en-US" sz="4000" dirty="0"/>
              <a:t>Third party Integrated Development Environment (IDE) for R, provides consistent user interface regardless of OS</a:t>
            </a:r>
          </a:p>
          <a:p>
            <a:pPr lvl="1"/>
            <a:r>
              <a:rPr lang="en-US" sz="4000" dirty="0"/>
              <a:t>Free: (Windows, Linux, Mac); Bundled with </a:t>
            </a:r>
            <a:r>
              <a:rPr lang="en-US" sz="4000" dirty="0" err="1"/>
              <a:t>RInstructor</a:t>
            </a:r>
            <a:r>
              <a:rPr lang="en-US" sz="4000" dirty="0"/>
              <a:t> (</a:t>
            </a:r>
            <a:r>
              <a:rPr lang="en-US" sz="4000" dirty="0" err="1"/>
              <a:t>iOS</a:t>
            </a:r>
            <a:r>
              <a:rPr lang="en-US" sz="4000" dirty="0"/>
              <a:t>)</a:t>
            </a:r>
            <a:endParaRPr lang="en-US" sz="4000" dirty="0">
              <a:hlinkClick r:id="" action="ppaction://noaction"/>
            </a:endParaRPr>
          </a:p>
          <a:p>
            <a:pPr lvl="1"/>
            <a:r>
              <a:rPr lang="en-US" sz="4000" dirty="0">
                <a:hlinkClick r:id="" action="ppaction://noaction"/>
              </a:rPr>
              <a:t>https://www.rstudio.com/</a:t>
            </a:r>
            <a:r>
              <a:rPr lang="en-US" sz="4000" dirty="0"/>
              <a:t> (</a:t>
            </a:r>
            <a:r>
              <a:rPr lang="en-US" sz="4000" b="1" dirty="0"/>
              <a:t>NB</a:t>
            </a:r>
            <a:r>
              <a:rPr lang="en-US" sz="4000" dirty="0"/>
              <a:t>: Remember R, must be installed first)</a:t>
            </a:r>
          </a:p>
        </p:txBody>
      </p:sp>
      <p:sp>
        <p:nvSpPr>
          <p:cNvPr id="4" name="Rectangle 2"/>
          <p:cNvSpPr txBox="1">
            <a:spLocks noChangeArrowheads="1"/>
          </p:cNvSpPr>
          <p:nvPr/>
        </p:nvSpPr>
        <p:spPr>
          <a:xfrm>
            <a:off x="1722956" y="723287"/>
            <a:ext cx="8800353" cy="5365653"/>
          </a:xfrm>
          <a:prstGeom prst="rect">
            <a:avLst/>
          </a:prstGeom>
          <a:ln/>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2" name="Picture 1">
            <a:extLst>
              <a:ext uri="{FF2B5EF4-FFF2-40B4-BE49-F238E27FC236}">
                <a16:creationId xmlns:a16="http://schemas.microsoft.com/office/drawing/2014/main" id="{0B6D9DB0-4E91-2145-B912-521FAB7A1F6E}"/>
              </a:ext>
            </a:extLst>
          </p:cNvPr>
          <p:cNvPicPr>
            <a:picLocks noChangeAspect="1"/>
          </p:cNvPicPr>
          <p:nvPr/>
        </p:nvPicPr>
        <p:blipFill>
          <a:blip r:embed="rId2"/>
          <a:stretch>
            <a:fillRect/>
          </a:stretch>
        </p:blipFill>
        <p:spPr>
          <a:xfrm>
            <a:off x="8904312" y="5583121"/>
            <a:ext cx="3016346" cy="1061754"/>
          </a:xfrm>
          <a:prstGeom prst="rect">
            <a:avLst/>
          </a:prstGeom>
        </p:spPr>
      </p:pic>
      <p:sp>
        <p:nvSpPr>
          <p:cNvPr id="3" name="Shape 57">
            <a:extLst>
              <a:ext uri="{FF2B5EF4-FFF2-40B4-BE49-F238E27FC236}">
                <a16:creationId xmlns:a16="http://schemas.microsoft.com/office/drawing/2014/main" id="{EFE6EF3F-E1F5-8E29-BB99-124DD00C99BA}"/>
              </a:ext>
            </a:extLst>
          </p:cNvPr>
          <p:cNvSpPr txBox="1">
            <a:spLocks/>
          </p:cNvSpPr>
          <p:nvPr/>
        </p:nvSpPr>
        <p:spPr>
          <a:xfrm>
            <a:off x="0" y="126894"/>
            <a:ext cx="12192000" cy="774192"/>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Setting Up Your R Development Environment</a:t>
            </a:r>
          </a:p>
        </p:txBody>
      </p:sp>
    </p:spTree>
    <p:extLst>
      <p:ext uri="{BB962C8B-B14F-4D97-AF65-F5344CB8AC3E}">
        <p14:creationId xmlns:p14="http://schemas.microsoft.com/office/powerpoint/2010/main" val="29890890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19991E-2655-1F4D-4832-2D5481523460}"/>
              </a:ext>
            </a:extLst>
          </p:cNvPr>
          <p:cNvPicPr>
            <a:picLocks noChangeAspect="1"/>
          </p:cNvPicPr>
          <p:nvPr/>
        </p:nvPicPr>
        <p:blipFill rotWithShape="1">
          <a:blip r:embed="rId2"/>
          <a:srcRect t="18659" b="21785"/>
          <a:stretch/>
        </p:blipFill>
        <p:spPr>
          <a:xfrm>
            <a:off x="7181322" y="628427"/>
            <a:ext cx="4765643" cy="1888736"/>
          </a:xfrm>
          <a:prstGeom prst="rect">
            <a:avLst/>
          </a:prstGeom>
        </p:spPr>
      </p:pic>
      <p:sp>
        <p:nvSpPr>
          <p:cNvPr id="15362" name="Rectangle 2"/>
          <p:cNvSpPr>
            <a:spLocks noGrp="1" noChangeArrowheads="1"/>
          </p:cNvSpPr>
          <p:nvPr>
            <p:ph idx="1"/>
          </p:nvPr>
        </p:nvSpPr>
        <p:spPr>
          <a:xfrm>
            <a:off x="275574" y="723287"/>
            <a:ext cx="11561522" cy="5365653"/>
          </a:xfrm>
          <a:ln/>
        </p:spPr>
        <p:txBody>
          <a:bodyPr>
            <a:noAutofit/>
          </a:bodyPr>
          <a:lstStyle/>
          <a:p>
            <a:r>
              <a:rPr lang="en-US" dirty="0"/>
              <a:t>Python</a:t>
            </a:r>
          </a:p>
          <a:p>
            <a:pPr lvl="1"/>
            <a:r>
              <a:rPr lang="en-US" dirty="0">
                <a:hlinkClick r:id="rId3"/>
              </a:rPr>
              <a:t>https://www.python.org</a:t>
            </a:r>
            <a:r>
              <a:rPr lang="en-US" dirty="0"/>
              <a:t> </a:t>
            </a:r>
          </a:p>
          <a:p>
            <a:r>
              <a:rPr lang="en-US" dirty="0"/>
              <a:t>Anaconda (distribution of Python)</a:t>
            </a:r>
          </a:p>
          <a:p>
            <a:pPr lvl="1"/>
            <a:r>
              <a:rPr lang="en-US" dirty="0">
                <a:hlinkClick r:id="rId4"/>
              </a:rPr>
              <a:t>https://www.anaconda.com</a:t>
            </a:r>
            <a:r>
              <a:rPr lang="en-US" dirty="0"/>
              <a:t> </a:t>
            </a:r>
          </a:p>
          <a:p>
            <a:r>
              <a:rPr lang="en-US" dirty="0"/>
              <a:t>Python Package Index (</a:t>
            </a:r>
            <a:r>
              <a:rPr lang="en-US" dirty="0" err="1"/>
              <a:t>PyPi</a:t>
            </a:r>
            <a:r>
              <a:rPr lang="en-US" dirty="0"/>
              <a:t>)</a:t>
            </a:r>
          </a:p>
          <a:p>
            <a:pPr lvl="1"/>
            <a:r>
              <a:rPr lang="en-US" sz="3200" dirty="0">
                <a:hlinkClick r:id="rId5"/>
              </a:rPr>
              <a:t>https://pypi.org</a:t>
            </a:r>
            <a:r>
              <a:rPr lang="en-US" sz="2400" dirty="0"/>
              <a:t> </a:t>
            </a:r>
            <a:endParaRPr lang="en-US" sz="3200" dirty="0"/>
          </a:p>
          <a:p>
            <a:r>
              <a:rPr lang="en-US" dirty="0"/>
              <a:t>Basic Python Install (3.x not 2.x)</a:t>
            </a:r>
          </a:p>
          <a:p>
            <a:pPr lvl="1"/>
            <a:r>
              <a:rPr lang="en-US" sz="2400" dirty="0"/>
              <a:t>Anaconda/</a:t>
            </a:r>
            <a:r>
              <a:rPr lang="en-US" sz="2400" dirty="0" err="1"/>
              <a:t>conda</a:t>
            </a:r>
            <a:r>
              <a:rPr lang="en-US" sz="2400" dirty="0"/>
              <a:t> (</a:t>
            </a:r>
            <a:r>
              <a:rPr lang="en-US" sz="2400" dirty="0" err="1"/>
              <a:t>anaconda.com</a:t>
            </a:r>
            <a:r>
              <a:rPr lang="en-US" sz="2400" dirty="0"/>
              <a:t>)</a:t>
            </a:r>
          </a:p>
          <a:p>
            <a:pPr lvl="1"/>
            <a:r>
              <a:rPr lang="en-US" sz="2400" dirty="0" err="1"/>
              <a:t>Python.org</a:t>
            </a:r>
            <a:endParaRPr lang="en-US" sz="2400" dirty="0"/>
          </a:p>
          <a:p>
            <a:pPr lvl="1"/>
            <a:r>
              <a:rPr lang="en-US" sz="2400" u="sng" dirty="0"/>
              <a:t>Practically</a:t>
            </a:r>
            <a:r>
              <a:rPr lang="en-US" sz="2400" dirty="0"/>
              <a:t>: OS doesn’t matter; Python functions </a:t>
            </a:r>
            <a:br>
              <a:rPr lang="en-US" sz="2400" dirty="0"/>
            </a:br>
            <a:r>
              <a:rPr lang="en-US" sz="2400" dirty="0"/>
              <a:t>the same across most operating systems</a:t>
            </a:r>
          </a:p>
        </p:txBody>
      </p:sp>
      <p:pic>
        <p:nvPicPr>
          <p:cNvPr id="6" name="Picture 5">
            <a:extLst>
              <a:ext uri="{FF2B5EF4-FFF2-40B4-BE49-F238E27FC236}">
                <a16:creationId xmlns:a16="http://schemas.microsoft.com/office/drawing/2014/main" id="{B3F321C5-CC75-B047-831B-6304A03B6CD9}"/>
              </a:ext>
            </a:extLst>
          </p:cNvPr>
          <p:cNvPicPr>
            <a:picLocks noChangeAspect="1"/>
          </p:cNvPicPr>
          <p:nvPr/>
        </p:nvPicPr>
        <p:blipFill>
          <a:blip r:embed="rId6"/>
          <a:stretch>
            <a:fillRect/>
          </a:stretch>
        </p:blipFill>
        <p:spPr>
          <a:xfrm>
            <a:off x="6816080" y="2182681"/>
            <a:ext cx="2211608" cy="1656571"/>
          </a:xfrm>
          <a:prstGeom prst="rect">
            <a:avLst/>
          </a:prstGeom>
        </p:spPr>
      </p:pic>
      <p:pic>
        <p:nvPicPr>
          <p:cNvPr id="7" name="Picture 6">
            <a:extLst>
              <a:ext uri="{FF2B5EF4-FFF2-40B4-BE49-F238E27FC236}">
                <a16:creationId xmlns:a16="http://schemas.microsoft.com/office/drawing/2014/main" id="{4748C78D-A0DA-4FAE-22B0-42868864BC5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88582" y="4018991"/>
            <a:ext cx="4358383" cy="2658613"/>
          </a:xfrm>
          <a:prstGeom prst="rect">
            <a:avLst/>
          </a:prstGeom>
        </p:spPr>
      </p:pic>
      <p:sp>
        <p:nvSpPr>
          <p:cNvPr id="3" name="Shape 57">
            <a:extLst>
              <a:ext uri="{FF2B5EF4-FFF2-40B4-BE49-F238E27FC236}">
                <a16:creationId xmlns:a16="http://schemas.microsoft.com/office/drawing/2014/main" id="{C485D04A-5B83-8286-D147-7E6C267CF4E7}"/>
              </a:ext>
            </a:extLst>
          </p:cNvPr>
          <p:cNvSpPr txBox="1">
            <a:spLocks/>
          </p:cNvSpPr>
          <p:nvPr/>
        </p:nvSpPr>
        <p:spPr>
          <a:xfrm>
            <a:off x="24680" y="-27384"/>
            <a:ext cx="12192000" cy="774192"/>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Setting Up Your Python Environment</a:t>
            </a:r>
          </a:p>
        </p:txBody>
      </p:sp>
    </p:spTree>
    <p:extLst>
      <p:ext uri="{BB962C8B-B14F-4D97-AF65-F5344CB8AC3E}">
        <p14:creationId xmlns:p14="http://schemas.microsoft.com/office/powerpoint/2010/main" val="2726781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6E1E2B-52C0-5B2E-3827-5041172FDC2A}"/>
              </a:ext>
            </a:extLst>
          </p:cNvPr>
          <p:cNvPicPr>
            <a:picLocks noChangeAspect="1"/>
          </p:cNvPicPr>
          <p:nvPr/>
        </p:nvPicPr>
        <p:blipFill>
          <a:blip r:embed="rId2"/>
          <a:stretch>
            <a:fillRect/>
          </a:stretch>
        </p:blipFill>
        <p:spPr>
          <a:xfrm>
            <a:off x="6549807" y="4221088"/>
            <a:ext cx="1920971" cy="1807972"/>
          </a:xfrm>
          <a:prstGeom prst="rect">
            <a:avLst/>
          </a:prstGeom>
        </p:spPr>
      </p:pic>
      <p:sp>
        <p:nvSpPr>
          <p:cNvPr id="15362" name="Rectangle 2"/>
          <p:cNvSpPr>
            <a:spLocks noGrp="1" noChangeArrowheads="1"/>
          </p:cNvSpPr>
          <p:nvPr>
            <p:ph idx="1"/>
          </p:nvPr>
        </p:nvSpPr>
        <p:spPr>
          <a:xfrm>
            <a:off x="296505" y="873453"/>
            <a:ext cx="11624153" cy="5633636"/>
          </a:xfrm>
          <a:ln/>
        </p:spPr>
        <p:txBody>
          <a:bodyPr>
            <a:noAutofit/>
          </a:bodyPr>
          <a:lstStyle/>
          <a:p>
            <a:r>
              <a:rPr lang="en-US" sz="3600" dirty="0"/>
              <a:t>For Python Development:</a:t>
            </a:r>
          </a:p>
          <a:p>
            <a:pPr lvl="1"/>
            <a:r>
              <a:rPr lang="en-US" sz="3200" dirty="0"/>
              <a:t>Editor (IDE)</a:t>
            </a:r>
          </a:p>
          <a:p>
            <a:pPr lvl="1"/>
            <a:r>
              <a:rPr lang="en-US" sz="3200" dirty="0"/>
              <a:t>Interpreter</a:t>
            </a:r>
          </a:p>
          <a:p>
            <a:pPr lvl="1"/>
            <a:r>
              <a:rPr lang="en-US" sz="3200" dirty="0"/>
              <a:t>Packages</a:t>
            </a:r>
          </a:p>
          <a:p>
            <a:r>
              <a:rPr lang="en-US" sz="3600" dirty="0"/>
              <a:t>Editors</a:t>
            </a:r>
          </a:p>
          <a:p>
            <a:pPr lvl="1"/>
            <a:r>
              <a:rPr lang="en-US" sz="3200" dirty="0" err="1"/>
              <a:t>Jupyter</a:t>
            </a:r>
            <a:r>
              <a:rPr lang="en-US" sz="3200" dirty="0"/>
              <a:t> Notebook (Julia, Python, R)</a:t>
            </a:r>
          </a:p>
          <a:p>
            <a:pPr lvl="1"/>
            <a:r>
              <a:rPr lang="en-US" sz="3200" dirty="0"/>
              <a:t>VS Code</a:t>
            </a:r>
          </a:p>
          <a:p>
            <a:pPr lvl="1"/>
            <a:r>
              <a:rPr lang="en-US" sz="3200" dirty="0" err="1"/>
              <a:t>Ipython</a:t>
            </a:r>
            <a:endParaRPr lang="en-US" sz="3200" dirty="0"/>
          </a:p>
          <a:p>
            <a:pPr lvl="1"/>
            <a:r>
              <a:rPr lang="en-US" sz="3200" dirty="0"/>
              <a:t>RStudio (Reticulate, quarto, RMD)</a:t>
            </a:r>
          </a:p>
        </p:txBody>
      </p:sp>
      <p:sp>
        <p:nvSpPr>
          <p:cNvPr id="4" name="Rectangle 2"/>
          <p:cNvSpPr txBox="1">
            <a:spLocks noChangeArrowheads="1"/>
          </p:cNvSpPr>
          <p:nvPr/>
        </p:nvSpPr>
        <p:spPr>
          <a:xfrm>
            <a:off x="1722956" y="723287"/>
            <a:ext cx="8800353" cy="5365653"/>
          </a:xfrm>
          <a:prstGeom prst="rect">
            <a:avLst/>
          </a:prstGeom>
          <a:ln/>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EE288BCB-948E-1D00-E5D6-4E20ECC0D65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98411" y="984289"/>
            <a:ext cx="3257058" cy="1986805"/>
          </a:xfrm>
          <a:prstGeom prst="rect">
            <a:avLst/>
          </a:prstGeom>
        </p:spPr>
      </p:pic>
      <p:pic>
        <p:nvPicPr>
          <p:cNvPr id="5" name="Picture 4">
            <a:extLst>
              <a:ext uri="{FF2B5EF4-FFF2-40B4-BE49-F238E27FC236}">
                <a16:creationId xmlns:a16="http://schemas.microsoft.com/office/drawing/2014/main" id="{46FCA3AB-93F5-F2F3-C443-B0A25C385F3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72264" y="3745478"/>
            <a:ext cx="3257058" cy="2850725"/>
          </a:xfrm>
          <a:prstGeom prst="rect">
            <a:avLst/>
          </a:prstGeom>
        </p:spPr>
      </p:pic>
      <p:pic>
        <p:nvPicPr>
          <p:cNvPr id="8" name="Picture 7">
            <a:extLst>
              <a:ext uri="{FF2B5EF4-FFF2-40B4-BE49-F238E27FC236}">
                <a16:creationId xmlns:a16="http://schemas.microsoft.com/office/drawing/2014/main" id="{5BB222CB-E92B-669E-183B-CCC369921EE6}"/>
              </a:ext>
            </a:extLst>
          </p:cNvPr>
          <p:cNvPicPr>
            <a:picLocks noChangeAspect="1"/>
          </p:cNvPicPr>
          <p:nvPr/>
        </p:nvPicPr>
        <p:blipFill>
          <a:blip r:embed="rId5"/>
          <a:stretch>
            <a:fillRect/>
          </a:stretch>
        </p:blipFill>
        <p:spPr>
          <a:xfrm>
            <a:off x="5847381" y="733763"/>
            <a:ext cx="2211608" cy="1656571"/>
          </a:xfrm>
          <a:prstGeom prst="rect">
            <a:avLst/>
          </a:prstGeom>
        </p:spPr>
      </p:pic>
      <p:sp>
        <p:nvSpPr>
          <p:cNvPr id="2" name="Shape 57">
            <a:extLst>
              <a:ext uri="{FF2B5EF4-FFF2-40B4-BE49-F238E27FC236}">
                <a16:creationId xmlns:a16="http://schemas.microsoft.com/office/drawing/2014/main" id="{78B339B8-CB47-29FD-6B99-FD45AE16A2EF}"/>
              </a:ext>
            </a:extLst>
          </p:cNvPr>
          <p:cNvSpPr txBox="1">
            <a:spLocks/>
          </p:cNvSpPr>
          <p:nvPr/>
        </p:nvSpPr>
        <p:spPr>
          <a:xfrm>
            <a:off x="0" y="-27384"/>
            <a:ext cx="12192000" cy="774192"/>
          </a:xfrm>
          <a:prstGeom prst="rect">
            <a:avLst/>
          </a:prstGeom>
        </p:spPr>
        <p:txBody>
          <a:bodyPr vert="horz" lIns="38038" tIns="38038" rIns="38038" bIns="38038" rtlCol="0" anchor="ctr">
            <a:normAutofit fontScale="77500" lnSpcReduction="2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Setting Up Your Python Development Environment</a:t>
            </a:r>
          </a:p>
        </p:txBody>
      </p:sp>
    </p:spTree>
    <p:extLst>
      <p:ext uri="{BB962C8B-B14F-4D97-AF65-F5344CB8AC3E}">
        <p14:creationId xmlns:p14="http://schemas.microsoft.com/office/powerpoint/2010/main" val="32212486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71920" y="866211"/>
            <a:ext cx="8691046" cy="5947165"/>
          </a:xfrm>
          <a:ln/>
        </p:spPr>
        <p:txBody>
          <a:bodyPr>
            <a:noAutofit/>
          </a:bodyPr>
          <a:lstStyle/>
          <a:p>
            <a:r>
              <a:rPr lang="en-US" sz="2000" dirty="0"/>
              <a:t>What is Git?</a:t>
            </a:r>
          </a:p>
          <a:p>
            <a:pPr lvl="1"/>
            <a:r>
              <a:rPr lang="en-US" sz="1800" dirty="0"/>
              <a:t>A free, open source, distributed, Version Control System (VCS)</a:t>
            </a:r>
          </a:p>
          <a:p>
            <a:pPr lvl="1"/>
            <a:r>
              <a:rPr lang="en-US" sz="1800" dirty="0"/>
              <a:t>Software designed to record changes to a file over time, which allows you to track changes, and revert to previous versions</a:t>
            </a:r>
          </a:p>
          <a:p>
            <a:pPr lvl="1"/>
            <a:r>
              <a:rPr lang="en-US" sz="1800" dirty="0"/>
              <a:t>Compare changes (v1, v2, v3…)</a:t>
            </a:r>
          </a:p>
          <a:p>
            <a:pPr lvl="2"/>
            <a:r>
              <a:rPr lang="en-US" sz="1600" dirty="0"/>
              <a:t>Which changes, when, who, and why?</a:t>
            </a:r>
          </a:p>
          <a:p>
            <a:r>
              <a:rPr lang="en-US" sz="2000" dirty="0"/>
              <a:t>What is GitHub</a:t>
            </a:r>
          </a:p>
          <a:p>
            <a:pPr lvl="1"/>
            <a:r>
              <a:rPr lang="en-US" sz="1800" dirty="0"/>
              <a:t>A collaboration platform built on top of Git</a:t>
            </a:r>
          </a:p>
          <a:p>
            <a:pPr lvl="1"/>
            <a:r>
              <a:rPr lang="en-US" sz="1800" dirty="0"/>
              <a:t>Largest community of software developers in the world (31M)</a:t>
            </a:r>
          </a:p>
          <a:p>
            <a:pPr lvl="1"/>
            <a:r>
              <a:rPr lang="en-US" sz="1800" dirty="0"/>
              <a:t>Designed to foster a community of developers</a:t>
            </a:r>
          </a:p>
          <a:p>
            <a:pPr lvl="1"/>
            <a:r>
              <a:rPr lang="en-US" sz="1800" dirty="0"/>
              <a:t>Create, share, and grow a development community</a:t>
            </a:r>
          </a:p>
          <a:p>
            <a:pPr lvl="1"/>
            <a:r>
              <a:rPr lang="en-US" sz="1800" dirty="0"/>
              <a:t>Issues</a:t>
            </a:r>
          </a:p>
          <a:p>
            <a:pPr lvl="1"/>
            <a:r>
              <a:rPr lang="en-US" sz="1800" dirty="0"/>
              <a:t>Pull requests</a:t>
            </a:r>
          </a:p>
          <a:p>
            <a:pPr lvl="1"/>
            <a:r>
              <a:rPr lang="en-US" sz="1800" dirty="0"/>
              <a:t>Projects</a:t>
            </a:r>
          </a:p>
          <a:p>
            <a:pPr lvl="1"/>
            <a:r>
              <a:rPr lang="en-US" sz="1800" dirty="0"/>
              <a:t>Organizations and Teams</a:t>
            </a:r>
            <a:endParaRPr lang="en-US" sz="2400" dirty="0"/>
          </a:p>
          <a:p>
            <a:r>
              <a:rPr lang="en-US" sz="2000" dirty="0"/>
              <a:t>Accessing Your Tutorial Scripts via Private GitHub Repository:</a:t>
            </a:r>
            <a:endParaRPr lang="en-US" sz="1800" dirty="0"/>
          </a:p>
          <a:p>
            <a:pPr lvl="1"/>
            <a:r>
              <a:rPr lang="en-US" sz="1800" dirty="0"/>
              <a:t>Create free </a:t>
            </a:r>
            <a:r>
              <a:rPr lang="en-US" sz="1800" dirty="0" err="1"/>
              <a:t>github</a:t>
            </a:r>
            <a:r>
              <a:rPr lang="en-US" sz="1800" dirty="0"/>
              <a:t> account (send me your username)</a:t>
            </a:r>
          </a:p>
          <a:p>
            <a:pPr lvl="1"/>
            <a:r>
              <a:rPr lang="en-US" sz="1800" dirty="0"/>
              <a:t>I will add you to the private repo for the workshop</a:t>
            </a:r>
          </a:p>
        </p:txBody>
      </p:sp>
      <p:pic>
        <p:nvPicPr>
          <p:cNvPr id="2" name="Picture 1">
            <a:extLst>
              <a:ext uri="{FF2B5EF4-FFF2-40B4-BE49-F238E27FC236}">
                <a16:creationId xmlns:a16="http://schemas.microsoft.com/office/drawing/2014/main" id="{F470E19E-BB3B-3640-B783-7F1A84A6A452}"/>
              </a:ext>
            </a:extLst>
          </p:cNvPr>
          <p:cNvPicPr>
            <a:picLocks noChangeAspect="1"/>
          </p:cNvPicPr>
          <p:nvPr/>
        </p:nvPicPr>
        <p:blipFill>
          <a:blip r:embed="rId2"/>
          <a:stretch>
            <a:fillRect/>
          </a:stretch>
        </p:blipFill>
        <p:spPr>
          <a:xfrm>
            <a:off x="7275415" y="1474267"/>
            <a:ext cx="4724231" cy="4724231"/>
          </a:xfrm>
          <a:prstGeom prst="rect">
            <a:avLst/>
          </a:prstGeom>
        </p:spPr>
      </p:pic>
      <p:sp>
        <p:nvSpPr>
          <p:cNvPr id="3" name="TextBox 2">
            <a:extLst>
              <a:ext uri="{FF2B5EF4-FFF2-40B4-BE49-F238E27FC236}">
                <a16:creationId xmlns:a16="http://schemas.microsoft.com/office/drawing/2014/main" id="{D988484A-82C4-8D4D-8B18-DB72CB596433}"/>
              </a:ext>
            </a:extLst>
          </p:cNvPr>
          <p:cNvSpPr txBox="1"/>
          <p:nvPr/>
        </p:nvSpPr>
        <p:spPr>
          <a:xfrm>
            <a:off x="8180963" y="6093380"/>
            <a:ext cx="2913133" cy="523220"/>
          </a:xfrm>
          <a:prstGeom prst="rect">
            <a:avLst/>
          </a:prstGeom>
          <a:noFill/>
        </p:spPr>
        <p:txBody>
          <a:bodyPr wrap="square" rtlCol="0">
            <a:spAutoFit/>
          </a:bodyPr>
          <a:lstStyle/>
          <a:p>
            <a:pPr algn="ctr"/>
            <a:r>
              <a:rPr lang="en-US" sz="2800" dirty="0"/>
              <a:t>http://</a:t>
            </a:r>
            <a:r>
              <a:rPr lang="en-US" sz="2800" dirty="0" err="1"/>
              <a:t>github.com</a:t>
            </a:r>
            <a:endParaRPr lang="en-US" sz="2800" dirty="0"/>
          </a:p>
        </p:txBody>
      </p:sp>
      <p:sp>
        <p:nvSpPr>
          <p:cNvPr id="4" name="Shape 57">
            <a:extLst>
              <a:ext uri="{FF2B5EF4-FFF2-40B4-BE49-F238E27FC236}">
                <a16:creationId xmlns:a16="http://schemas.microsoft.com/office/drawing/2014/main" id="{02A7676D-37D7-0C6F-14AF-51983B329789}"/>
              </a:ext>
            </a:extLst>
          </p:cNvPr>
          <p:cNvSpPr txBox="1">
            <a:spLocks/>
          </p:cNvSpPr>
          <p:nvPr/>
        </p:nvSpPr>
        <p:spPr>
          <a:xfrm>
            <a:off x="24680" y="-9488"/>
            <a:ext cx="12192000" cy="774192"/>
          </a:xfrm>
          <a:prstGeom prst="rect">
            <a:avLst/>
          </a:prstGeom>
        </p:spPr>
        <p:txBody>
          <a:bodyPr vert="horz" lIns="38038" tIns="38038" rIns="38038" bIns="38038" rtlCol="0" anchor="ctr">
            <a:normAutofit fontScale="77500" lnSpcReduction="2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Git and GitHub: Distributed Collaboration in Coding</a:t>
            </a:r>
          </a:p>
        </p:txBody>
      </p:sp>
    </p:spTree>
    <p:extLst>
      <p:ext uri="{BB962C8B-B14F-4D97-AF65-F5344CB8AC3E}">
        <p14:creationId xmlns:p14="http://schemas.microsoft.com/office/powerpoint/2010/main" val="32982281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021549"/>
            <a:ext cx="12205651" cy="769441"/>
          </a:xfrm>
          <a:prstGeom prst="rect">
            <a:avLst/>
          </a:prstGeom>
          <a:noFill/>
        </p:spPr>
        <p:txBody>
          <a:bodyPr wrap="square" rtlCol="0">
            <a:spAutoFit/>
          </a:bodyPr>
          <a:lstStyle/>
          <a:p>
            <a:pPr algn="ctr"/>
            <a:r>
              <a:rPr lang="en-CA" sz="4400" b="1" dirty="0"/>
              <a:t>Recommended Reading</a:t>
            </a:r>
            <a:endParaRPr lang="en-CA" sz="5400" b="1" dirty="0"/>
          </a:p>
        </p:txBody>
      </p:sp>
      <p:sp>
        <p:nvSpPr>
          <p:cNvPr id="11" name="TextBox 10"/>
          <p:cNvSpPr txBox="1"/>
          <p:nvPr/>
        </p:nvSpPr>
        <p:spPr>
          <a:xfrm>
            <a:off x="-23700" y="2755944"/>
            <a:ext cx="12192000" cy="9818072"/>
          </a:xfrm>
          <a:prstGeom prst="rect">
            <a:avLst/>
          </a:prstGeom>
          <a:noFill/>
        </p:spPr>
        <p:txBody>
          <a:bodyPr wrap="square" numCol="2" rtlCol="0">
            <a:spAutoFit/>
          </a:bodyPr>
          <a:lstStyle/>
          <a:p>
            <a:pPr marL="457200" indent="-457200">
              <a:spcBef>
                <a:spcPts val="0"/>
              </a:spcBef>
              <a:spcAft>
                <a:spcPts val="1200"/>
              </a:spcAft>
              <a:buFont typeface="+mj-lt"/>
              <a:buAutoNum type="arabicPeriod"/>
            </a:pPr>
            <a:r>
              <a:rPr lang="en-US" sz="1600" i="1" dirty="0"/>
              <a:t>Text Mining with R: A Tidy Approach, Julia </a:t>
            </a:r>
            <a:r>
              <a:rPr lang="en-US" sz="1600" i="1" dirty="0" err="1"/>
              <a:t>Silge</a:t>
            </a:r>
            <a:r>
              <a:rPr lang="en-US" sz="1600" i="1" dirty="0"/>
              <a:t> &amp; David Robinson, </a:t>
            </a:r>
            <a:r>
              <a:rPr lang="en-US" sz="1600" i="1" dirty="0" err="1"/>
              <a:t>O’Rielly</a:t>
            </a:r>
            <a:r>
              <a:rPr lang="en-US" sz="1600" i="1" dirty="0"/>
              <a:t>, 2017 (Kindle, and free online)</a:t>
            </a:r>
          </a:p>
          <a:p>
            <a:pPr marL="457200" indent="-457200">
              <a:spcBef>
                <a:spcPts val="0"/>
              </a:spcBef>
              <a:spcAft>
                <a:spcPts val="1200"/>
              </a:spcAft>
              <a:buFont typeface="+mj-lt"/>
              <a:buAutoNum type="arabicPeriod"/>
            </a:pPr>
            <a:r>
              <a:rPr lang="en-US" sz="1600" i="1" dirty="0"/>
              <a:t>R for Data Science: Import, Tidy, Transform, Visualize, and Model Data (2nd Edition). Hadley Wickham and Garrett </a:t>
            </a:r>
            <a:r>
              <a:rPr lang="en-US" sz="1600" i="1" dirty="0" err="1"/>
              <a:t>Grolemund</a:t>
            </a:r>
            <a:r>
              <a:rPr lang="en-US" sz="1600" i="1" dirty="0"/>
              <a:t>, O’Reilly Media, 2023 (Kindle, and free online)</a:t>
            </a:r>
          </a:p>
          <a:p>
            <a:pPr marL="457200" indent="-457200">
              <a:spcBef>
                <a:spcPts val="0"/>
              </a:spcBef>
              <a:spcAft>
                <a:spcPts val="1200"/>
              </a:spcAft>
              <a:buFont typeface="+mj-lt"/>
              <a:buAutoNum type="arabicPeriod"/>
            </a:pPr>
            <a:r>
              <a:rPr lang="en-US" sz="1600" i="1" dirty="0"/>
              <a:t>Supervised Machine Learning for Text Analysis in R, Emil </a:t>
            </a:r>
            <a:r>
              <a:rPr lang="en-US" sz="1600" i="1" dirty="0" err="1"/>
              <a:t>Hvitfeldt</a:t>
            </a:r>
            <a:r>
              <a:rPr lang="en-US" sz="1600" i="1" dirty="0"/>
              <a:t> and Julia </a:t>
            </a:r>
            <a:r>
              <a:rPr lang="en-US" sz="1600" i="1" dirty="0" err="1"/>
              <a:t>Silge</a:t>
            </a:r>
            <a:r>
              <a:rPr lang="en-US" sz="1600" i="1" dirty="0"/>
              <a:t>, CRC Press, Taylor &amp; Francis 2022 (Kindle, and free online).</a:t>
            </a:r>
          </a:p>
          <a:p>
            <a:pPr marL="457200" indent="-457200">
              <a:spcBef>
                <a:spcPts val="0"/>
              </a:spcBef>
              <a:spcAft>
                <a:spcPts val="1200"/>
              </a:spcAft>
              <a:buFont typeface="+mj-lt"/>
              <a:buAutoNum type="arabicPeriod"/>
            </a:pPr>
            <a:r>
              <a:rPr lang="en-US" sz="1600" i="1" dirty="0"/>
              <a:t>Text as Data: A New Framework for Machine Learning in the Social Sciences, Justin Grimmer, Margaret E. Roberts, Brandon M. Stewart, Princeton University Press, 2022 (Kindle)</a:t>
            </a:r>
          </a:p>
          <a:p>
            <a:pPr marL="457200" indent="-457200">
              <a:spcBef>
                <a:spcPts val="0"/>
              </a:spcBef>
              <a:spcAft>
                <a:spcPts val="1200"/>
              </a:spcAft>
              <a:buFont typeface="+mj-lt"/>
              <a:buAutoNum type="arabicPeriod"/>
            </a:pPr>
            <a:r>
              <a:rPr lang="en-US" sz="1600" i="1" dirty="0"/>
              <a:t>Python and R for the Modern Data Scientist: The Best of Both Worlds, Rick J. </a:t>
            </a:r>
            <a:r>
              <a:rPr lang="en-US" sz="1600" i="1" dirty="0" err="1"/>
              <a:t>Scavetta</a:t>
            </a:r>
            <a:r>
              <a:rPr lang="en-US" sz="1600" i="1" dirty="0"/>
              <a:t> and </a:t>
            </a:r>
            <a:r>
              <a:rPr lang="en-US" sz="1600" i="1" dirty="0" err="1"/>
              <a:t>Boyan</a:t>
            </a:r>
            <a:r>
              <a:rPr lang="en-US" sz="1600" i="1" dirty="0"/>
              <a:t> </a:t>
            </a:r>
            <a:r>
              <a:rPr lang="en-US" sz="1600" i="1" dirty="0" err="1"/>
              <a:t>Angelov</a:t>
            </a:r>
            <a:r>
              <a:rPr lang="en-US" sz="1600" i="1" dirty="0"/>
              <a:t>, O’Reilly, 2021, and free online)</a:t>
            </a:r>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r>
              <a:rPr lang="en-US" sz="1600" i="1" dirty="0"/>
              <a:t>Text Analytics with Python: A Practitioner’s Guide to Natural Language Processing, 2</a:t>
            </a:r>
            <a:r>
              <a:rPr lang="en-US" sz="1600" i="1" baseline="30000" dirty="0"/>
              <a:t>nd</a:t>
            </a:r>
            <a:r>
              <a:rPr lang="en-US" sz="1600" i="1" dirty="0"/>
              <a:t> Edition, </a:t>
            </a:r>
            <a:r>
              <a:rPr lang="en-US" sz="1600" i="1" dirty="0" err="1"/>
              <a:t>Dipanjan</a:t>
            </a:r>
            <a:r>
              <a:rPr lang="en-US" sz="1600" i="1" dirty="0"/>
              <a:t> Sarkar, </a:t>
            </a:r>
            <a:r>
              <a:rPr lang="en-US" sz="1600" i="1" dirty="0" err="1"/>
              <a:t>Apress</a:t>
            </a:r>
            <a:r>
              <a:rPr lang="en-US" sz="1600" i="1" dirty="0"/>
              <a:t>, 2019</a:t>
            </a:r>
          </a:p>
          <a:p>
            <a:pPr marL="457200" indent="-457200">
              <a:spcBef>
                <a:spcPts val="0"/>
              </a:spcBef>
              <a:spcAft>
                <a:spcPts val="1200"/>
              </a:spcAft>
              <a:buFont typeface="+mj-lt"/>
              <a:buAutoNum type="arabicPeriod"/>
            </a:pPr>
            <a:r>
              <a:rPr lang="en-US" sz="1600" i="1" dirty="0"/>
              <a:t>Deep Learning with R, François Chollet, Manning, 2018 (Kindle)</a:t>
            </a:r>
          </a:p>
          <a:p>
            <a:pPr marL="457200" indent="-457200">
              <a:spcBef>
                <a:spcPts val="0"/>
              </a:spcBef>
              <a:spcAft>
                <a:spcPts val="1200"/>
              </a:spcAft>
              <a:buFont typeface="+mj-lt"/>
              <a:buAutoNum type="arabicPeriod"/>
            </a:pPr>
            <a:r>
              <a:rPr lang="en-US" sz="1600" i="1" dirty="0"/>
              <a:t>Practical Text Mining and Statistical Analysis, Gary Miner et al, Academic Press (2012) (Kindle)</a:t>
            </a:r>
          </a:p>
          <a:p>
            <a:pPr marL="457200" indent="-457200">
              <a:spcBef>
                <a:spcPts val="0"/>
              </a:spcBef>
              <a:spcAft>
                <a:spcPts val="1200"/>
              </a:spcAft>
              <a:buFont typeface="+mj-lt"/>
              <a:buAutoNum type="arabicPeriod"/>
            </a:pPr>
            <a:r>
              <a:rPr lang="en-US" sz="1600" i="1" dirty="0"/>
              <a:t>Tidy Modeling with R: A Framework for Modeling in the Tidyverse. Max Kuhn &amp; Julia </a:t>
            </a:r>
            <a:r>
              <a:rPr lang="en-US" sz="1600" i="1" dirty="0" err="1"/>
              <a:t>Silge</a:t>
            </a:r>
            <a:r>
              <a:rPr lang="en-US" sz="1600" i="1" dirty="0"/>
              <a:t>, O’Reilly, 2022 (Kindle, and free online, see Canvas) </a:t>
            </a:r>
          </a:p>
          <a:p>
            <a:pPr marL="457200" indent="-457200">
              <a:spcBef>
                <a:spcPts val="0"/>
              </a:spcBef>
              <a:spcAft>
                <a:spcPts val="1200"/>
              </a:spcAft>
              <a:buFont typeface="+mj-lt"/>
              <a:buAutoNum type="arabicPeriod"/>
            </a:pPr>
            <a:r>
              <a:rPr lang="en-US" sz="1600" i="1" dirty="0"/>
              <a:t>Practical Text Analytics: Interpreting Text and Unstructured Data for Business Intelligence. Steven </a:t>
            </a:r>
            <a:r>
              <a:rPr lang="en-US" sz="1600" i="1" dirty="0" err="1"/>
              <a:t>Struhl</a:t>
            </a:r>
            <a:r>
              <a:rPr lang="en-US" sz="1600" i="1" dirty="0"/>
              <a:t> Kogan Page Limited, 2015 (Kindle)</a:t>
            </a:r>
          </a:p>
        </p:txBody>
      </p:sp>
      <p:pic>
        <p:nvPicPr>
          <p:cNvPr id="3" name="Picture 2">
            <a:extLst>
              <a:ext uri="{FF2B5EF4-FFF2-40B4-BE49-F238E27FC236}">
                <a16:creationId xmlns:a16="http://schemas.microsoft.com/office/drawing/2014/main" id="{8CBC0BBE-99AC-10EA-DFC5-AC912B6C7F5B}"/>
              </a:ext>
            </a:extLst>
          </p:cNvPr>
          <p:cNvPicPr>
            <a:picLocks noChangeAspect="1"/>
          </p:cNvPicPr>
          <p:nvPr/>
        </p:nvPicPr>
        <p:blipFill>
          <a:blip r:embed="rId3" cstate="screen">
            <a:extLst>
              <a:ext uri="{28A0092B-C50C-407E-A947-70E740481C1C}">
                <a14:useLocalDpi xmlns:a14="http://schemas.microsoft.com/office/drawing/2010/main"/>
              </a:ext>
            </a:extLst>
          </a:blip>
          <a:srcRect b="24910"/>
          <a:stretch/>
        </p:blipFill>
        <p:spPr>
          <a:xfrm>
            <a:off x="-7711" y="-27385"/>
            <a:ext cx="4573821" cy="1888736"/>
          </a:xfrm>
          <a:prstGeom prst="rect">
            <a:avLst/>
          </a:prstGeom>
        </p:spPr>
      </p:pic>
      <p:sp>
        <p:nvSpPr>
          <p:cNvPr id="10" name="TextBox 9">
            <a:extLst>
              <a:ext uri="{FF2B5EF4-FFF2-40B4-BE49-F238E27FC236}">
                <a16:creationId xmlns:a16="http://schemas.microsoft.com/office/drawing/2014/main" id="{E2740EA5-B88B-79B4-692D-D4C6FA31EA7D}"/>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12" name="Picture 4">
            <a:extLst>
              <a:ext uri="{FF2B5EF4-FFF2-40B4-BE49-F238E27FC236}">
                <a16:creationId xmlns:a16="http://schemas.microsoft.com/office/drawing/2014/main" id="{5B5A5A00-BF02-070B-EA81-20027452F4C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13" name="Picture 12">
            <a:extLst>
              <a:ext uri="{FF2B5EF4-FFF2-40B4-BE49-F238E27FC236}">
                <a16:creationId xmlns:a16="http://schemas.microsoft.com/office/drawing/2014/main" id="{30A75F97-909A-89AA-44BF-5526D0BB656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82014" y="42737"/>
            <a:ext cx="733258" cy="733258"/>
          </a:xfrm>
          <a:prstGeom prst="rect">
            <a:avLst/>
          </a:prstGeom>
        </p:spPr>
      </p:pic>
    </p:spTree>
    <p:extLst>
      <p:ext uri="{BB962C8B-B14F-4D97-AF65-F5344CB8AC3E}">
        <p14:creationId xmlns:p14="http://schemas.microsoft.com/office/powerpoint/2010/main" val="10504640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225468" y="955899"/>
            <a:ext cx="6114371" cy="5365653"/>
          </a:xfrm>
          <a:ln/>
        </p:spPr>
        <p:txBody>
          <a:bodyPr>
            <a:noAutofit/>
          </a:bodyPr>
          <a:lstStyle/>
          <a:p>
            <a:r>
              <a:rPr lang="en-US" sz="2800" dirty="0"/>
              <a:t>Finding Packages</a:t>
            </a:r>
          </a:p>
          <a:p>
            <a:pPr lvl="1"/>
            <a:r>
              <a:rPr lang="en-US" sz="2400" dirty="0">
                <a:hlinkClick r:id="rId2"/>
              </a:rPr>
              <a:t>https://cran.r-project.org/web/views/</a:t>
            </a:r>
            <a:endParaRPr lang="en-US" sz="2400" dirty="0"/>
          </a:p>
          <a:p>
            <a:pPr lvl="1"/>
            <a:r>
              <a:rPr lang="en-US" sz="2400" dirty="0">
                <a:hlinkClick r:id="rId3"/>
              </a:rPr>
              <a:t>https://support.rstudio.com/hc/en-us/articles/201057987-Quick-list-of-useful-R-packages</a:t>
            </a:r>
            <a:r>
              <a:rPr lang="en-US" sz="2400" dirty="0"/>
              <a:t> </a:t>
            </a:r>
          </a:p>
          <a:p>
            <a:r>
              <a:rPr lang="en-US" sz="2800" dirty="0"/>
              <a:t>Installing Packages</a:t>
            </a:r>
          </a:p>
          <a:p>
            <a:pPr lvl="1"/>
            <a:r>
              <a:rPr lang="en-US" sz="2400" dirty="0" err="1"/>
              <a:t>install.packages</a:t>
            </a:r>
            <a:r>
              <a:rPr lang="en-US" sz="2400" dirty="0"/>
              <a:t>(“</a:t>
            </a:r>
            <a:r>
              <a:rPr lang="en-US" sz="2400" dirty="0" err="1"/>
              <a:t>packageName</a:t>
            </a:r>
            <a:r>
              <a:rPr lang="en-US" sz="2400" dirty="0"/>
              <a:t>”) </a:t>
            </a:r>
          </a:p>
          <a:p>
            <a:r>
              <a:rPr lang="en-US" sz="2800" dirty="0"/>
              <a:t>Learning Packages</a:t>
            </a:r>
          </a:p>
          <a:p>
            <a:pPr lvl="1"/>
            <a:r>
              <a:rPr lang="en-US" sz="2400" dirty="0"/>
              <a:t>Package Vignettes</a:t>
            </a:r>
          </a:p>
          <a:p>
            <a:pPr lvl="1"/>
            <a:r>
              <a:rPr lang="en-US" sz="2400" dirty="0"/>
              <a:t>Package Websites</a:t>
            </a:r>
          </a:p>
          <a:p>
            <a:r>
              <a:rPr lang="en-US" sz="2800" dirty="0"/>
              <a:t>Using Packages</a:t>
            </a:r>
          </a:p>
          <a:p>
            <a:pPr lvl="1"/>
            <a:r>
              <a:rPr lang="en-US" sz="2400" dirty="0"/>
              <a:t>library(</a:t>
            </a:r>
            <a:r>
              <a:rPr lang="en-US" sz="2400" dirty="0" err="1"/>
              <a:t>packageName</a:t>
            </a:r>
            <a:r>
              <a:rPr lang="en-US" sz="2400" dirty="0"/>
              <a:t>)</a:t>
            </a:r>
          </a:p>
        </p:txBody>
      </p:sp>
      <p:pic>
        <p:nvPicPr>
          <p:cNvPr id="4" name="Picture 3">
            <a:extLst>
              <a:ext uri="{FF2B5EF4-FFF2-40B4-BE49-F238E27FC236}">
                <a16:creationId xmlns:a16="http://schemas.microsoft.com/office/drawing/2014/main" id="{86264B0D-111E-9E4A-8A11-100F96A95B79}"/>
              </a:ext>
            </a:extLst>
          </p:cNvPr>
          <p:cNvPicPr>
            <a:picLocks noChangeAspect="1"/>
          </p:cNvPicPr>
          <p:nvPr/>
        </p:nvPicPr>
        <p:blipFill>
          <a:blip r:embed="rId4"/>
          <a:stretch>
            <a:fillRect/>
          </a:stretch>
        </p:blipFill>
        <p:spPr>
          <a:xfrm>
            <a:off x="3892599" y="4611795"/>
            <a:ext cx="2447240" cy="1859902"/>
          </a:xfrm>
          <a:prstGeom prst="rect">
            <a:avLst/>
          </a:prstGeom>
        </p:spPr>
      </p:pic>
      <p:pic>
        <p:nvPicPr>
          <p:cNvPr id="2" name="Picture 1">
            <a:extLst>
              <a:ext uri="{FF2B5EF4-FFF2-40B4-BE49-F238E27FC236}">
                <a16:creationId xmlns:a16="http://schemas.microsoft.com/office/drawing/2014/main" id="{37692DB4-390D-AE05-1CD6-5128DBC43FF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59297" y="797197"/>
            <a:ext cx="5407235" cy="5895387"/>
          </a:xfrm>
          <a:prstGeom prst="rect">
            <a:avLst/>
          </a:prstGeom>
          <a:ln>
            <a:solidFill>
              <a:schemeClr val="tx1"/>
            </a:solidFill>
          </a:ln>
        </p:spPr>
      </p:pic>
      <p:sp>
        <p:nvSpPr>
          <p:cNvPr id="3" name="Shape 57">
            <a:extLst>
              <a:ext uri="{FF2B5EF4-FFF2-40B4-BE49-F238E27FC236}">
                <a16:creationId xmlns:a16="http://schemas.microsoft.com/office/drawing/2014/main" id="{78B61A7B-234E-B48B-BB92-AC0BD0661A3B}"/>
              </a:ext>
            </a:extLst>
          </p:cNvPr>
          <p:cNvSpPr txBox="1">
            <a:spLocks/>
          </p:cNvSpPr>
          <p:nvPr/>
        </p:nvSpPr>
        <p:spPr>
          <a:xfrm>
            <a:off x="0" y="-27384"/>
            <a:ext cx="12192000" cy="774192"/>
          </a:xfrm>
          <a:prstGeom prst="rect">
            <a:avLst/>
          </a:prstGeom>
        </p:spPr>
        <p:txBody>
          <a:bodyPr vert="horz" lIns="38038" tIns="38038" rIns="38038" bIns="38038" rtlCol="0" anchor="ctr">
            <a:normAutofit fontScale="77500" lnSpcReduction="2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Finding, Installing, Learning, and Using Packages in R</a:t>
            </a:r>
          </a:p>
        </p:txBody>
      </p:sp>
    </p:spTree>
    <p:extLst>
      <p:ext uri="{BB962C8B-B14F-4D97-AF65-F5344CB8AC3E}">
        <p14:creationId xmlns:p14="http://schemas.microsoft.com/office/powerpoint/2010/main" val="19188941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225468" y="955899"/>
            <a:ext cx="6114371" cy="5365653"/>
          </a:xfrm>
          <a:ln/>
        </p:spPr>
        <p:txBody>
          <a:bodyPr>
            <a:noAutofit/>
          </a:bodyPr>
          <a:lstStyle/>
          <a:p>
            <a:r>
              <a:rPr lang="en-US" dirty="0"/>
              <a:t>Python Package Index (</a:t>
            </a:r>
            <a:r>
              <a:rPr lang="en-US" dirty="0" err="1"/>
              <a:t>PyPi</a:t>
            </a:r>
            <a:r>
              <a:rPr lang="en-US" dirty="0"/>
              <a:t>)</a:t>
            </a:r>
          </a:p>
          <a:p>
            <a:pPr lvl="1"/>
            <a:r>
              <a:rPr lang="en-US" sz="3200" dirty="0">
                <a:hlinkClick r:id="rId2"/>
              </a:rPr>
              <a:t>https://pypi.org</a:t>
            </a:r>
            <a:r>
              <a:rPr lang="en-US" sz="2400" dirty="0"/>
              <a:t> </a:t>
            </a:r>
            <a:endParaRPr lang="en-US" sz="3200" dirty="0"/>
          </a:p>
          <a:p>
            <a:r>
              <a:rPr lang="en-US" sz="2800" dirty="0"/>
              <a:t>Installing Packages</a:t>
            </a:r>
          </a:p>
          <a:p>
            <a:pPr lvl="1"/>
            <a:r>
              <a:rPr lang="en-US" sz="2400" dirty="0"/>
              <a:t>Anaconda</a:t>
            </a:r>
          </a:p>
          <a:p>
            <a:pPr lvl="1"/>
            <a:r>
              <a:rPr lang="en-US" sz="2400" dirty="0"/>
              <a:t>Interpreter prompt &gt;&gt;&gt; </a:t>
            </a:r>
          </a:p>
          <a:p>
            <a:pPr lvl="1"/>
            <a:r>
              <a:rPr lang="en-US" sz="2400" dirty="0"/>
              <a:t>pip install </a:t>
            </a:r>
            <a:r>
              <a:rPr lang="en-US" sz="2400" dirty="0" err="1"/>
              <a:t>packageName</a:t>
            </a:r>
            <a:endParaRPr lang="en-US" sz="2400" dirty="0"/>
          </a:p>
          <a:p>
            <a:r>
              <a:rPr lang="en-US" sz="2800" dirty="0"/>
              <a:t>Learning Packages</a:t>
            </a:r>
          </a:p>
          <a:p>
            <a:pPr lvl="1"/>
            <a:r>
              <a:rPr lang="en-US" sz="2400" dirty="0"/>
              <a:t>Package Vignettes</a:t>
            </a:r>
          </a:p>
          <a:p>
            <a:pPr lvl="1"/>
            <a:r>
              <a:rPr lang="en-US" sz="2400" dirty="0"/>
              <a:t>Package Websites</a:t>
            </a:r>
          </a:p>
          <a:p>
            <a:r>
              <a:rPr lang="en-US" sz="2800" dirty="0"/>
              <a:t>Using Packages</a:t>
            </a:r>
          </a:p>
          <a:p>
            <a:pPr lvl="1"/>
            <a:r>
              <a:rPr lang="en-US" sz="2400" dirty="0"/>
              <a:t>import pandas as pd</a:t>
            </a:r>
          </a:p>
        </p:txBody>
      </p:sp>
      <p:pic>
        <p:nvPicPr>
          <p:cNvPr id="3" name="Picture 2">
            <a:extLst>
              <a:ext uri="{FF2B5EF4-FFF2-40B4-BE49-F238E27FC236}">
                <a16:creationId xmlns:a16="http://schemas.microsoft.com/office/drawing/2014/main" id="{63EDA915-04D8-0F4C-BEA2-4A78A0714E9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67488" y="1027665"/>
            <a:ext cx="3257058" cy="1986805"/>
          </a:xfrm>
          <a:prstGeom prst="rect">
            <a:avLst/>
          </a:prstGeom>
        </p:spPr>
      </p:pic>
      <p:pic>
        <p:nvPicPr>
          <p:cNvPr id="6" name="Picture 5">
            <a:extLst>
              <a:ext uri="{FF2B5EF4-FFF2-40B4-BE49-F238E27FC236}">
                <a16:creationId xmlns:a16="http://schemas.microsoft.com/office/drawing/2014/main" id="{8ACAC2E2-80DF-3355-C3DB-21DD2D0A44B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44707"/>
          <a:stretch/>
        </p:blipFill>
        <p:spPr>
          <a:xfrm>
            <a:off x="6652547" y="4015941"/>
            <a:ext cx="5298431" cy="2564143"/>
          </a:xfrm>
          <a:prstGeom prst="rect">
            <a:avLst/>
          </a:prstGeom>
        </p:spPr>
      </p:pic>
      <p:pic>
        <p:nvPicPr>
          <p:cNvPr id="7" name="Picture 6">
            <a:extLst>
              <a:ext uri="{FF2B5EF4-FFF2-40B4-BE49-F238E27FC236}">
                <a16:creationId xmlns:a16="http://schemas.microsoft.com/office/drawing/2014/main" id="{4FF3EC15-3F77-8F9C-E253-22F82732238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08168" y="525409"/>
            <a:ext cx="1419520" cy="1063270"/>
          </a:xfrm>
          <a:prstGeom prst="rect">
            <a:avLst/>
          </a:prstGeom>
        </p:spPr>
      </p:pic>
      <p:pic>
        <p:nvPicPr>
          <p:cNvPr id="8" name="Picture 7">
            <a:extLst>
              <a:ext uri="{FF2B5EF4-FFF2-40B4-BE49-F238E27FC236}">
                <a16:creationId xmlns:a16="http://schemas.microsoft.com/office/drawing/2014/main" id="{D66B82A4-2091-4356-0C43-EFE9A0B35ED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488231" y="1676791"/>
            <a:ext cx="3703215" cy="2194772"/>
          </a:xfrm>
          <a:prstGeom prst="rect">
            <a:avLst/>
          </a:prstGeom>
        </p:spPr>
      </p:pic>
      <p:sp>
        <p:nvSpPr>
          <p:cNvPr id="2" name="Shape 57">
            <a:extLst>
              <a:ext uri="{FF2B5EF4-FFF2-40B4-BE49-F238E27FC236}">
                <a16:creationId xmlns:a16="http://schemas.microsoft.com/office/drawing/2014/main" id="{C3842815-E253-C807-F344-E39DC41A6AAC}"/>
              </a:ext>
            </a:extLst>
          </p:cNvPr>
          <p:cNvSpPr txBox="1">
            <a:spLocks/>
          </p:cNvSpPr>
          <p:nvPr/>
        </p:nvSpPr>
        <p:spPr>
          <a:xfrm>
            <a:off x="0" y="-9488"/>
            <a:ext cx="12192000" cy="774192"/>
          </a:xfrm>
          <a:prstGeom prst="rect">
            <a:avLst/>
          </a:prstGeom>
        </p:spPr>
        <p:txBody>
          <a:bodyPr vert="horz" lIns="38038" tIns="38038" rIns="38038" bIns="38038" rtlCol="0" anchor="ctr">
            <a:normAutofit fontScale="70000" lnSpcReduction="2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Finding, Installing, Learning, and Using Python Packages</a:t>
            </a:r>
          </a:p>
        </p:txBody>
      </p:sp>
    </p:spTree>
    <p:extLst>
      <p:ext uri="{BB962C8B-B14F-4D97-AF65-F5344CB8AC3E}">
        <p14:creationId xmlns:p14="http://schemas.microsoft.com/office/powerpoint/2010/main" val="28285962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270933" y="1140964"/>
            <a:ext cx="10217555" cy="4415357"/>
          </a:xfrm>
          <a:ln/>
        </p:spPr>
        <p:txBody>
          <a:bodyPr>
            <a:noAutofit/>
          </a:bodyPr>
          <a:lstStyle/>
          <a:p>
            <a:r>
              <a:rPr lang="en-US" sz="6000" dirty="0"/>
              <a:t>tm</a:t>
            </a:r>
          </a:p>
          <a:p>
            <a:r>
              <a:rPr lang="en-US" sz="6000" dirty="0"/>
              <a:t>Tidytext</a:t>
            </a:r>
          </a:p>
          <a:p>
            <a:r>
              <a:rPr lang="en-US" sz="6000" dirty="0" err="1"/>
              <a:t>quanteda</a:t>
            </a:r>
            <a:endParaRPr lang="en-US" sz="6000" dirty="0"/>
          </a:p>
          <a:p>
            <a:r>
              <a:rPr lang="en-US" sz="6000" dirty="0"/>
              <a:t>Reticulate:</a:t>
            </a:r>
          </a:p>
          <a:p>
            <a:pPr lvl="1"/>
            <a:r>
              <a:rPr lang="en-US" sz="3600" dirty="0"/>
              <a:t>A comprehensive set of tools to provide interoperability between R and Python</a:t>
            </a:r>
          </a:p>
        </p:txBody>
      </p:sp>
      <p:sp>
        <p:nvSpPr>
          <p:cNvPr id="6" name="Shape 57">
            <a:extLst>
              <a:ext uri="{FF2B5EF4-FFF2-40B4-BE49-F238E27FC236}">
                <a16:creationId xmlns:a16="http://schemas.microsoft.com/office/drawing/2014/main" id="{9456C8DB-A467-9E40-A6C8-C9D3518D4293}"/>
              </a:ext>
            </a:extLst>
          </p:cNvPr>
          <p:cNvSpPr txBox="1">
            <a:spLocks/>
          </p:cNvSpPr>
          <p:nvPr/>
        </p:nvSpPr>
        <p:spPr>
          <a:xfrm>
            <a:off x="0" y="-13422"/>
            <a:ext cx="12192000" cy="1154386"/>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400" b="1" i="0" u="none" strike="noStrike" kern="1200" cap="none" spc="0" normalizeH="0" baseline="0" noProof="0" dirty="0">
                <a:ln>
                  <a:noFill/>
                </a:ln>
                <a:solidFill>
                  <a:srgbClr val="4F81BD">
                    <a:lumMod val="75000"/>
                  </a:srgbClr>
                </a:solidFill>
                <a:effectLst/>
                <a:uLnTx/>
                <a:uFillTx/>
                <a:latin typeface="Calibri"/>
                <a:cs typeface="Gill Sans"/>
                <a:sym typeface="Gill Sans"/>
              </a:rPr>
              <a:t>Tools for Text Mining in R: An Ecosystem Overview</a:t>
            </a:r>
          </a:p>
        </p:txBody>
      </p:sp>
      <p:pic>
        <p:nvPicPr>
          <p:cNvPr id="4" name="Picture 3" descr="A picture containing drawing&#10;&#10;Description automatically generated">
            <a:extLst>
              <a:ext uri="{FF2B5EF4-FFF2-40B4-BE49-F238E27FC236}">
                <a16:creationId xmlns:a16="http://schemas.microsoft.com/office/drawing/2014/main" id="{42822D91-52F2-4041-A798-7F5DE4073DB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8946" b="7886"/>
          <a:stretch/>
        </p:blipFill>
        <p:spPr bwMode="auto">
          <a:xfrm>
            <a:off x="7896200" y="1027429"/>
            <a:ext cx="3834458" cy="2304993"/>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18E716FB-E9B0-8743-8473-EDBF19828CE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36818" y="1140964"/>
            <a:ext cx="2433149" cy="3428811"/>
          </a:xfrm>
          <a:prstGeom prst="rect">
            <a:avLst/>
          </a:prstGeom>
          <a:ln>
            <a:solidFill>
              <a:schemeClr val="tx1"/>
            </a:solidFill>
          </a:ln>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133C5CEB-A874-F245-BAB0-BD0BCD20A4A2}"/>
              </a:ext>
            </a:extLst>
          </p:cNvPr>
          <p:cNvPicPr>
            <a:picLocks noChangeAspect="1"/>
          </p:cNvPicPr>
          <p:nvPr/>
        </p:nvPicPr>
        <p:blipFill rotWithShape="1">
          <a:blip r:embed="rId4"/>
          <a:srcRect r="4372"/>
          <a:stretch/>
        </p:blipFill>
        <p:spPr>
          <a:xfrm>
            <a:off x="6826794" y="2974483"/>
            <a:ext cx="3965953" cy="1398790"/>
          </a:xfrm>
          <a:prstGeom prst="rect">
            <a:avLst/>
          </a:prstGeom>
        </p:spPr>
      </p:pic>
      <p:pic>
        <p:nvPicPr>
          <p:cNvPr id="2" name="Picture 1">
            <a:extLst>
              <a:ext uri="{FF2B5EF4-FFF2-40B4-BE49-F238E27FC236}">
                <a16:creationId xmlns:a16="http://schemas.microsoft.com/office/drawing/2014/main" id="{5C20CEF5-8B65-A8F0-42C4-9E598E4BFA8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418582" y="4265129"/>
            <a:ext cx="3502485" cy="2445578"/>
          </a:xfrm>
          <a:prstGeom prst="rect">
            <a:avLst/>
          </a:prstGeom>
        </p:spPr>
      </p:pic>
    </p:spTree>
    <p:extLst>
      <p:ext uri="{BB962C8B-B14F-4D97-AF65-F5344CB8AC3E}">
        <p14:creationId xmlns:p14="http://schemas.microsoft.com/office/powerpoint/2010/main" val="319229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qr code on a white background&#10;&#10;Description automatically generated">
            <a:extLst>
              <a:ext uri="{FF2B5EF4-FFF2-40B4-BE49-F238E27FC236}">
                <a16:creationId xmlns:a16="http://schemas.microsoft.com/office/drawing/2014/main" id="{540BC49C-C7A6-DFF2-54B2-E7FFDB5D475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07416" y="-79241"/>
            <a:ext cx="2340714" cy="2340714"/>
          </a:xfrm>
          <a:prstGeom prst="rect">
            <a:avLst/>
          </a:prstGeom>
        </p:spPr>
      </p:pic>
      <p:sp>
        <p:nvSpPr>
          <p:cNvPr id="6" name="TextBox 5"/>
          <p:cNvSpPr txBox="1"/>
          <p:nvPr/>
        </p:nvSpPr>
        <p:spPr>
          <a:xfrm>
            <a:off x="0" y="1916832"/>
            <a:ext cx="12192000" cy="2123658"/>
          </a:xfrm>
          <a:prstGeom prst="rect">
            <a:avLst/>
          </a:prstGeom>
          <a:noFill/>
        </p:spPr>
        <p:txBody>
          <a:bodyPr wrap="square" rtlCol="0">
            <a:spAutoFit/>
          </a:bodyPr>
          <a:lstStyle/>
          <a:p>
            <a:pPr algn="ctr"/>
            <a:r>
              <a:rPr lang="en-CA" sz="6600" b="1" dirty="0"/>
              <a:t>Advanced Text Analytics </a:t>
            </a:r>
            <a:br>
              <a:rPr lang="en-CA" sz="6600" b="1" dirty="0"/>
            </a:br>
            <a:r>
              <a:rPr lang="en-CA" sz="6600" b="1" dirty="0"/>
              <a:t>Through NLP and Generative AI</a:t>
            </a:r>
            <a:endParaRPr lang="en-CA" sz="8000" b="1" dirty="0"/>
          </a:p>
        </p:txBody>
      </p:sp>
      <p:sp>
        <p:nvSpPr>
          <p:cNvPr id="7" name="Rectangle 6"/>
          <p:cNvSpPr/>
          <p:nvPr/>
        </p:nvSpPr>
        <p:spPr>
          <a:xfrm>
            <a:off x="6977040" y="4009192"/>
            <a:ext cx="5040560" cy="1446550"/>
          </a:xfrm>
          <a:prstGeom prst="rect">
            <a:avLst/>
          </a:prstGeom>
        </p:spPr>
        <p:txBody>
          <a:bodyPr wrap="square">
            <a:spAutoFit/>
          </a:bodyPr>
          <a:lstStyle/>
          <a:p>
            <a:pPr algn="ctr"/>
            <a:r>
              <a:rPr lang="en-US" b="1" dirty="0"/>
              <a:t>Haiman Wong</a:t>
            </a:r>
            <a:br>
              <a:rPr lang="en-US" dirty="0"/>
            </a:br>
            <a:r>
              <a:rPr lang="en-US" sz="1400" dirty="0"/>
              <a:t>Doctoral Candidate, Doctor of Technology Program</a:t>
            </a:r>
            <a:br>
              <a:rPr lang="en-US" sz="1400" dirty="0"/>
            </a:br>
            <a:r>
              <a:rPr lang="en-US" sz="1400" dirty="0"/>
              <a:t>Purdue University</a:t>
            </a:r>
          </a:p>
          <a:p>
            <a:pPr algn="ctr"/>
            <a:r>
              <a:rPr lang="en-US" sz="1400" dirty="0"/>
              <a:t>Senior Research Associate, Internet Governance Lab</a:t>
            </a:r>
            <a:br>
              <a:rPr lang="en-US" sz="1400" dirty="0"/>
            </a:br>
            <a:r>
              <a:rPr lang="en-US" sz="1400" dirty="0"/>
              <a:t>American University</a:t>
            </a:r>
          </a:p>
          <a:p>
            <a:pPr algn="ctr"/>
            <a:r>
              <a:rPr lang="en-US" sz="1400" dirty="0"/>
              <a:t>wong424@purdue.edu</a:t>
            </a: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392144" y="434798"/>
            <a:ext cx="2789820" cy="9937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11" name="TextBox 10"/>
          <p:cNvSpPr txBox="1"/>
          <p:nvPr/>
        </p:nvSpPr>
        <p:spPr>
          <a:xfrm>
            <a:off x="4333920" y="6773306"/>
            <a:ext cx="3072822" cy="400110"/>
          </a:xfrm>
          <a:prstGeom prst="rect">
            <a:avLst/>
          </a:prstGeom>
          <a:noFill/>
        </p:spPr>
        <p:txBody>
          <a:bodyPr wrap="square" rtlCol="0">
            <a:spAutoFit/>
          </a:bodyPr>
          <a:lstStyle/>
          <a:p>
            <a:pPr algn="ctr"/>
            <a:r>
              <a:rPr lang="en-US" sz="2000" b="1" dirty="0"/>
              <a:t>#</a:t>
            </a:r>
            <a:r>
              <a:rPr lang="en-US" sz="2000" b="1" dirty="0" err="1"/>
              <a:t>HICSS_bigdatatext</a:t>
            </a:r>
            <a:endParaRPr lang="en-US" sz="2000" b="1" dirty="0"/>
          </a:p>
        </p:txBody>
      </p:sp>
      <p:pic>
        <p:nvPicPr>
          <p:cNvPr id="3" name="Picture 2">
            <a:extLst>
              <a:ext uri="{FF2B5EF4-FFF2-40B4-BE49-F238E27FC236}">
                <a16:creationId xmlns:a16="http://schemas.microsoft.com/office/drawing/2014/main" id="{A8482AAA-D55A-6E59-458D-E09237090DD8}"/>
              </a:ext>
            </a:extLst>
          </p:cNvPr>
          <p:cNvPicPr>
            <a:picLocks noChangeAspect="1"/>
          </p:cNvPicPr>
          <p:nvPr/>
        </p:nvPicPr>
        <p:blipFill>
          <a:blip r:embed="rId5" cstate="screen">
            <a:extLst>
              <a:ext uri="{28A0092B-C50C-407E-A947-70E740481C1C}">
                <a14:useLocalDpi xmlns:a14="http://schemas.microsoft.com/office/drawing/2010/main"/>
              </a:ext>
            </a:extLst>
          </a:blip>
          <a:srcRect b="24910"/>
          <a:stretch/>
        </p:blipFill>
        <p:spPr>
          <a:xfrm>
            <a:off x="-7711" y="-27385"/>
            <a:ext cx="4951583" cy="2044731"/>
          </a:xfrm>
          <a:prstGeom prst="rect">
            <a:avLst/>
          </a:prstGeom>
        </p:spPr>
      </p:pic>
      <p:pic>
        <p:nvPicPr>
          <p:cNvPr id="9" name="Picture 8">
            <a:extLst>
              <a:ext uri="{FF2B5EF4-FFF2-40B4-BE49-F238E27FC236}">
                <a16:creationId xmlns:a16="http://schemas.microsoft.com/office/drawing/2014/main" id="{45F9A711-A19F-4533-EAE8-5608A4067E7A}"/>
              </a:ext>
            </a:extLst>
          </p:cNvPr>
          <p:cNvPicPr>
            <a:picLocks noChangeAspect="1"/>
          </p:cNvPicPr>
          <p:nvPr/>
        </p:nvPicPr>
        <p:blipFill>
          <a:blip r:embed="rId6"/>
          <a:stretch>
            <a:fillRect/>
          </a:stretch>
        </p:blipFill>
        <p:spPr>
          <a:xfrm>
            <a:off x="10506248" y="116632"/>
            <a:ext cx="1422400" cy="1422400"/>
          </a:xfrm>
          <a:prstGeom prst="rect">
            <a:avLst/>
          </a:prstGeom>
        </p:spPr>
      </p:pic>
      <p:sp>
        <p:nvSpPr>
          <p:cNvPr id="12" name="Rectangle 11">
            <a:extLst>
              <a:ext uri="{FF2B5EF4-FFF2-40B4-BE49-F238E27FC236}">
                <a16:creationId xmlns:a16="http://schemas.microsoft.com/office/drawing/2014/main" id="{411F6573-C641-D614-E8BE-ED43CBF8C132}"/>
              </a:ext>
            </a:extLst>
          </p:cNvPr>
          <p:cNvSpPr/>
          <p:nvPr/>
        </p:nvSpPr>
        <p:spPr>
          <a:xfrm>
            <a:off x="0" y="4005064"/>
            <a:ext cx="6802640" cy="2523768"/>
          </a:xfrm>
          <a:prstGeom prst="rect">
            <a:avLst/>
          </a:prstGeom>
        </p:spPr>
        <p:txBody>
          <a:bodyPr wrap="square">
            <a:spAutoFit/>
          </a:bodyPr>
          <a:lstStyle/>
          <a:p>
            <a:pPr algn="ctr"/>
            <a:r>
              <a:rPr lang="en-US" b="1" dirty="0"/>
              <a:t>Dr. Derrick L. Cogburn</a:t>
            </a:r>
            <a:br>
              <a:rPr lang="en-US" dirty="0"/>
            </a:br>
            <a:r>
              <a:rPr lang="en-US" sz="1400" dirty="0"/>
              <a:t>Professor, Information Technology &amp; Analytics, Kogod School of Business</a:t>
            </a:r>
          </a:p>
          <a:p>
            <a:pPr algn="ctr"/>
            <a:r>
              <a:rPr lang="en-US" sz="1400" dirty="0"/>
              <a:t>Professor, Environment, Development &amp; Health, School of International Service</a:t>
            </a:r>
            <a:br>
              <a:rPr lang="en-US" sz="1400" dirty="0"/>
            </a:br>
            <a:r>
              <a:rPr lang="en-US" sz="1400" dirty="0"/>
              <a:t>UNESCO Associate Chair in Transnational Challenges and Governance</a:t>
            </a:r>
          </a:p>
          <a:p>
            <a:pPr algn="ctr"/>
            <a:r>
              <a:rPr lang="en-US" sz="1400" dirty="0"/>
              <a:t>Executive Director, Institute on Disability and Public Policy</a:t>
            </a:r>
            <a:br>
              <a:rPr lang="en-US" sz="1400" dirty="0"/>
            </a:br>
            <a:r>
              <a:rPr lang="en-US" sz="1400" dirty="0"/>
              <a:t>CTRL Faculty Fellow on AI in Teaching and Research</a:t>
            </a:r>
          </a:p>
          <a:p>
            <a:pPr algn="ctr"/>
            <a:r>
              <a:rPr lang="en-US" sz="1400" dirty="0"/>
              <a:t>Faculty Director, Internet Governance Lab</a:t>
            </a:r>
            <a:br>
              <a:rPr lang="en-US" sz="1400" dirty="0"/>
            </a:br>
            <a:r>
              <a:rPr lang="en-US" sz="1400" dirty="0"/>
              <a:t>American University</a:t>
            </a:r>
          </a:p>
          <a:p>
            <a:pPr algn="ctr"/>
            <a:r>
              <a:rPr lang="en-US" sz="1400" dirty="0" err="1"/>
              <a:t>dcogburn@american.edu</a:t>
            </a:r>
            <a:br>
              <a:rPr lang="en-US" sz="1400" dirty="0"/>
            </a:br>
            <a:r>
              <a:rPr lang="en-US" sz="1400" dirty="0"/>
              <a:t> </a:t>
            </a:r>
            <a:br>
              <a:rPr lang="en-US" sz="1400" dirty="0"/>
            </a:br>
            <a:r>
              <a:rPr lang="en-US" sz="1400" u="sng" dirty="0"/>
              <a:t>Threads</a:t>
            </a:r>
            <a:r>
              <a:rPr lang="en-US" sz="1400" dirty="0"/>
              <a:t>: </a:t>
            </a:r>
            <a:r>
              <a:rPr lang="en-US" sz="1400" dirty="0" err="1"/>
              <a:t>dcogburn@threads.net</a:t>
            </a:r>
            <a:r>
              <a:rPr lang="en-US" sz="1400" dirty="0"/>
              <a:t>             </a:t>
            </a:r>
            <a:r>
              <a:rPr lang="en-US" sz="1400" u="sng" dirty="0"/>
              <a:t>BlueSky</a:t>
            </a:r>
            <a:r>
              <a:rPr lang="en-US" sz="1400" dirty="0"/>
              <a:t>: @</a:t>
            </a:r>
            <a:r>
              <a:rPr lang="en-US" sz="1400" dirty="0" err="1"/>
              <a:t>derrickcogburn.blsky.social</a:t>
            </a:r>
            <a:endParaRPr lang="en-US" sz="1400" dirty="0"/>
          </a:p>
        </p:txBody>
      </p:sp>
      <p:sp>
        <p:nvSpPr>
          <p:cNvPr id="2" name="TextBox 1">
            <a:extLst>
              <a:ext uri="{FF2B5EF4-FFF2-40B4-BE49-F238E27FC236}">
                <a16:creationId xmlns:a16="http://schemas.microsoft.com/office/drawing/2014/main" id="{6643F5DB-6E01-79EE-CC35-A5F4321AB0D2}"/>
              </a:ext>
            </a:extLst>
          </p:cNvPr>
          <p:cNvSpPr txBox="1"/>
          <p:nvPr/>
        </p:nvSpPr>
        <p:spPr>
          <a:xfrm>
            <a:off x="13440" y="6525344"/>
            <a:ext cx="12178560" cy="338554"/>
          </a:xfrm>
          <a:prstGeom prst="rect">
            <a:avLst/>
          </a:prstGeom>
          <a:noFill/>
        </p:spPr>
        <p:txBody>
          <a:bodyPr wrap="square" rtlCol="0">
            <a:spAutoFit/>
          </a:bodyPr>
          <a:lstStyle/>
          <a:p>
            <a:r>
              <a:rPr lang="en-US" sz="1600" b="1" i="1" dirty="0"/>
              <a:t>Minitrack on AI Safety, Cybersecurity, and Inclusion Through Advanced Text Analytics                         Minitrack on Culture, Identity, and Inclusion</a:t>
            </a:r>
          </a:p>
        </p:txBody>
      </p:sp>
    </p:spTree>
    <p:extLst>
      <p:ext uri="{BB962C8B-B14F-4D97-AF65-F5344CB8AC3E}">
        <p14:creationId xmlns:p14="http://schemas.microsoft.com/office/powerpoint/2010/main" val="13427714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442340-AB31-416E-18B0-60B875781AD8}"/>
              </a:ext>
            </a:extLst>
          </p:cNvPr>
          <p:cNvPicPr>
            <a:picLocks noChangeAspect="1"/>
          </p:cNvPicPr>
          <p:nvPr/>
        </p:nvPicPr>
        <p:blipFill>
          <a:blip r:embed="rId2"/>
          <a:stretch>
            <a:fillRect/>
          </a:stretch>
        </p:blipFill>
        <p:spPr>
          <a:xfrm>
            <a:off x="4823127" y="2358570"/>
            <a:ext cx="3000222" cy="2151103"/>
          </a:xfrm>
          <a:prstGeom prst="rect">
            <a:avLst/>
          </a:prstGeom>
        </p:spPr>
      </p:pic>
      <p:pic>
        <p:nvPicPr>
          <p:cNvPr id="7" name="Picture 6">
            <a:extLst>
              <a:ext uri="{FF2B5EF4-FFF2-40B4-BE49-F238E27FC236}">
                <a16:creationId xmlns:a16="http://schemas.microsoft.com/office/drawing/2014/main" id="{5A23067F-6881-A03C-51DF-EAA4EC4A5EC0}"/>
              </a:ext>
            </a:extLst>
          </p:cNvPr>
          <p:cNvPicPr>
            <a:picLocks noChangeAspect="1"/>
          </p:cNvPicPr>
          <p:nvPr/>
        </p:nvPicPr>
        <p:blipFill>
          <a:blip r:embed="rId3"/>
          <a:stretch>
            <a:fillRect/>
          </a:stretch>
        </p:blipFill>
        <p:spPr>
          <a:xfrm>
            <a:off x="9601200" y="314832"/>
            <a:ext cx="2590800" cy="2438400"/>
          </a:xfrm>
          <a:prstGeom prst="rect">
            <a:avLst/>
          </a:prstGeom>
        </p:spPr>
      </p:pic>
      <p:sp>
        <p:nvSpPr>
          <p:cNvPr id="15362" name="Rectangle 2"/>
          <p:cNvSpPr>
            <a:spLocks noGrp="1" noChangeArrowheads="1"/>
          </p:cNvSpPr>
          <p:nvPr>
            <p:ph idx="1"/>
          </p:nvPr>
        </p:nvSpPr>
        <p:spPr>
          <a:xfrm>
            <a:off x="270933" y="896560"/>
            <a:ext cx="11650134" cy="4415357"/>
          </a:xfrm>
          <a:ln/>
        </p:spPr>
        <p:txBody>
          <a:bodyPr>
            <a:noAutofit/>
          </a:bodyPr>
          <a:lstStyle/>
          <a:p>
            <a:r>
              <a:rPr lang="en-US" sz="3600" dirty="0" err="1"/>
              <a:t>nltk</a:t>
            </a:r>
            <a:endParaRPr lang="en-US" sz="3600" dirty="0"/>
          </a:p>
          <a:p>
            <a:r>
              <a:rPr lang="en-US" sz="3600" dirty="0" err="1"/>
              <a:t>spaCy</a:t>
            </a:r>
            <a:endParaRPr lang="en-US" sz="3600" dirty="0"/>
          </a:p>
          <a:p>
            <a:r>
              <a:rPr lang="en-US" sz="3600" dirty="0" err="1"/>
              <a:t>gensim</a:t>
            </a:r>
            <a:endParaRPr lang="en-US" sz="3600" dirty="0"/>
          </a:p>
          <a:p>
            <a:r>
              <a:rPr lang="en-US" sz="3600" dirty="0" err="1"/>
              <a:t>textblob</a:t>
            </a:r>
            <a:endParaRPr lang="en-US" sz="3600" dirty="0"/>
          </a:p>
          <a:p>
            <a:r>
              <a:rPr lang="en-US" sz="3600" dirty="0"/>
              <a:t>Machine Learning</a:t>
            </a:r>
          </a:p>
          <a:p>
            <a:pPr lvl="1"/>
            <a:r>
              <a:rPr lang="en-US" sz="2400" dirty="0" err="1"/>
              <a:t>ScikitLearn</a:t>
            </a:r>
            <a:endParaRPr lang="en-US" sz="2400" dirty="0"/>
          </a:p>
          <a:p>
            <a:pPr lvl="1"/>
            <a:r>
              <a:rPr lang="en-US" sz="2400" dirty="0"/>
              <a:t>NumPy</a:t>
            </a:r>
          </a:p>
          <a:p>
            <a:pPr lvl="1"/>
            <a:r>
              <a:rPr lang="en-US" sz="2400" dirty="0"/>
              <a:t>SciPy</a:t>
            </a:r>
          </a:p>
          <a:p>
            <a:pPr lvl="1"/>
            <a:r>
              <a:rPr lang="en-US" sz="2400" dirty="0" err="1"/>
              <a:t>PyTorch</a:t>
            </a:r>
            <a:r>
              <a:rPr lang="en-US" sz="2400" dirty="0"/>
              <a:t> </a:t>
            </a:r>
          </a:p>
          <a:p>
            <a:pPr lvl="1"/>
            <a:r>
              <a:rPr lang="en-US" sz="2400" dirty="0"/>
              <a:t>TensorFlow </a:t>
            </a:r>
          </a:p>
          <a:p>
            <a:pPr lvl="1"/>
            <a:r>
              <a:rPr lang="en-US" sz="2400" dirty="0" err="1"/>
              <a:t>Keras</a:t>
            </a:r>
            <a:endParaRPr lang="en-US" sz="2400" dirty="0"/>
          </a:p>
        </p:txBody>
      </p:sp>
      <p:sp>
        <p:nvSpPr>
          <p:cNvPr id="6" name="Shape 57">
            <a:extLst>
              <a:ext uri="{FF2B5EF4-FFF2-40B4-BE49-F238E27FC236}">
                <a16:creationId xmlns:a16="http://schemas.microsoft.com/office/drawing/2014/main" id="{9456C8DB-A467-9E40-A6C8-C9D3518D4293}"/>
              </a:ext>
            </a:extLst>
          </p:cNvPr>
          <p:cNvSpPr txBox="1">
            <a:spLocks/>
          </p:cNvSpPr>
          <p:nvPr/>
        </p:nvSpPr>
        <p:spPr>
          <a:xfrm>
            <a:off x="0" y="-13422"/>
            <a:ext cx="12192000" cy="1154386"/>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400" b="1" i="0" u="none" strike="noStrike" kern="1200" cap="none" spc="0" normalizeH="0" baseline="0" noProof="0" dirty="0">
                <a:ln>
                  <a:noFill/>
                </a:ln>
                <a:solidFill>
                  <a:srgbClr val="4F81BD">
                    <a:lumMod val="75000"/>
                  </a:srgbClr>
                </a:solidFill>
                <a:effectLst/>
                <a:uLnTx/>
                <a:uFillTx/>
                <a:latin typeface="Calibri"/>
                <a:cs typeface="Gill Sans"/>
                <a:sym typeface="Gill Sans"/>
              </a:rPr>
              <a:t>Tools for Text Mining in Python: An Ecosystem Overview</a:t>
            </a:r>
          </a:p>
        </p:txBody>
      </p:sp>
      <p:pic>
        <p:nvPicPr>
          <p:cNvPr id="2" name="Picture 1">
            <a:extLst>
              <a:ext uri="{FF2B5EF4-FFF2-40B4-BE49-F238E27FC236}">
                <a16:creationId xmlns:a16="http://schemas.microsoft.com/office/drawing/2014/main" id="{98126EC0-DBDB-36B7-3D92-DE037A19CA0E}"/>
              </a:ext>
            </a:extLst>
          </p:cNvPr>
          <p:cNvPicPr>
            <a:picLocks noChangeAspect="1"/>
          </p:cNvPicPr>
          <p:nvPr/>
        </p:nvPicPr>
        <p:blipFill>
          <a:blip r:embed="rId4"/>
          <a:stretch>
            <a:fillRect/>
          </a:stretch>
        </p:blipFill>
        <p:spPr>
          <a:xfrm>
            <a:off x="4985542" y="1035994"/>
            <a:ext cx="1689473" cy="1593480"/>
          </a:xfrm>
          <a:prstGeom prst="rect">
            <a:avLst/>
          </a:prstGeom>
        </p:spPr>
      </p:pic>
      <p:pic>
        <p:nvPicPr>
          <p:cNvPr id="9" name="Picture 8">
            <a:extLst>
              <a:ext uri="{FF2B5EF4-FFF2-40B4-BE49-F238E27FC236}">
                <a16:creationId xmlns:a16="http://schemas.microsoft.com/office/drawing/2014/main" id="{C12C01BB-5D1E-888C-493E-023DC823064D}"/>
              </a:ext>
            </a:extLst>
          </p:cNvPr>
          <p:cNvPicPr>
            <a:picLocks noChangeAspect="1"/>
          </p:cNvPicPr>
          <p:nvPr/>
        </p:nvPicPr>
        <p:blipFill>
          <a:blip r:embed="rId5"/>
          <a:stretch>
            <a:fillRect/>
          </a:stretch>
        </p:blipFill>
        <p:spPr>
          <a:xfrm>
            <a:off x="9480375" y="2209800"/>
            <a:ext cx="2123443" cy="1998535"/>
          </a:xfrm>
          <a:prstGeom prst="rect">
            <a:avLst/>
          </a:prstGeom>
        </p:spPr>
      </p:pic>
      <p:pic>
        <p:nvPicPr>
          <p:cNvPr id="10" name="Picture 9">
            <a:extLst>
              <a:ext uri="{FF2B5EF4-FFF2-40B4-BE49-F238E27FC236}">
                <a16:creationId xmlns:a16="http://schemas.microsoft.com/office/drawing/2014/main" id="{95F9C2A3-24B1-AD26-8D9F-CACC00686197}"/>
              </a:ext>
            </a:extLst>
          </p:cNvPr>
          <p:cNvPicPr>
            <a:picLocks noChangeAspect="1"/>
          </p:cNvPicPr>
          <p:nvPr/>
        </p:nvPicPr>
        <p:blipFill rotWithShape="1">
          <a:blip r:embed="rId6"/>
          <a:srcRect t="31326" b="23921"/>
          <a:stretch/>
        </p:blipFill>
        <p:spPr>
          <a:xfrm>
            <a:off x="3980722" y="4403508"/>
            <a:ext cx="3761107" cy="1584177"/>
          </a:xfrm>
          <a:prstGeom prst="rect">
            <a:avLst/>
          </a:prstGeom>
        </p:spPr>
      </p:pic>
      <p:pic>
        <p:nvPicPr>
          <p:cNvPr id="11" name="Picture 10">
            <a:extLst>
              <a:ext uri="{FF2B5EF4-FFF2-40B4-BE49-F238E27FC236}">
                <a16:creationId xmlns:a16="http://schemas.microsoft.com/office/drawing/2014/main" id="{AEF7C261-7643-5E6F-E046-82855AEB14B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086282" y="4973227"/>
            <a:ext cx="2905421" cy="1154386"/>
          </a:xfrm>
          <a:prstGeom prst="rect">
            <a:avLst/>
          </a:prstGeom>
        </p:spPr>
      </p:pic>
      <p:pic>
        <p:nvPicPr>
          <p:cNvPr id="12" name="Picture 11">
            <a:extLst>
              <a:ext uri="{FF2B5EF4-FFF2-40B4-BE49-F238E27FC236}">
                <a16:creationId xmlns:a16="http://schemas.microsoft.com/office/drawing/2014/main" id="{D3A46502-FD9E-5E8E-371D-E9D60C84145A}"/>
              </a:ext>
            </a:extLst>
          </p:cNvPr>
          <p:cNvPicPr>
            <a:picLocks noChangeAspect="1"/>
          </p:cNvPicPr>
          <p:nvPr/>
        </p:nvPicPr>
        <p:blipFill>
          <a:blip r:embed="rId8"/>
          <a:stretch>
            <a:fillRect/>
          </a:stretch>
        </p:blipFill>
        <p:spPr>
          <a:xfrm>
            <a:off x="6769146" y="4006542"/>
            <a:ext cx="2379340" cy="1189670"/>
          </a:xfrm>
          <a:prstGeom prst="rect">
            <a:avLst/>
          </a:prstGeom>
        </p:spPr>
      </p:pic>
      <p:pic>
        <p:nvPicPr>
          <p:cNvPr id="13" name="Picture 12">
            <a:extLst>
              <a:ext uri="{FF2B5EF4-FFF2-40B4-BE49-F238E27FC236}">
                <a16:creationId xmlns:a16="http://schemas.microsoft.com/office/drawing/2014/main" id="{5D0E43BD-8FA7-4D22-B570-B1F3441C4D31}"/>
              </a:ext>
            </a:extLst>
          </p:cNvPr>
          <p:cNvPicPr>
            <a:picLocks noChangeAspect="1"/>
          </p:cNvPicPr>
          <p:nvPr/>
        </p:nvPicPr>
        <p:blipFill>
          <a:blip r:embed="rId9"/>
          <a:stretch>
            <a:fillRect/>
          </a:stretch>
        </p:blipFill>
        <p:spPr>
          <a:xfrm>
            <a:off x="5178415" y="5682158"/>
            <a:ext cx="1245622" cy="1169075"/>
          </a:xfrm>
          <a:prstGeom prst="rect">
            <a:avLst/>
          </a:prstGeom>
        </p:spPr>
      </p:pic>
      <p:pic>
        <p:nvPicPr>
          <p:cNvPr id="15" name="Picture 14">
            <a:extLst>
              <a:ext uri="{FF2B5EF4-FFF2-40B4-BE49-F238E27FC236}">
                <a16:creationId xmlns:a16="http://schemas.microsoft.com/office/drawing/2014/main" id="{86B06507-9896-9E55-6C2D-75439E46C98C}"/>
              </a:ext>
            </a:extLst>
          </p:cNvPr>
          <p:cNvPicPr>
            <a:picLocks noChangeAspect="1"/>
          </p:cNvPicPr>
          <p:nvPr/>
        </p:nvPicPr>
        <p:blipFill>
          <a:blip r:embed="rId10"/>
          <a:stretch>
            <a:fillRect/>
          </a:stretch>
        </p:blipFill>
        <p:spPr>
          <a:xfrm>
            <a:off x="6957599" y="5720082"/>
            <a:ext cx="2235200" cy="1093229"/>
          </a:xfrm>
          <a:prstGeom prst="rect">
            <a:avLst/>
          </a:prstGeom>
        </p:spPr>
      </p:pic>
      <p:pic>
        <p:nvPicPr>
          <p:cNvPr id="3" name="Picture 2">
            <a:extLst>
              <a:ext uri="{FF2B5EF4-FFF2-40B4-BE49-F238E27FC236}">
                <a16:creationId xmlns:a16="http://schemas.microsoft.com/office/drawing/2014/main" id="{28F1A99F-39B3-0249-9604-F1042B309D69}"/>
              </a:ext>
            </a:extLst>
          </p:cNvPr>
          <p:cNvPicPr>
            <a:picLocks noChangeAspect="1"/>
          </p:cNvPicPr>
          <p:nvPr/>
        </p:nvPicPr>
        <p:blipFill>
          <a:blip r:embed="rId11"/>
          <a:stretch>
            <a:fillRect/>
          </a:stretch>
        </p:blipFill>
        <p:spPr>
          <a:xfrm>
            <a:off x="6837430" y="1110669"/>
            <a:ext cx="2664294" cy="1382227"/>
          </a:xfrm>
          <a:prstGeom prst="rect">
            <a:avLst/>
          </a:prstGeom>
        </p:spPr>
      </p:pic>
    </p:spTree>
    <p:extLst>
      <p:ext uri="{BB962C8B-B14F-4D97-AF65-F5344CB8AC3E}">
        <p14:creationId xmlns:p14="http://schemas.microsoft.com/office/powerpoint/2010/main" val="37212331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D1855-37F5-5CCA-147F-AC069B239E50}"/>
              </a:ext>
            </a:extLst>
          </p:cNvPr>
          <p:cNvPicPr>
            <a:picLocks noChangeAspect="1"/>
          </p:cNvPicPr>
          <p:nvPr/>
        </p:nvPicPr>
        <p:blipFill>
          <a:blip r:embed="rId2"/>
          <a:stretch>
            <a:fillRect/>
          </a:stretch>
        </p:blipFill>
        <p:spPr>
          <a:xfrm>
            <a:off x="220840" y="246807"/>
            <a:ext cx="5647197" cy="1344570"/>
          </a:xfrm>
          <a:prstGeom prst="rect">
            <a:avLst/>
          </a:prstGeom>
        </p:spPr>
      </p:pic>
      <p:sp>
        <p:nvSpPr>
          <p:cNvPr id="15362" name="Rectangle 2"/>
          <p:cNvSpPr>
            <a:spLocks noGrp="1" noChangeArrowheads="1"/>
          </p:cNvSpPr>
          <p:nvPr>
            <p:ph idx="1"/>
          </p:nvPr>
        </p:nvSpPr>
        <p:spPr>
          <a:xfrm>
            <a:off x="230712" y="1628800"/>
            <a:ext cx="7837746" cy="3507074"/>
          </a:xfrm>
          <a:ln/>
        </p:spPr>
        <p:txBody>
          <a:bodyPr numCol="1">
            <a:noAutofit/>
          </a:bodyPr>
          <a:lstStyle/>
          <a:p>
            <a:r>
              <a:rPr lang="en-US" sz="2800" dirty="0" err="1"/>
              <a:t>Stackoverflow</a:t>
            </a:r>
            <a:r>
              <a:rPr lang="en-US" sz="2800" dirty="0"/>
              <a:t> </a:t>
            </a:r>
          </a:p>
          <a:p>
            <a:pPr lvl="1"/>
            <a:r>
              <a:rPr lang="en-US" sz="2400" dirty="0"/>
              <a:t>Q&amp;A Site</a:t>
            </a:r>
          </a:p>
          <a:p>
            <a:pPr lvl="1"/>
            <a:r>
              <a:rPr lang="en-US" sz="2400" dirty="0">
                <a:hlinkClick r:id="rId3"/>
              </a:rPr>
              <a:t>https://stackoverflow.com/questions</a:t>
            </a:r>
            <a:r>
              <a:rPr lang="en-US" sz="2400" dirty="0"/>
              <a:t> </a:t>
            </a:r>
          </a:p>
          <a:p>
            <a:r>
              <a:rPr lang="en-US" sz="2800" dirty="0"/>
              <a:t>Specific sub-sites for r and python</a:t>
            </a:r>
          </a:p>
          <a:p>
            <a:pPr lvl="1"/>
            <a:r>
              <a:rPr lang="en-US" sz="2400" dirty="0">
                <a:hlinkClick r:id="rId4"/>
              </a:rPr>
              <a:t>https://stackoverflow.com/questions/tagged/r</a:t>
            </a:r>
            <a:endParaRPr lang="en-US" sz="2400" dirty="0"/>
          </a:p>
          <a:p>
            <a:pPr lvl="1"/>
            <a:r>
              <a:rPr lang="en-US" sz="2400" dirty="0">
                <a:hlinkClick r:id="rId5"/>
              </a:rPr>
              <a:t>https://stackoverflow.com/questions/tagged/python</a:t>
            </a:r>
            <a:r>
              <a:rPr lang="en-US" sz="2400" dirty="0"/>
              <a:t>  </a:t>
            </a:r>
          </a:p>
          <a:p>
            <a:r>
              <a:rPr lang="en-US" sz="2800" dirty="0"/>
              <a:t>Specific sub-site for </a:t>
            </a:r>
            <a:r>
              <a:rPr lang="en-US" sz="2800" dirty="0" err="1"/>
              <a:t>quanteda</a:t>
            </a:r>
            <a:r>
              <a:rPr lang="en-US" sz="2800" dirty="0"/>
              <a:t> and </a:t>
            </a:r>
            <a:r>
              <a:rPr lang="en-US" sz="2800" dirty="0" err="1"/>
              <a:t>nltk</a:t>
            </a:r>
            <a:endParaRPr lang="en-US" sz="2800" dirty="0"/>
          </a:p>
          <a:p>
            <a:pPr lvl="1"/>
            <a:r>
              <a:rPr lang="en-US" sz="2400" dirty="0">
                <a:hlinkClick r:id="rId6"/>
              </a:rPr>
              <a:t>https://stackoverflow.com/questions/tagged/quanteda</a:t>
            </a:r>
            <a:endParaRPr lang="en-US" sz="2400" dirty="0"/>
          </a:p>
          <a:p>
            <a:pPr lvl="1"/>
            <a:r>
              <a:rPr lang="en-US" sz="2400" dirty="0">
                <a:hlinkClick r:id="rId7"/>
              </a:rPr>
              <a:t>https://stackoverflow.com/questions/tagged/nltk</a:t>
            </a:r>
            <a:r>
              <a:rPr lang="en-US" sz="2400" dirty="0"/>
              <a:t> </a:t>
            </a:r>
          </a:p>
          <a:p>
            <a:r>
              <a:rPr lang="en-US" sz="2800" dirty="0"/>
              <a:t>Best Practices</a:t>
            </a:r>
          </a:p>
          <a:p>
            <a:pPr lvl="1"/>
            <a:r>
              <a:rPr lang="en-US" sz="2400" dirty="0"/>
              <a:t> Read/study first; ask well formulated questions later…</a:t>
            </a:r>
          </a:p>
        </p:txBody>
      </p:sp>
      <p:pic>
        <p:nvPicPr>
          <p:cNvPr id="2" name="Picture 1">
            <a:extLst>
              <a:ext uri="{FF2B5EF4-FFF2-40B4-BE49-F238E27FC236}">
                <a16:creationId xmlns:a16="http://schemas.microsoft.com/office/drawing/2014/main" id="{3190F058-3C62-DD8D-DF64-793E8854A23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193538" y="577246"/>
            <a:ext cx="5620168" cy="3103214"/>
          </a:xfrm>
          <a:prstGeom prst="rect">
            <a:avLst/>
          </a:prstGeom>
          <a:ln>
            <a:solidFill>
              <a:schemeClr val="tx1"/>
            </a:solidFill>
          </a:ln>
        </p:spPr>
      </p:pic>
      <p:pic>
        <p:nvPicPr>
          <p:cNvPr id="4" name="Picture 3">
            <a:extLst>
              <a:ext uri="{FF2B5EF4-FFF2-40B4-BE49-F238E27FC236}">
                <a16:creationId xmlns:a16="http://schemas.microsoft.com/office/drawing/2014/main" id="{6206BBF3-5A75-3FA8-A19E-82D9B8A4496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068458" y="2605508"/>
            <a:ext cx="4023394" cy="4103370"/>
          </a:xfrm>
          <a:prstGeom prst="rect">
            <a:avLst/>
          </a:prstGeom>
          <a:ln>
            <a:solidFill>
              <a:schemeClr val="tx1"/>
            </a:solidFill>
          </a:ln>
        </p:spPr>
      </p:pic>
      <p:sp>
        <p:nvSpPr>
          <p:cNvPr id="7" name="Shape 57">
            <a:extLst>
              <a:ext uri="{FF2B5EF4-FFF2-40B4-BE49-F238E27FC236}">
                <a16:creationId xmlns:a16="http://schemas.microsoft.com/office/drawing/2014/main" id="{74EE5533-60CB-CAE4-B967-2031A1969725}"/>
              </a:ext>
            </a:extLst>
          </p:cNvPr>
          <p:cNvSpPr txBox="1">
            <a:spLocks/>
          </p:cNvSpPr>
          <p:nvPr/>
        </p:nvSpPr>
        <p:spPr>
          <a:xfrm>
            <a:off x="0" y="-27384"/>
            <a:ext cx="12192000" cy="604630"/>
          </a:xfrm>
          <a:prstGeom prst="rect">
            <a:avLst/>
          </a:prstGeom>
        </p:spPr>
        <p:txBody>
          <a:bodyPr vert="horz" lIns="38038" tIns="38038" rIns="38038" bIns="38038" rtlCol="0" anchor="ctr">
            <a:normAutofit fontScale="77500" lnSpcReduction="2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Troubleshooting</a:t>
            </a:r>
          </a:p>
        </p:txBody>
      </p:sp>
    </p:spTree>
    <p:extLst>
      <p:ext uri="{BB962C8B-B14F-4D97-AF65-F5344CB8AC3E}">
        <p14:creationId xmlns:p14="http://schemas.microsoft.com/office/powerpoint/2010/main" val="29076157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E36A499-9650-7D44-53CA-FEC443E5AB66}"/>
              </a:ext>
            </a:extLst>
          </p:cNvPr>
          <p:cNvPicPr>
            <a:picLocks noChangeAspect="1"/>
          </p:cNvPicPr>
          <p:nvPr/>
        </p:nvPicPr>
        <p:blipFill>
          <a:blip r:embed="rId3"/>
          <a:stretch>
            <a:fillRect/>
          </a:stretch>
        </p:blipFill>
        <p:spPr>
          <a:xfrm>
            <a:off x="8023926" y="1772816"/>
            <a:ext cx="4103631" cy="2298033"/>
          </a:xfrm>
          <a:prstGeom prst="rect">
            <a:avLst/>
          </a:prstGeom>
        </p:spPr>
      </p:pic>
      <p:pic>
        <p:nvPicPr>
          <p:cNvPr id="14" name="Picture 13">
            <a:extLst>
              <a:ext uri="{FF2B5EF4-FFF2-40B4-BE49-F238E27FC236}">
                <a16:creationId xmlns:a16="http://schemas.microsoft.com/office/drawing/2014/main" id="{918F7487-B6C3-8B3E-8280-4605863E67E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70789" y="3689425"/>
            <a:ext cx="3898559" cy="2310546"/>
          </a:xfrm>
          <a:prstGeom prst="rect">
            <a:avLst/>
          </a:prstGeom>
        </p:spPr>
      </p:pic>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1777"/>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lang="en-US" sz="5400" b="1" dirty="0">
                <a:solidFill>
                  <a:srgbClr val="4F81BD">
                    <a:lumMod val="75000"/>
                  </a:srgbClr>
                </a:solidFill>
                <a:latin typeface="Calibri"/>
              </a:rPr>
              <a:t>Use of Gen</a:t>
            </a: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AI Tools for Troubleshooting</a:t>
            </a:r>
          </a:p>
        </p:txBody>
      </p:sp>
      <p:pic>
        <p:nvPicPr>
          <p:cNvPr id="11" name="Picture 10" descr="Logo&#10;&#10;Description automatically generated with medium confidence">
            <a:extLst>
              <a:ext uri="{FF2B5EF4-FFF2-40B4-BE49-F238E27FC236}">
                <a16:creationId xmlns:a16="http://schemas.microsoft.com/office/drawing/2014/main" id="{4C5AF2CF-916C-55F7-417E-497635FB0FA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6983" y="2883284"/>
            <a:ext cx="2508657" cy="1406471"/>
          </a:xfrm>
          <a:prstGeom prst="rect">
            <a:avLst/>
          </a:prstGeom>
        </p:spPr>
      </p:pic>
      <p:pic>
        <p:nvPicPr>
          <p:cNvPr id="13" name="Picture 12">
            <a:extLst>
              <a:ext uri="{FF2B5EF4-FFF2-40B4-BE49-F238E27FC236}">
                <a16:creationId xmlns:a16="http://schemas.microsoft.com/office/drawing/2014/main" id="{1A069143-B868-DD2D-3FE0-95EC57B64B8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7059" y="4446299"/>
            <a:ext cx="2752266" cy="2205475"/>
          </a:xfrm>
          <a:prstGeom prst="rect">
            <a:avLst/>
          </a:prstGeom>
          <a:ln>
            <a:solidFill>
              <a:schemeClr val="tx2"/>
            </a:solidFill>
          </a:ln>
        </p:spPr>
      </p:pic>
      <p:pic>
        <p:nvPicPr>
          <p:cNvPr id="3" name="Picture 2" descr="Icon&#10;&#10;Description automatically generated">
            <a:extLst>
              <a:ext uri="{FF2B5EF4-FFF2-40B4-BE49-F238E27FC236}">
                <a16:creationId xmlns:a16="http://schemas.microsoft.com/office/drawing/2014/main" id="{039C1D3E-5BF4-8646-7FDF-107B8A333AF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052" y="2484096"/>
            <a:ext cx="786713" cy="800888"/>
          </a:xfrm>
          <a:prstGeom prst="rect">
            <a:avLst/>
          </a:prstGeom>
        </p:spPr>
      </p:pic>
      <p:sp>
        <p:nvSpPr>
          <p:cNvPr id="15" name="TextBox 14">
            <a:extLst>
              <a:ext uri="{FF2B5EF4-FFF2-40B4-BE49-F238E27FC236}">
                <a16:creationId xmlns:a16="http://schemas.microsoft.com/office/drawing/2014/main" id="{9518E98B-5754-65AA-41E8-7514CE8424B9}"/>
              </a:ext>
            </a:extLst>
          </p:cNvPr>
          <p:cNvSpPr txBox="1"/>
          <p:nvPr/>
        </p:nvSpPr>
        <p:spPr>
          <a:xfrm>
            <a:off x="24982" y="657376"/>
            <a:ext cx="12167018" cy="1754326"/>
          </a:xfrm>
          <a:prstGeom prst="rect">
            <a:avLst/>
          </a:prstGeom>
          <a:noFill/>
        </p:spPr>
        <p:txBody>
          <a:bodyPr wrap="square" rtlCol="0">
            <a:spAutoFit/>
          </a:bodyPr>
          <a:lstStyle/>
          <a:p>
            <a:pPr algn="ctr"/>
            <a:r>
              <a:rPr lang="en-US" b="1" dirty="0"/>
              <a:t>Large </a:t>
            </a:r>
            <a:r>
              <a:rPr lang="en-US" b="1" u="sng" dirty="0"/>
              <a:t>Language Models </a:t>
            </a:r>
            <a:r>
              <a:rPr lang="en-US" b="1" dirty="0"/>
              <a:t>(LLMs) </a:t>
            </a:r>
            <a:r>
              <a:rPr lang="en-US" dirty="0"/>
              <a:t>are trained on very large textual datasets. </a:t>
            </a:r>
            <a:r>
              <a:rPr lang="en-US" u="sng" dirty="0"/>
              <a:t>Google’s</a:t>
            </a:r>
            <a:r>
              <a:rPr lang="en-US" dirty="0"/>
              <a:t> DeepMind, </a:t>
            </a:r>
            <a:r>
              <a:rPr lang="en-US" u="sng" dirty="0"/>
              <a:t>Meta</a:t>
            </a:r>
            <a:r>
              <a:rPr lang="en-US" dirty="0"/>
              <a:t> AI, and other corporate AI labs battle in the creation and application of Generative Pre-Trained Transformers (GPT), a LLM designed to understand text inputs and generate human-like language responses. Led to the creation of </a:t>
            </a:r>
            <a:r>
              <a:rPr lang="en-US" u="sng" dirty="0" err="1"/>
              <a:t>OpenAI</a:t>
            </a:r>
            <a:r>
              <a:rPr lang="en-US" dirty="0"/>
              <a:t> (2015). Google’s BERT (Bi-Directional Encoder Responses from Transformers) model is an example (2017). </a:t>
            </a:r>
            <a:r>
              <a:rPr lang="en-US" dirty="0" err="1"/>
              <a:t>OpenAI</a:t>
            </a:r>
            <a:r>
              <a:rPr lang="en-US" dirty="0"/>
              <a:t> launched </a:t>
            </a:r>
            <a:r>
              <a:rPr lang="en-US" dirty="0" err="1"/>
              <a:t>ChatGPT</a:t>
            </a:r>
            <a:r>
              <a:rPr lang="en-US" dirty="0"/>
              <a:t> (2022): An AI chatbot based on GPT. While difficult to get accurate information on training data, GPT-1 120 million parameters; GPT-2 1.5 billion parameters; GPT-3 175 billion parameters (up to September 2021); GPT-4 1.7 trillion parameters. Requires enormous data and GPU computing power.</a:t>
            </a:r>
          </a:p>
        </p:txBody>
      </p:sp>
      <p:pic>
        <p:nvPicPr>
          <p:cNvPr id="4" name="Picture 3">
            <a:extLst>
              <a:ext uri="{FF2B5EF4-FFF2-40B4-BE49-F238E27FC236}">
                <a16:creationId xmlns:a16="http://schemas.microsoft.com/office/drawing/2014/main" id="{B574F97B-512C-9431-6125-0EB2656F81E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392977" y="2617749"/>
            <a:ext cx="2451563" cy="2002536"/>
          </a:xfrm>
          <a:prstGeom prst="rect">
            <a:avLst/>
          </a:prstGeom>
          <a:ln>
            <a:solidFill>
              <a:schemeClr val="tx1"/>
            </a:solidFill>
          </a:ln>
        </p:spPr>
      </p:pic>
      <p:sp>
        <p:nvSpPr>
          <p:cNvPr id="7" name="TextBox 6">
            <a:extLst>
              <a:ext uri="{FF2B5EF4-FFF2-40B4-BE49-F238E27FC236}">
                <a16:creationId xmlns:a16="http://schemas.microsoft.com/office/drawing/2014/main" id="{1E1D8BE8-0701-AE1F-F6FB-7ADE7120A537}"/>
              </a:ext>
            </a:extLst>
          </p:cNvPr>
          <p:cNvSpPr txBox="1"/>
          <p:nvPr/>
        </p:nvSpPr>
        <p:spPr>
          <a:xfrm>
            <a:off x="5368515" y="4861433"/>
            <a:ext cx="2587435" cy="369332"/>
          </a:xfrm>
          <a:prstGeom prst="rect">
            <a:avLst/>
          </a:prstGeom>
          <a:noFill/>
        </p:spPr>
        <p:txBody>
          <a:bodyPr wrap="square" rtlCol="0">
            <a:spAutoFit/>
          </a:bodyPr>
          <a:lstStyle/>
          <a:p>
            <a:pPr algn="ctr"/>
            <a:r>
              <a:rPr lang="en-US" dirty="0"/>
              <a:t>https://</a:t>
            </a:r>
            <a:r>
              <a:rPr lang="en-US" dirty="0" err="1"/>
              <a:t>bard.google.com</a:t>
            </a:r>
            <a:endParaRPr lang="en-US" dirty="0"/>
          </a:p>
        </p:txBody>
      </p:sp>
      <p:sp>
        <p:nvSpPr>
          <p:cNvPr id="2" name="TextBox 1">
            <a:extLst>
              <a:ext uri="{FF2B5EF4-FFF2-40B4-BE49-F238E27FC236}">
                <a16:creationId xmlns:a16="http://schemas.microsoft.com/office/drawing/2014/main" id="{669AB86A-3114-377A-8C42-631263CEF3D3}"/>
              </a:ext>
            </a:extLst>
          </p:cNvPr>
          <p:cNvSpPr txBox="1"/>
          <p:nvPr/>
        </p:nvSpPr>
        <p:spPr>
          <a:xfrm>
            <a:off x="2834105" y="6384562"/>
            <a:ext cx="2752266" cy="369332"/>
          </a:xfrm>
          <a:prstGeom prst="rect">
            <a:avLst/>
          </a:prstGeom>
          <a:noFill/>
        </p:spPr>
        <p:txBody>
          <a:bodyPr wrap="square" rtlCol="0">
            <a:spAutoFit/>
          </a:bodyPr>
          <a:lstStyle/>
          <a:p>
            <a:pPr algn="ctr"/>
            <a:r>
              <a:rPr lang="en-US" dirty="0"/>
              <a:t>https://</a:t>
            </a:r>
            <a:r>
              <a:rPr lang="en-US" dirty="0" err="1"/>
              <a:t>chat.openai.com</a:t>
            </a:r>
            <a:r>
              <a:rPr lang="en-US" dirty="0"/>
              <a:t>/</a:t>
            </a:r>
          </a:p>
        </p:txBody>
      </p:sp>
      <p:pic>
        <p:nvPicPr>
          <p:cNvPr id="10" name="Picture 9">
            <a:extLst>
              <a:ext uri="{FF2B5EF4-FFF2-40B4-BE49-F238E27FC236}">
                <a16:creationId xmlns:a16="http://schemas.microsoft.com/office/drawing/2014/main" id="{989FE561-3292-5243-CC62-B51B19A53AA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342856" y="2552726"/>
            <a:ext cx="1749984" cy="3787145"/>
          </a:xfrm>
          <a:prstGeom prst="rect">
            <a:avLst/>
          </a:prstGeom>
          <a:ln>
            <a:solidFill>
              <a:schemeClr val="tx1"/>
            </a:solidFill>
          </a:ln>
        </p:spPr>
      </p:pic>
      <p:sp>
        <p:nvSpPr>
          <p:cNvPr id="16" name="TextBox 15">
            <a:extLst>
              <a:ext uri="{FF2B5EF4-FFF2-40B4-BE49-F238E27FC236}">
                <a16:creationId xmlns:a16="http://schemas.microsoft.com/office/drawing/2014/main" id="{44CDD1DA-8675-2541-6C39-5E14330791DC}"/>
              </a:ext>
            </a:extLst>
          </p:cNvPr>
          <p:cNvSpPr txBox="1"/>
          <p:nvPr/>
        </p:nvSpPr>
        <p:spPr>
          <a:xfrm>
            <a:off x="8023926" y="6155205"/>
            <a:ext cx="4243263" cy="369332"/>
          </a:xfrm>
          <a:prstGeom prst="rect">
            <a:avLst/>
          </a:prstGeom>
          <a:noFill/>
        </p:spPr>
        <p:txBody>
          <a:bodyPr wrap="square" rtlCol="0">
            <a:spAutoFit/>
          </a:bodyPr>
          <a:lstStyle/>
          <a:p>
            <a:pPr algn="ctr"/>
            <a:r>
              <a:rPr lang="en-US" dirty="0"/>
              <a:t>https://</a:t>
            </a:r>
            <a:r>
              <a:rPr lang="en-US" dirty="0" err="1"/>
              <a:t>github.com</a:t>
            </a:r>
            <a:r>
              <a:rPr lang="en-US" dirty="0"/>
              <a:t>/features/copilot</a:t>
            </a:r>
          </a:p>
        </p:txBody>
      </p:sp>
    </p:spTree>
    <p:extLst>
      <p:ext uri="{BB962C8B-B14F-4D97-AF65-F5344CB8AC3E}">
        <p14:creationId xmlns:p14="http://schemas.microsoft.com/office/powerpoint/2010/main" val="29200967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0" y="643985"/>
            <a:ext cx="12020310" cy="5365653"/>
          </a:xfrm>
          <a:ln/>
        </p:spPr>
        <p:txBody>
          <a:bodyPr>
            <a:noAutofit/>
          </a:bodyPr>
          <a:lstStyle/>
          <a:p>
            <a:pPr algn="just">
              <a:spcBef>
                <a:spcPts val="0"/>
              </a:spcBef>
            </a:pPr>
            <a:r>
              <a:rPr lang="en-US" sz="1800" dirty="0">
                <a:latin typeface="Calibri Light" charset="0"/>
                <a:ea typeface="Calibri Light" charset="0"/>
                <a:cs typeface="Calibri Light" charset="0"/>
              </a:rPr>
              <a:t>The </a:t>
            </a:r>
            <a:r>
              <a:rPr lang="en-US" sz="1800" b="1" u="sng" dirty="0">
                <a:latin typeface="Calibri Light" charset="0"/>
                <a:ea typeface="Calibri Light" charset="0"/>
                <a:cs typeface="Calibri Light" charset="0"/>
              </a:rPr>
              <a:t>NIST Cybersecurity RFIs </a:t>
            </a:r>
            <a:r>
              <a:rPr lang="en-US" sz="1800" dirty="0">
                <a:latin typeface="Calibri Light" charset="0"/>
                <a:ea typeface="Calibri Light" charset="0"/>
                <a:cs typeface="Calibri Light" charset="0"/>
              </a:rPr>
              <a:t>(Requests for Information) from 2021 (N=104) are comments submitted by stakeholders in response to a cybersecurity-related issue or question that NIST has raised to be an area of interest. The submitted RFIs allow the National Institute of Standards and Technology (NIST) to gather feedback and recommendations from stakeholders on emerging issues. These RFIs serve as part of NIST’s efforts to engage with industry, academia, government, and the public to refine cybersecurity frameworks, guidelines, and initiatives.</a:t>
            </a:r>
          </a:p>
          <a:p>
            <a:pPr algn="just">
              <a:spcBef>
                <a:spcPts val="0"/>
              </a:spcBef>
            </a:pPr>
            <a:r>
              <a:rPr lang="en-US" sz="1800" u="sng" dirty="0">
                <a:latin typeface="Calibri Light" charset="0"/>
                <a:ea typeface="Calibri Light" charset="0"/>
                <a:cs typeface="Calibri Light" charset="0"/>
              </a:rPr>
              <a:t>Purpose:</a:t>
            </a:r>
          </a:p>
          <a:p>
            <a:pPr lvl="1" algn="just">
              <a:spcBef>
                <a:spcPts val="0"/>
              </a:spcBef>
            </a:pPr>
            <a:r>
              <a:rPr lang="en-US" sz="1600" dirty="0">
                <a:latin typeface="Calibri Light" charset="0"/>
                <a:ea typeface="Calibri Light" charset="0"/>
                <a:cs typeface="Calibri Light" charset="0"/>
              </a:rPr>
              <a:t>Solicit stakeholder input on specific cybersecurity topics.</a:t>
            </a:r>
          </a:p>
          <a:p>
            <a:pPr lvl="1" algn="just">
              <a:spcBef>
                <a:spcPts val="0"/>
              </a:spcBef>
            </a:pPr>
            <a:r>
              <a:rPr lang="en-US" sz="1600" dirty="0">
                <a:latin typeface="Calibri Light" charset="0"/>
                <a:ea typeface="Calibri Light" charset="0"/>
                <a:cs typeface="Calibri Light" charset="0"/>
              </a:rPr>
              <a:t>Inform updates to the NIST Cybersecurity Framework (CSF) and related guidance.</a:t>
            </a:r>
          </a:p>
          <a:p>
            <a:pPr lvl="1" algn="just">
              <a:spcBef>
                <a:spcPts val="0"/>
              </a:spcBef>
            </a:pPr>
            <a:r>
              <a:rPr lang="en-US" sz="1600" dirty="0">
                <a:latin typeface="Calibri Light" charset="0"/>
                <a:ea typeface="Calibri Light" charset="0"/>
                <a:cs typeface="Calibri Light" charset="0"/>
              </a:rPr>
              <a:t>Identify emerging trends, challenges, and needs in cybersecurity.</a:t>
            </a:r>
            <a:r>
              <a:rPr lang="en-US" sz="1800" dirty="0">
                <a:latin typeface="Calibri Light" charset="0"/>
                <a:ea typeface="Calibri Light" charset="0"/>
                <a:cs typeface="Calibri Light" charset="0"/>
              </a:rPr>
              <a:t> </a:t>
            </a:r>
          </a:p>
          <a:p>
            <a:pPr algn="just">
              <a:spcBef>
                <a:spcPts val="0"/>
              </a:spcBef>
            </a:pPr>
            <a:r>
              <a:rPr lang="en-US" sz="1800" b="1" u="sng" dirty="0">
                <a:latin typeface="Calibri Light" charset="0"/>
                <a:ea typeface="Calibri Light" charset="0"/>
                <a:cs typeface="Calibri Light" charset="0"/>
              </a:rPr>
              <a:t>Content Types:</a:t>
            </a:r>
          </a:p>
          <a:p>
            <a:pPr lvl="1" algn="just">
              <a:spcBef>
                <a:spcPts val="0"/>
              </a:spcBef>
            </a:pPr>
            <a:r>
              <a:rPr lang="en-US" sz="1600" dirty="0">
                <a:latin typeface="Calibri Light" charset="0"/>
                <a:ea typeface="Calibri Light" charset="0"/>
                <a:cs typeface="Calibri Light" charset="0"/>
              </a:rPr>
              <a:t>Open-ended questions seeking qualitative responses.</a:t>
            </a:r>
          </a:p>
          <a:p>
            <a:pPr lvl="1" algn="just">
              <a:spcBef>
                <a:spcPts val="0"/>
              </a:spcBef>
            </a:pPr>
            <a:r>
              <a:rPr lang="en-US" sz="1600" dirty="0">
                <a:latin typeface="Calibri Light" charset="0"/>
                <a:ea typeface="Calibri Light" charset="0"/>
                <a:cs typeface="Calibri Light" charset="0"/>
              </a:rPr>
              <a:t>Technical recommendations and policy suggestions from respondents.</a:t>
            </a:r>
          </a:p>
          <a:p>
            <a:pPr lvl="1" algn="just">
              <a:spcBef>
                <a:spcPts val="0"/>
              </a:spcBef>
            </a:pPr>
            <a:r>
              <a:rPr lang="en-US" sz="1600" dirty="0">
                <a:latin typeface="Calibri Light" charset="0"/>
                <a:ea typeface="Calibri Light" charset="0"/>
                <a:cs typeface="Calibri Light" charset="0"/>
              </a:rPr>
              <a:t>Discussions of best practices, challenges, and success stories in cybersecurity.</a:t>
            </a:r>
          </a:p>
          <a:p>
            <a:pPr algn="just">
              <a:spcBef>
                <a:spcPts val="0"/>
              </a:spcBef>
            </a:pPr>
            <a:r>
              <a:rPr lang="en-US" sz="1800" b="1" u="sng" dirty="0">
                <a:latin typeface="Calibri Light" charset="0"/>
                <a:ea typeface="Calibri Light" charset="0"/>
                <a:cs typeface="Calibri Light" charset="0"/>
              </a:rPr>
              <a:t>Respondents</a:t>
            </a:r>
            <a:r>
              <a:rPr lang="en-US" sz="1800" b="1" dirty="0">
                <a:latin typeface="Calibri Light" charset="0"/>
                <a:ea typeface="Calibri Light" charset="0"/>
                <a:cs typeface="Calibri Light" charset="0"/>
              </a:rPr>
              <a:t>:</a:t>
            </a:r>
          </a:p>
          <a:p>
            <a:pPr lvl="1" algn="just">
              <a:spcBef>
                <a:spcPts val="0"/>
              </a:spcBef>
            </a:pPr>
            <a:r>
              <a:rPr lang="en-US" sz="1600" dirty="0">
                <a:latin typeface="Calibri Light" charset="0"/>
                <a:ea typeface="Calibri Light" charset="0"/>
                <a:cs typeface="Calibri Light" charset="0"/>
              </a:rPr>
              <a:t>Private sector organizations (e.g., tech companies, consultants).</a:t>
            </a:r>
          </a:p>
          <a:p>
            <a:pPr lvl="1" algn="just">
              <a:spcBef>
                <a:spcPts val="0"/>
              </a:spcBef>
            </a:pPr>
            <a:r>
              <a:rPr lang="en-US" sz="1600" dirty="0">
                <a:latin typeface="Calibri Light" charset="0"/>
                <a:ea typeface="Calibri Light" charset="0"/>
                <a:cs typeface="Calibri Light" charset="0"/>
              </a:rPr>
              <a:t>Public sector entities (e.g., federal agencies, local governments).</a:t>
            </a:r>
          </a:p>
          <a:p>
            <a:pPr lvl="1" algn="just">
              <a:spcBef>
                <a:spcPts val="0"/>
              </a:spcBef>
            </a:pPr>
            <a:r>
              <a:rPr lang="en-US" sz="1600" dirty="0">
                <a:latin typeface="Calibri Light" charset="0"/>
                <a:ea typeface="Calibri Light" charset="0"/>
                <a:cs typeface="Calibri Light" charset="0"/>
              </a:rPr>
              <a:t>Academic and research institutions.</a:t>
            </a:r>
          </a:p>
          <a:p>
            <a:pPr lvl="1" algn="just">
              <a:spcBef>
                <a:spcPts val="0"/>
              </a:spcBef>
            </a:pPr>
            <a:r>
              <a:rPr lang="en-US" sz="1600" dirty="0">
                <a:latin typeface="Calibri Light" charset="0"/>
                <a:ea typeface="Calibri Light" charset="0"/>
                <a:cs typeface="Calibri Light" charset="0"/>
              </a:rPr>
              <a:t>Civil society groups and individual contributors.</a:t>
            </a:r>
          </a:p>
          <a:p>
            <a:pPr algn="just">
              <a:spcBef>
                <a:spcPts val="0"/>
              </a:spcBef>
            </a:pPr>
            <a:r>
              <a:rPr lang="en-US" sz="1800" b="1" u="sng" dirty="0">
                <a:latin typeface="Calibri Light" charset="0"/>
                <a:ea typeface="Calibri Light" charset="0"/>
                <a:cs typeface="Calibri Light" charset="0"/>
              </a:rPr>
              <a:t>Structure:</a:t>
            </a:r>
          </a:p>
          <a:p>
            <a:pPr lvl="1" algn="just">
              <a:spcBef>
                <a:spcPts val="0"/>
              </a:spcBef>
            </a:pPr>
            <a:r>
              <a:rPr lang="en-US" sz="1600" dirty="0">
                <a:latin typeface="Calibri Light" charset="0"/>
                <a:ea typeface="Calibri Light" charset="0"/>
                <a:cs typeface="Calibri Light" charset="0"/>
              </a:rPr>
              <a:t>Typically structured around themes, such as risk management, incident response, emerging technologies, and privacy considerations.</a:t>
            </a:r>
          </a:p>
          <a:p>
            <a:pPr lvl="1" algn="just">
              <a:spcBef>
                <a:spcPts val="0"/>
              </a:spcBef>
            </a:pPr>
            <a:r>
              <a:rPr lang="en-US" sz="1600" dirty="0">
                <a:latin typeface="Calibri Light" charset="0"/>
                <a:ea typeface="Calibri Light" charset="0"/>
                <a:cs typeface="Calibri Light" charset="0"/>
              </a:rPr>
              <a:t>Responses can include narrative text, bullet points, tables, or technical specifications.</a:t>
            </a:r>
          </a:p>
          <a:p>
            <a:pPr algn="just">
              <a:spcBef>
                <a:spcPts val="0"/>
              </a:spcBef>
            </a:pPr>
            <a:r>
              <a:rPr lang="en-US" sz="1800" b="1" u="sng" dirty="0">
                <a:latin typeface="Calibri Light" charset="0"/>
                <a:ea typeface="Calibri Light" charset="0"/>
                <a:cs typeface="Calibri Light" charset="0"/>
              </a:rPr>
              <a:t>Volume of Data:</a:t>
            </a:r>
          </a:p>
          <a:p>
            <a:pPr lvl="1" algn="just">
              <a:spcBef>
                <a:spcPts val="0"/>
              </a:spcBef>
            </a:pPr>
            <a:r>
              <a:rPr lang="en-US" sz="1600" dirty="0">
                <a:latin typeface="Calibri Light" charset="0"/>
                <a:ea typeface="Calibri Light" charset="0"/>
                <a:cs typeface="Calibri Light" charset="0"/>
              </a:rPr>
              <a:t>The RFI received 104 responses, resulting in a rich corpus of text data for analysis.</a:t>
            </a:r>
          </a:p>
          <a:p>
            <a:pPr lvl="1" algn="just">
              <a:spcBef>
                <a:spcPts val="0"/>
              </a:spcBef>
            </a:pPr>
            <a:r>
              <a:rPr lang="en-US" sz="1600" dirty="0">
                <a:latin typeface="Calibri Light" charset="0"/>
                <a:ea typeface="Calibri Light" charset="0"/>
                <a:cs typeface="Calibri Light" charset="0"/>
              </a:rPr>
              <a:t>Responses vary in length and detail, from brief comments to lengthy technical reports.</a:t>
            </a:r>
          </a:p>
        </p:txBody>
      </p:sp>
      <p:pic>
        <p:nvPicPr>
          <p:cNvPr id="4" name="Picture 4">
            <a:extLst>
              <a:ext uri="{FF2B5EF4-FFF2-40B4-BE49-F238E27FC236}">
                <a16:creationId xmlns:a16="http://schemas.microsoft.com/office/drawing/2014/main" id="{7CA30347-1373-7731-5CB8-026197CBBE0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3216" y="120716"/>
            <a:ext cx="1403648" cy="4999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3" name="Picture 2">
            <a:extLst>
              <a:ext uri="{FF2B5EF4-FFF2-40B4-BE49-F238E27FC236}">
                <a16:creationId xmlns:a16="http://schemas.microsoft.com/office/drawing/2014/main" id="{D2B66408-757E-DEA0-8396-87ABE682921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424592" y="98706"/>
            <a:ext cx="595718" cy="595718"/>
          </a:xfrm>
          <a:prstGeom prst="rect">
            <a:avLst/>
          </a:prstGeom>
        </p:spPr>
      </p:pic>
      <p:sp>
        <p:nvSpPr>
          <p:cNvPr id="5" name="Shape 57">
            <a:extLst>
              <a:ext uri="{FF2B5EF4-FFF2-40B4-BE49-F238E27FC236}">
                <a16:creationId xmlns:a16="http://schemas.microsoft.com/office/drawing/2014/main" id="{21C9A32A-FD48-EDC5-FBA4-7B86D46A2A8A}"/>
              </a:ext>
            </a:extLst>
          </p:cNvPr>
          <p:cNvSpPr txBox="1">
            <a:spLocks/>
          </p:cNvSpPr>
          <p:nvPr/>
        </p:nvSpPr>
        <p:spPr>
          <a:xfrm>
            <a:off x="0" y="-27384"/>
            <a:ext cx="12192000" cy="774192"/>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The NIST Cybersecurity RFI Corpus</a:t>
            </a:r>
          </a:p>
        </p:txBody>
      </p:sp>
    </p:spTree>
    <p:extLst>
      <p:ext uri="{BB962C8B-B14F-4D97-AF65-F5344CB8AC3E}">
        <p14:creationId xmlns:p14="http://schemas.microsoft.com/office/powerpoint/2010/main" val="31018565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B11587-A5E2-C551-A82F-28A5EBDB01AF}"/>
            </a:ext>
          </a:extLst>
        </p:cNvPr>
        <p:cNvGrpSpPr/>
        <p:nvPr/>
      </p:nvGrpSpPr>
      <p:grpSpPr>
        <a:xfrm>
          <a:off x="0" y="0"/>
          <a:ext cx="0" cy="0"/>
          <a:chOff x="0" y="0"/>
          <a:chExt cx="0" cy="0"/>
        </a:xfrm>
      </p:grpSpPr>
      <p:sp>
        <p:nvSpPr>
          <p:cNvPr id="15362" name="Rectangle 2">
            <a:extLst>
              <a:ext uri="{FF2B5EF4-FFF2-40B4-BE49-F238E27FC236}">
                <a16:creationId xmlns:a16="http://schemas.microsoft.com/office/drawing/2014/main" id="{1414529D-E1FB-0D8D-2B8A-0041DC24ED21}"/>
              </a:ext>
            </a:extLst>
          </p:cNvPr>
          <p:cNvSpPr>
            <a:spLocks noGrp="1" noChangeArrowheads="1"/>
          </p:cNvSpPr>
          <p:nvPr>
            <p:ph idx="1"/>
          </p:nvPr>
        </p:nvSpPr>
        <p:spPr>
          <a:xfrm>
            <a:off x="0" y="643985"/>
            <a:ext cx="12020310" cy="5365653"/>
          </a:xfrm>
          <a:ln/>
        </p:spPr>
        <p:txBody>
          <a:bodyPr>
            <a:noAutofit/>
          </a:bodyPr>
          <a:lstStyle/>
          <a:p>
            <a:pPr lvl="1" algn="just">
              <a:spcBef>
                <a:spcPts val="0"/>
              </a:spcBef>
            </a:pPr>
            <a:r>
              <a:rPr lang="en-US" sz="1600" b="1" u="sng" dirty="0">
                <a:latin typeface="Calibri Light" charset="0"/>
                <a:ea typeface="Calibri Light" charset="0"/>
                <a:cs typeface="Calibri Light" charset="0"/>
              </a:rPr>
              <a:t>Artificial Intelligence Risk Management Framework: </a:t>
            </a:r>
          </a:p>
          <a:p>
            <a:pPr lvl="2" algn="just">
              <a:spcBef>
                <a:spcPts val="0"/>
              </a:spcBef>
              <a:spcAft>
                <a:spcPts val="600"/>
              </a:spcAft>
            </a:pPr>
            <a:r>
              <a:rPr lang="en-US" sz="1400" b="1" i="1" dirty="0">
                <a:latin typeface="Calibri Light" charset="0"/>
                <a:ea typeface="Calibri Light" charset="0"/>
                <a:cs typeface="Calibri Light" charset="0"/>
                <a:hlinkClick r:id="rId2"/>
              </a:rPr>
              <a:t>https://www.federalregister.gov/documents/2021/07/29/2021-16176/artificial-intelligence-risk-management-framework</a:t>
            </a:r>
            <a:r>
              <a:rPr lang="en-US" sz="1400" b="1" i="1" dirty="0">
                <a:latin typeface="Calibri Light" charset="0"/>
                <a:ea typeface="Calibri Light" charset="0"/>
                <a:cs typeface="Calibri Light" charset="0"/>
              </a:rPr>
              <a:t> </a:t>
            </a:r>
          </a:p>
          <a:p>
            <a:pPr lvl="1" algn="just">
              <a:spcBef>
                <a:spcPts val="0"/>
              </a:spcBef>
              <a:spcAft>
                <a:spcPts val="600"/>
              </a:spcAft>
            </a:pPr>
            <a:r>
              <a:rPr lang="en-US" sz="1600" b="1" u="sng" dirty="0">
                <a:latin typeface="Calibri Light" charset="0"/>
                <a:ea typeface="Calibri Light" charset="0"/>
                <a:cs typeface="Calibri Light" charset="0"/>
              </a:rPr>
              <a:t>Summary: </a:t>
            </a:r>
          </a:p>
          <a:p>
            <a:pPr lvl="2" algn="just">
              <a:spcBef>
                <a:spcPts val="0"/>
              </a:spcBef>
              <a:spcAft>
                <a:spcPts val="600"/>
              </a:spcAft>
            </a:pPr>
            <a:r>
              <a:rPr lang="en-US" sz="1500" dirty="0"/>
              <a:t>The National Institute of Standards and Technology (NIST) is developing a framework that can be used to improve the management of risks to individuals, organizations, and society associated with artificial intelligence (AI). The NIST Artificial Intelligence Risk Management Framework (AI RMF or Framework) is intended for voluntary use and to improve the ability to incorporate trustworthiness considerations into the design, development, and use, and evaluation of AI products, services, and systems. This notice requests information to help inform, refine, and guide the development of the AI RMF. The Framework will be developed through a consensus-driven, open, and collaborative process that will include public workshops and other opportunities for stakeholders to provide input.</a:t>
            </a:r>
            <a:endParaRPr lang="en-US" sz="1500" dirty="0">
              <a:latin typeface="Calibri Light" charset="0"/>
              <a:cs typeface="Calibri Light" charset="0"/>
            </a:endParaRPr>
          </a:p>
          <a:p>
            <a:pPr lvl="1" algn="just">
              <a:spcBef>
                <a:spcPts val="0"/>
              </a:spcBef>
              <a:spcAft>
                <a:spcPts val="600"/>
              </a:spcAft>
            </a:pPr>
            <a:r>
              <a:rPr lang="en-US" sz="1600" b="1" u="sng" dirty="0">
                <a:latin typeface="Calibri Light" charset="0"/>
                <a:cs typeface="Calibri Light" charset="0"/>
              </a:rPr>
              <a:t>RFI Goals:</a:t>
            </a:r>
          </a:p>
          <a:p>
            <a:pPr lvl="2" algn="just">
              <a:spcBef>
                <a:spcPts val="0"/>
              </a:spcBef>
              <a:spcAft>
                <a:spcPts val="600"/>
              </a:spcAft>
            </a:pPr>
            <a:r>
              <a:rPr lang="en-US" sz="1500" dirty="0"/>
              <a:t>This RFI invites stakeholders to submit ideas, based on their experience as well as their research, to assist in prioritizing elements and development of the AI RMF. Stakeholders include but are not limited to industry, civil society groups, academic institutions, federal agencies, state, local, territorial, tribal, and foreign governments, standards developing organizations and researchers. The Framework is intended to address AI risk management related to individuals, groups or organizations involved in the design, development, use, and evaluation of AI systems.</a:t>
            </a:r>
          </a:p>
          <a:p>
            <a:pPr lvl="2" algn="just">
              <a:spcBef>
                <a:spcPts val="0"/>
              </a:spcBef>
              <a:spcAft>
                <a:spcPts val="600"/>
              </a:spcAft>
            </a:pPr>
            <a:r>
              <a:rPr lang="en-US" sz="1500" dirty="0"/>
              <a:t>The goals of the Framework development process, generally, and this RFI, specifically, are to:</a:t>
            </a:r>
          </a:p>
          <a:p>
            <a:pPr lvl="3" algn="just">
              <a:spcBef>
                <a:spcPts val="0"/>
              </a:spcBef>
              <a:spcAft>
                <a:spcPts val="600"/>
              </a:spcAft>
              <a:buAutoNum type="arabicPeriod"/>
            </a:pPr>
            <a:r>
              <a:rPr lang="en-US" sz="1500" dirty="0"/>
              <a:t>Identify and better understand common challenges in the design, development, use, and evaluation of AI systems that might be addressed through a voluntary Framework;</a:t>
            </a:r>
          </a:p>
          <a:p>
            <a:pPr lvl="3" algn="just">
              <a:spcBef>
                <a:spcPts val="0"/>
              </a:spcBef>
              <a:spcAft>
                <a:spcPts val="600"/>
              </a:spcAft>
              <a:buAutoNum type="arabicPeriod"/>
            </a:pPr>
            <a:r>
              <a:rPr lang="en-US" sz="1500" dirty="0"/>
              <a:t>Gain a greater awareness about the extent to which organizations are identifying, assessing, prioritizing, responding to, and communicating AI risk or have incorporated AI risk management standards, guidelines, and best practices, into their policies and practices; and</a:t>
            </a:r>
          </a:p>
          <a:p>
            <a:pPr lvl="3" algn="just">
              <a:spcBef>
                <a:spcPts val="0"/>
              </a:spcBef>
              <a:buAutoNum type="arabicPeriod"/>
            </a:pPr>
            <a:r>
              <a:rPr lang="en-US" sz="1500" dirty="0"/>
              <a:t>Specify high-priority gaps for which guidelines, best practices, and new or revised standards are needed and could be addressed by the AI RMF—or which would require further understanding, research, and development.</a:t>
            </a:r>
          </a:p>
        </p:txBody>
      </p:sp>
      <p:pic>
        <p:nvPicPr>
          <p:cNvPr id="4" name="Picture 4">
            <a:extLst>
              <a:ext uri="{FF2B5EF4-FFF2-40B4-BE49-F238E27FC236}">
                <a16:creationId xmlns:a16="http://schemas.microsoft.com/office/drawing/2014/main" id="{D50A53FE-AE0D-A745-4479-22D99397A75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3216" y="120716"/>
            <a:ext cx="1403648" cy="4999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3" name="Picture 2">
            <a:extLst>
              <a:ext uri="{FF2B5EF4-FFF2-40B4-BE49-F238E27FC236}">
                <a16:creationId xmlns:a16="http://schemas.microsoft.com/office/drawing/2014/main" id="{C1840219-02E9-6678-A75B-0E6B28827F5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424592" y="98706"/>
            <a:ext cx="595718" cy="595718"/>
          </a:xfrm>
          <a:prstGeom prst="rect">
            <a:avLst/>
          </a:prstGeom>
        </p:spPr>
      </p:pic>
      <p:sp>
        <p:nvSpPr>
          <p:cNvPr id="5" name="Shape 57">
            <a:extLst>
              <a:ext uri="{FF2B5EF4-FFF2-40B4-BE49-F238E27FC236}">
                <a16:creationId xmlns:a16="http://schemas.microsoft.com/office/drawing/2014/main" id="{B47830A8-B488-46A5-7FF0-CDAB78F30D21}"/>
              </a:ext>
            </a:extLst>
          </p:cNvPr>
          <p:cNvSpPr txBox="1">
            <a:spLocks/>
          </p:cNvSpPr>
          <p:nvPr/>
        </p:nvSpPr>
        <p:spPr>
          <a:xfrm>
            <a:off x="0" y="-27384"/>
            <a:ext cx="12192000" cy="774192"/>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The NIST Cybersecurity RFI Corpus</a:t>
            </a:r>
          </a:p>
        </p:txBody>
      </p:sp>
    </p:spTree>
    <p:extLst>
      <p:ext uri="{BB962C8B-B14F-4D97-AF65-F5344CB8AC3E}">
        <p14:creationId xmlns:p14="http://schemas.microsoft.com/office/powerpoint/2010/main" val="23405601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CCB535-F210-341D-1F84-86731222FFE7}"/>
            </a:ext>
          </a:extLst>
        </p:cNvPr>
        <p:cNvGrpSpPr/>
        <p:nvPr/>
      </p:nvGrpSpPr>
      <p:grpSpPr>
        <a:xfrm>
          <a:off x="0" y="0"/>
          <a:ext cx="0" cy="0"/>
          <a:chOff x="0" y="0"/>
          <a:chExt cx="0" cy="0"/>
        </a:xfrm>
      </p:grpSpPr>
      <p:sp>
        <p:nvSpPr>
          <p:cNvPr id="15362" name="Rectangle 2">
            <a:extLst>
              <a:ext uri="{FF2B5EF4-FFF2-40B4-BE49-F238E27FC236}">
                <a16:creationId xmlns:a16="http://schemas.microsoft.com/office/drawing/2014/main" id="{AB77F247-E979-EC30-36B7-B360802F4A0D}"/>
              </a:ext>
            </a:extLst>
          </p:cNvPr>
          <p:cNvSpPr>
            <a:spLocks noGrp="1" noChangeArrowheads="1"/>
          </p:cNvSpPr>
          <p:nvPr>
            <p:ph idx="1"/>
          </p:nvPr>
        </p:nvSpPr>
        <p:spPr>
          <a:xfrm>
            <a:off x="100016" y="1124744"/>
            <a:ext cx="12020310" cy="5365653"/>
          </a:xfrm>
          <a:ln/>
        </p:spPr>
        <p:txBody>
          <a:bodyPr>
            <a:noAutofit/>
          </a:bodyPr>
          <a:lstStyle/>
          <a:p>
            <a:pPr algn="just">
              <a:spcBef>
                <a:spcPts val="0"/>
              </a:spcBef>
            </a:pPr>
            <a:r>
              <a:rPr lang="en-US" sz="2800" b="1" u="sng" dirty="0">
                <a:latin typeface="Calibri Light" charset="0"/>
                <a:ea typeface="Calibri Light" charset="0"/>
                <a:cs typeface="Calibri Light" charset="0"/>
              </a:rPr>
              <a:t>Topics and Themes:</a:t>
            </a:r>
          </a:p>
          <a:p>
            <a:pPr lvl="1" algn="just">
              <a:spcBef>
                <a:spcPts val="0"/>
              </a:spcBef>
            </a:pPr>
            <a:r>
              <a:rPr lang="en-US" sz="2400" dirty="0">
                <a:latin typeface="Calibri Light" charset="0"/>
                <a:ea typeface="Calibri Light" charset="0"/>
                <a:cs typeface="Calibri Light" charset="0"/>
              </a:rPr>
              <a:t>The data contains insights into critical cybersecurity issues, including:</a:t>
            </a:r>
          </a:p>
          <a:p>
            <a:pPr lvl="2" algn="just">
              <a:spcBef>
                <a:spcPts val="0"/>
              </a:spcBef>
            </a:pPr>
            <a:r>
              <a:rPr lang="en-US" sz="2000" dirty="0">
                <a:latin typeface="Calibri Light" charset="0"/>
                <a:ea typeface="Calibri Light" charset="0"/>
                <a:cs typeface="Calibri Light" charset="0"/>
              </a:rPr>
              <a:t>Risk assessment and management practices.</a:t>
            </a:r>
          </a:p>
          <a:p>
            <a:pPr lvl="2" algn="just">
              <a:spcBef>
                <a:spcPts val="0"/>
              </a:spcBef>
            </a:pPr>
            <a:r>
              <a:rPr lang="en-US" sz="2000" dirty="0">
                <a:latin typeface="Calibri Light" charset="0"/>
                <a:ea typeface="Calibri Light" charset="0"/>
                <a:cs typeface="Calibri Light" charset="0"/>
              </a:rPr>
              <a:t>Strategies for securing critical infrastructure.</a:t>
            </a:r>
          </a:p>
          <a:p>
            <a:pPr lvl="2" algn="just">
              <a:spcBef>
                <a:spcPts val="0"/>
              </a:spcBef>
            </a:pPr>
            <a:r>
              <a:rPr lang="en-US" sz="2000" dirty="0">
                <a:latin typeface="Calibri Light" charset="0"/>
                <a:ea typeface="Calibri Light" charset="0"/>
                <a:cs typeface="Calibri Light" charset="0"/>
              </a:rPr>
              <a:t>Adoption of emerging technologies like AI, IoT, and quantum computing.</a:t>
            </a:r>
          </a:p>
          <a:p>
            <a:pPr lvl="2" algn="just">
              <a:spcBef>
                <a:spcPts val="0"/>
              </a:spcBef>
            </a:pPr>
            <a:r>
              <a:rPr lang="en-US" sz="2000" dirty="0">
                <a:latin typeface="Calibri Light" charset="0"/>
                <a:ea typeface="Calibri Light" charset="0"/>
                <a:cs typeface="Calibri Light" charset="0"/>
              </a:rPr>
              <a:t>Compliance with evolving regulations and standards.</a:t>
            </a:r>
          </a:p>
          <a:p>
            <a:pPr algn="just">
              <a:spcBef>
                <a:spcPts val="0"/>
              </a:spcBef>
            </a:pPr>
            <a:endParaRPr lang="en-US" sz="2800" u="sng" dirty="0">
              <a:latin typeface="Calibri Light" charset="0"/>
              <a:ea typeface="Calibri Light" charset="0"/>
              <a:cs typeface="Calibri Light" charset="0"/>
            </a:endParaRPr>
          </a:p>
          <a:p>
            <a:pPr algn="just">
              <a:spcBef>
                <a:spcPts val="0"/>
              </a:spcBef>
            </a:pPr>
            <a:r>
              <a:rPr lang="en-US" sz="2800" b="1" u="sng" dirty="0">
                <a:latin typeface="Calibri Light" charset="0"/>
                <a:ea typeface="Calibri Light" charset="0"/>
                <a:cs typeface="Calibri Light" charset="0"/>
              </a:rPr>
              <a:t>Stakeholder Perspectives:</a:t>
            </a:r>
          </a:p>
          <a:p>
            <a:pPr lvl="1" algn="just">
              <a:spcBef>
                <a:spcPts val="0"/>
              </a:spcBef>
            </a:pPr>
            <a:r>
              <a:rPr lang="en-US" sz="2400" dirty="0">
                <a:latin typeface="Calibri Light" charset="0"/>
                <a:ea typeface="Calibri Light" charset="0"/>
                <a:cs typeface="Calibri Light" charset="0"/>
              </a:rPr>
              <a:t>The responses reveal varying priorities and concerns across sectors, reflecting the diverse impact of cybersecurity issues.</a:t>
            </a:r>
          </a:p>
          <a:p>
            <a:pPr algn="just">
              <a:spcBef>
                <a:spcPts val="0"/>
              </a:spcBef>
            </a:pPr>
            <a:endParaRPr lang="en-US" sz="2800" b="1" u="sng" dirty="0">
              <a:latin typeface="Calibri Light" charset="0"/>
              <a:ea typeface="Calibri Light" charset="0"/>
              <a:cs typeface="Calibri Light" charset="0"/>
            </a:endParaRPr>
          </a:p>
          <a:p>
            <a:pPr algn="just">
              <a:spcBef>
                <a:spcPts val="0"/>
              </a:spcBef>
            </a:pPr>
            <a:r>
              <a:rPr lang="en-US" sz="2800" b="1" u="sng" dirty="0">
                <a:latin typeface="Calibri Light" charset="0"/>
                <a:ea typeface="Calibri Light" charset="0"/>
                <a:cs typeface="Calibri Light" charset="0"/>
              </a:rPr>
              <a:t>Policy and Technical Recommendations:</a:t>
            </a:r>
          </a:p>
          <a:p>
            <a:pPr lvl="1" algn="just">
              <a:spcBef>
                <a:spcPts val="0"/>
              </a:spcBef>
            </a:pPr>
            <a:r>
              <a:rPr lang="en-US" sz="2400" dirty="0">
                <a:latin typeface="Calibri Light" charset="0"/>
                <a:ea typeface="Calibri Light" charset="0"/>
                <a:cs typeface="Calibri Light" charset="0"/>
              </a:rPr>
              <a:t>The data offers practical guidance and innovative ideas that can inform policy and research.</a:t>
            </a:r>
          </a:p>
        </p:txBody>
      </p:sp>
      <p:pic>
        <p:nvPicPr>
          <p:cNvPr id="4" name="Picture 4">
            <a:extLst>
              <a:ext uri="{FF2B5EF4-FFF2-40B4-BE49-F238E27FC236}">
                <a16:creationId xmlns:a16="http://schemas.microsoft.com/office/drawing/2014/main" id="{68E8F41C-57FB-72B0-86DF-4C02208A3CC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3216" y="120716"/>
            <a:ext cx="1403648" cy="4999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3" name="Picture 2">
            <a:extLst>
              <a:ext uri="{FF2B5EF4-FFF2-40B4-BE49-F238E27FC236}">
                <a16:creationId xmlns:a16="http://schemas.microsoft.com/office/drawing/2014/main" id="{4AE68220-DB60-F04D-CF55-6AC020DF418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424592" y="98706"/>
            <a:ext cx="648072" cy="648072"/>
          </a:xfrm>
          <a:prstGeom prst="rect">
            <a:avLst/>
          </a:prstGeom>
        </p:spPr>
      </p:pic>
      <p:sp>
        <p:nvSpPr>
          <p:cNvPr id="6" name="Shape 57">
            <a:extLst>
              <a:ext uri="{FF2B5EF4-FFF2-40B4-BE49-F238E27FC236}">
                <a16:creationId xmlns:a16="http://schemas.microsoft.com/office/drawing/2014/main" id="{731CC945-FAB9-27ED-1338-8983D6606C08}"/>
              </a:ext>
            </a:extLst>
          </p:cNvPr>
          <p:cNvSpPr txBox="1">
            <a:spLocks/>
          </p:cNvSpPr>
          <p:nvPr/>
        </p:nvSpPr>
        <p:spPr>
          <a:xfrm>
            <a:off x="0" y="-27384"/>
            <a:ext cx="12192000" cy="774192"/>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The NIST Cybersecurity RFI Corpus</a:t>
            </a:r>
          </a:p>
        </p:txBody>
      </p:sp>
    </p:spTree>
    <p:extLst>
      <p:ext uri="{BB962C8B-B14F-4D97-AF65-F5344CB8AC3E}">
        <p14:creationId xmlns:p14="http://schemas.microsoft.com/office/powerpoint/2010/main" val="41102232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51CBD-8D5E-D915-96BA-A39664C20D4C}"/>
            </a:ext>
          </a:extLst>
        </p:cNvPr>
        <p:cNvGrpSpPr/>
        <p:nvPr/>
      </p:nvGrpSpPr>
      <p:grpSpPr>
        <a:xfrm>
          <a:off x="0" y="0"/>
          <a:ext cx="0" cy="0"/>
          <a:chOff x="0" y="0"/>
          <a:chExt cx="0" cy="0"/>
        </a:xfrm>
      </p:grpSpPr>
      <p:sp>
        <p:nvSpPr>
          <p:cNvPr id="15362" name="Rectangle 2">
            <a:extLst>
              <a:ext uri="{FF2B5EF4-FFF2-40B4-BE49-F238E27FC236}">
                <a16:creationId xmlns:a16="http://schemas.microsoft.com/office/drawing/2014/main" id="{C9885F70-93D1-347A-E147-376DA0DD3061}"/>
              </a:ext>
            </a:extLst>
          </p:cNvPr>
          <p:cNvSpPr>
            <a:spLocks noGrp="1" noChangeArrowheads="1"/>
          </p:cNvSpPr>
          <p:nvPr>
            <p:ph idx="1"/>
          </p:nvPr>
        </p:nvSpPr>
        <p:spPr>
          <a:xfrm>
            <a:off x="100016" y="1124744"/>
            <a:ext cx="12020310" cy="5365653"/>
          </a:xfrm>
          <a:ln/>
        </p:spPr>
        <p:txBody>
          <a:bodyPr>
            <a:noAutofit/>
          </a:bodyPr>
          <a:lstStyle/>
          <a:p>
            <a:pPr algn="just">
              <a:spcBef>
                <a:spcPts val="0"/>
              </a:spcBef>
            </a:pPr>
            <a:r>
              <a:rPr lang="en-US" sz="2800" b="1" u="sng" dirty="0">
                <a:latin typeface="Calibri Light" charset="0"/>
                <a:ea typeface="Calibri Light" charset="0"/>
                <a:cs typeface="Calibri Light" charset="0"/>
              </a:rPr>
              <a:t>Unstructured Data:</a:t>
            </a:r>
          </a:p>
          <a:p>
            <a:pPr lvl="1" algn="just">
              <a:spcBef>
                <a:spcPts val="0"/>
              </a:spcBef>
            </a:pPr>
            <a:r>
              <a:rPr lang="en-US" sz="2400" dirty="0">
                <a:latin typeface="Calibri Light" charset="0"/>
                <a:ea typeface="Calibri Light" charset="0"/>
                <a:cs typeface="Calibri Light" charset="0"/>
              </a:rPr>
              <a:t>Responses are often in free-text format, requiring preprocessing for analysis.</a:t>
            </a:r>
          </a:p>
          <a:p>
            <a:pPr algn="just">
              <a:spcBef>
                <a:spcPts val="0"/>
              </a:spcBef>
            </a:pPr>
            <a:endParaRPr lang="en-US" sz="2800" dirty="0">
              <a:latin typeface="Calibri Light" charset="0"/>
              <a:ea typeface="Calibri Light" charset="0"/>
              <a:cs typeface="Calibri Light" charset="0"/>
            </a:endParaRPr>
          </a:p>
          <a:p>
            <a:pPr algn="just">
              <a:spcBef>
                <a:spcPts val="0"/>
              </a:spcBef>
            </a:pPr>
            <a:r>
              <a:rPr lang="en-US" sz="2800" b="1" u="sng" dirty="0">
                <a:latin typeface="Calibri Light" charset="0"/>
                <a:ea typeface="Calibri Light" charset="0"/>
                <a:cs typeface="Calibri Light" charset="0"/>
              </a:rPr>
              <a:t>Diversity of Language:</a:t>
            </a:r>
          </a:p>
          <a:p>
            <a:pPr lvl="1" algn="just">
              <a:spcBef>
                <a:spcPts val="0"/>
              </a:spcBef>
            </a:pPr>
            <a:r>
              <a:rPr lang="en-US" sz="2400" dirty="0">
                <a:latin typeface="Calibri Light" charset="0"/>
                <a:ea typeface="Calibri Light" charset="0"/>
                <a:cs typeface="Calibri Light" charset="0"/>
              </a:rPr>
              <a:t>Technical jargon, legal terminology, and plain language may coexist, necessitating careful NLP techniques.</a:t>
            </a:r>
          </a:p>
          <a:p>
            <a:pPr algn="just">
              <a:spcBef>
                <a:spcPts val="0"/>
              </a:spcBef>
            </a:pPr>
            <a:endParaRPr lang="en-US" sz="2800" dirty="0">
              <a:latin typeface="Calibri Light" charset="0"/>
              <a:ea typeface="Calibri Light" charset="0"/>
              <a:cs typeface="Calibri Light" charset="0"/>
            </a:endParaRPr>
          </a:p>
          <a:p>
            <a:pPr algn="just">
              <a:spcBef>
                <a:spcPts val="0"/>
              </a:spcBef>
            </a:pPr>
            <a:r>
              <a:rPr lang="en-US" sz="2800" b="1" u="sng" dirty="0">
                <a:latin typeface="Calibri Light" charset="0"/>
                <a:ea typeface="Calibri Light" charset="0"/>
                <a:cs typeface="Calibri Light" charset="0"/>
              </a:rPr>
              <a:t>Volume:</a:t>
            </a:r>
          </a:p>
          <a:p>
            <a:pPr lvl="1" algn="just">
              <a:spcBef>
                <a:spcPts val="0"/>
              </a:spcBef>
            </a:pPr>
            <a:r>
              <a:rPr lang="en-US" sz="2400" dirty="0">
                <a:latin typeface="Calibri Light" charset="0"/>
                <a:ea typeface="Calibri Light" charset="0"/>
                <a:cs typeface="Calibri Light" charset="0"/>
              </a:rPr>
              <a:t>Handling and analyzing large datasets from these RFIs may require efficient computational methods.</a:t>
            </a:r>
          </a:p>
          <a:p>
            <a:pPr algn="just">
              <a:spcBef>
                <a:spcPts val="0"/>
              </a:spcBef>
            </a:pPr>
            <a:endParaRPr lang="en-US" sz="2400" dirty="0">
              <a:latin typeface="Calibri Light" charset="0"/>
              <a:ea typeface="Calibri Light" charset="0"/>
              <a:cs typeface="Calibri Light" charset="0"/>
            </a:endParaRPr>
          </a:p>
          <a:p>
            <a:pPr algn="just">
              <a:spcBef>
                <a:spcPts val="0"/>
              </a:spcBef>
            </a:pPr>
            <a:r>
              <a:rPr lang="en-US" sz="2400" dirty="0">
                <a:latin typeface="Calibri Light" charset="0"/>
                <a:ea typeface="Calibri Light" charset="0"/>
                <a:cs typeface="Calibri Light" charset="0"/>
              </a:rPr>
              <a:t>The </a:t>
            </a:r>
            <a:r>
              <a:rPr lang="en-US" sz="2400" b="1" u="sng" dirty="0">
                <a:latin typeface="Calibri Light" charset="0"/>
                <a:ea typeface="Calibri Light" charset="0"/>
                <a:cs typeface="Calibri Light" charset="0"/>
              </a:rPr>
              <a:t>NIST Cybersecurity RFI Corpus</a:t>
            </a:r>
            <a:r>
              <a:rPr lang="en-US" sz="2400" b="1" dirty="0">
                <a:latin typeface="Calibri Light" charset="0"/>
                <a:ea typeface="Calibri Light" charset="0"/>
                <a:cs typeface="Calibri Light" charset="0"/>
              </a:rPr>
              <a:t> </a:t>
            </a:r>
            <a:r>
              <a:rPr lang="en-US" sz="2400" dirty="0">
                <a:latin typeface="Calibri Light" charset="0"/>
                <a:ea typeface="Calibri Light" charset="0"/>
                <a:cs typeface="Calibri Light" charset="0"/>
              </a:rPr>
              <a:t>is ideal for thematic analysis, topic modeling, sentiment analysis, and comparative studies to understand the evolution of cybersecurity concerns and stakeholder priorities.</a:t>
            </a:r>
          </a:p>
        </p:txBody>
      </p:sp>
      <p:pic>
        <p:nvPicPr>
          <p:cNvPr id="4" name="Picture 4">
            <a:extLst>
              <a:ext uri="{FF2B5EF4-FFF2-40B4-BE49-F238E27FC236}">
                <a16:creationId xmlns:a16="http://schemas.microsoft.com/office/drawing/2014/main" id="{F30E3904-3B08-0C0E-90CC-6A32DDAE898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3216" y="120716"/>
            <a:ext cx="1403648" cy="4999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3" name="Picture 2">
            <a:extLst>
              <a:ext uri="{FF2B5EF4-FFF2-40B4-BE49-F238E27FC236}">
                <a16:creationId xmlns:a16="http://schemas.microsoft.com/office/drawing/2014/main" id="{D6383B4F-E190-080C-B5F6-141B0E7E57D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424592" y="98706"/>
            <a:ext cx="648072" cy="648072"/>
          </a:xfrm>
          <a:prstGeom prst="rect">
            <a:avLst/>
          </a:prstGeom>
        </p:spPr>
      </p:pic>
      <p:sp>
        <p:nvSpPr>
          <p:cNvPr id="6" name="Shape 57">
            <a:extLst>
              <a:ext uri="{FF2B5EF4-FFF2-40B4-BE49-F238E27FC236}">
                <a16:creationId xmlns:a16="http://schemas.microsoft.com/office/drawing/2014/main" id="{4DFDE7D1-A700-CC20-DD21-60BA31123F7D}"/>
              </a:ext>
            </a:extLst>
          </p:cNvPr>
          <p:cNvSpPr txBox="1">
            <a:spLocks/>
          </p:cNvSpPr>
          <p:nvPr/>
        </p:nvSpPr>
        <p:spPr>
          <a:xfrm>
            <a:off x="0" y="-27384"/>
            <a:ext cx="12192000" cy="774192"/>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The NIST Cybersecurity RFI Corpus</a:t>
            </a:r>
          </a:p>
        </p:txBody>
      </p:sp>
    </p:spTree>
    <p:extLst>
      <p:ext uri="{BB962C8B-B14F-4D97-AF65-F5344CB8AC3E}">
        <p14:creationId xmlns:p14="http://schemas.microsoft.com/office/powerpoint/2010/main" val="23510573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E59DD-EFEA-CA41-063F-F193322ECC17}"/>
            </a:ext>
          </a:extLst>
        </p:cNvPr>
        <p:cNvGrpSpPr/>
        <p:nvPr/>
      </p:nvGrpSpPr>
      <p:grpSpPr>
        <a:xfrm>
          <a:off x="0" y="0"/>
          <a:ext cx="0" cy="0"/>
          <a:chOff x="0" y="0"/>
          <a:chExt cx="0" cy="0"/>
        </a:xfrm>
      </p:grpSpPr>
      <p:pic>
        <p:nvPicPr>
          <p:cNvPr id="4" name="Picture 4">
            <a:extLst>
              <a:ext uri="{FF2B5EF4-FFF2-40B4-BE49-F238E27FC236}">
                <a16:creationId xmlns:a16="http://schemas.microsoft.com/office/drawing/2014/main" id="{8B57115D-7A1D-BACA-FBF2-A4BE2553762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3216" y="120716"/>
            <a:ext cx="1403648" cy="4999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3" name="Picture 2">
            <a:extLst>
              <a:ext uri="{FF2B5EF4-FFF2-40B4-BE49-F238E27FC236}">
                <a16:creationId xmlns:a16="http://schemas.microsoft.com/office/drawing/2014/main" id="{A28322CE-0798-F255-B380-042452011CD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424592" y="98706"/>
            <a:ext cx="648072" cy="648072"/>
          </a:xfrm>
          <a:prstGeom prst="rect">
            <a:avLst/>
          </a:prstGeom>
        </p:spPr>
      </p:pic>
      <p:sp>
        <p:nvSpPr>
          <p:cNvPr id="6" name="Shape 57">
            <a:extLst>
              <a:ext uri="{FF2B5EF4-FFF2-40B4-BE49-F238E27FC236}">
                <a16:creationId xmlns:a16="http://schemas.microsoft.com/office/drawing/2014/main" id="{71A76408-30ED-B3B2-A10C-710291F564E3}"/>
              </a:ext>
            </a:extLst>
          </p:cNvPr>
          <p:cNvSpPr txBox="1">
            <a:spLocks/>
          </p:cNvSpPr>
          <p:nvPr/>
        </p:nvSpPr>
        <p:spPr>
          <a:xfrm>
            <a:off x="0" y="-27384"/>
            <a:ext cx="12192000" cy="774192"/>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The NIST Cybersecurity RFI Corpus</a:t>
            </a:r>
          </a:p>
        </p:txBody>
      </p:sp>
      <p:pic>
        <p:nvPicPr>
          <p:cNvPr id="8" name="Picture 7" descr="A screenshot of a computer&#10;&#10;Description automatically generated">
            <a:extLst>
              <a:ext uri="{FF2B5EF4-FFF2-40B4-BE49-F238E27FC236}">
                <a16:creationId xmlns:a16="http://schemas.microsoft.com/office/drawing/2014/main" id="{33FA74A9-1634-30DF-A71D-F01AC904EC8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6003" y="746778"/>
            <a:ext cx="6787725" cy="1875635"/>
          </a:xfrm>
          <a:prstGeom prst="rect">
            <a:avLst/>
          </a:prstGeom>
        </p:spPr>
      </p:pic>
      <p:pic>
        <p:nvPicPr>
          <p:cNvPr id="10" name="Picture 9" descr="A table of information&#10;&#10;Description automatically generated with medium confidence">
            <a:extLst>
              <a:ext uri="{FF2B5EF4-FFF2-40B4-BE49-F238E27FC236}">
                <a16:creationId xmlns:a16="http://schemas.microsoft.com/office/drawing/2014/main" id="{5D910BDC-A61D-814D-A351-4DE7D282ADA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16906" y="2748533"/>
            <a:ext cx="7555758" cy="4010761"/>
          </a:xfrm>
          <a:prstGeom prst="rect">
            <a:avLst/>
          </a:prstGeom>
        </p:spPr>
      </p:pic>
      <p:sp>
        <p:nvSpPr>
          <p:cNvPr id="11" name="TextBox 10">
            <a:extLst>
              <a:ext uri="{FF2B5EF4-FFF2-40B4-BE49-F238E27FC236}">
                <a16:creationId xmlns:a16="http://schemas.microsoft.com/office/drawing/2014/main" id="{2D0EC1A6-AEDC-9D0C-55A2-28EAC4228676}"/>
              </a:ext>
            </a:extLst>
          </p:cNvPr>
          <p:cNvSpPr txBox="1"/>
          <p:nvPr/>
        </p:nvSpPr>
        <p:spPr>
          <a:xfrm>
            <a:off x="6913728" y="2253081"/>
            <a:ext cx="4847206" cy="369332"/>
          </a:xfrm>
          <a:prstGeom prst="rect">
            <a:avLst/>
          </a:prstGeom>
          <a:noFill/>
        </p:spPr>
        <p:txBody>
          <a:bodyPr wrap="square" rtlCol="0">
            <a:spAutoFit/>
          </a:bodyPr>
          <a:lstStyle/>
          <a:p>
            <a:pPr algn="ctr"/>
            <a:r>
              <a:rPr lang="en-US" b="1" u="sng" dirty="0">
                <a:latin typeface="Calibri" panose="020F0502020204030204" pitchFamily="34" charset="0"/>
                <a:cs typeface="Calibri" panose="020F0502020204030204" pitchFamily="34" charset="0"/>
              </a:rPr>
              <a:t>Grouping by Industry for Comparative Analysis</a:t>
            </a:r>
          </a:p>
        </p:txBody>
      </p:sp>
      <p:sp>
        <p:nvSpPr>
          <p:cNvPr id="12" name="TextBox 11">
            <a:extLst>
              <a:ext uri="{FF2B5EF4-FFF2-40B4-BE49-F238E27FC236}">
                <a16:creationId xmlns:a16="http://schemas.microsoft.com/office/drawing/2014/main" id="{A8D2DB56-39DC-A2CE-8F0F-5E4A49F17E73}"/>
              </a:ext>
            </a:extLst>
          </p:cNvPr>
          <p:cNvSpPr txBox="1"/>
          <p:nvPr/>
        </p:nvSpPr>
        <p:spPr>
          <a:xfrm>
            <a:off x="695400" y="2622413"/>
            <a:ext cx="3528393" cy="369332"/>
          </a:xfrm>
          <a:prstGeom prst="rect">
            <a:avLst/>
          </a:prstGeom>
          <a:noFill/>
        </p:spPr>
        <p:txBody>
          <a:bodyPr wrap="square" rtlCol="0">
            <a:spAutoFit/>
          </a:bodyPr>
          <a:lstStyle/>
          <a:p>
            <a:pPr algn="ctr"/>
            <a:r>
              <a:rPr lang="en-US" b="1" u="sng" dirty="0">
                <a:latin typeface="Calibri" panose="020F0502020204030204" pitchFamily="34" charset="0"/>
                <a:ea typeface="Brush Script MT" panose="03060802040406070304" pitchFamily="66" charset="-122"/>
                <a:cs typeface="Calibri" panose="020F0502020204030204" pitchFamily="34" charset="0"/>
              </a:rPr>
              <a:t>Imported Data</a:t>
            </a:r>
          </a:p>
        </p:txBody>
      </p:sp>
    </p:spTree>
    <p:extLst>
      <p:ext uri="{BB962C8B-B14F-4D97-AF65-F5344CB8AC3E}">
        <p14:creationId xmlns:p14="http://schemas.microsoft.com/office/powerpoint/2010/main" val="28221478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AC032-7CAA-9546-53DE-8DE63198D16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5DA5957-48CB-35A1-0969-59DF5457BECA}"/>
              </a:ext>
            </a:extLst>
          </p:cNvPr>
          <p:cNvPicPr>
            <a:picLocks noChangeAspect="1"/>
          </p:cNvPicPr>
          <p:nvPr/>
        </p:nvPicPr>
        <p:blipFill>
          <a:blip r:embed="rId3" cstate="screen">
            <a:extLst>
              <a:ext uri="{28A0092B-C50C-407E-A947-70E740481C1C}">
                <a14:useLocalDpi xmlns:a14="http://schemas.microsoft.com/office/drawing/2010/main"/>
              </a:ext>
            </a:extLst>
          </a:blip>
          <a:srcRect b="24910"/>
          <a:stretch/>
        </p:blipFill>
        <p:spPr>
          <a:xfrm>
            <a:off x="-7711" y="-27385"/>
            <a:ext cx="5262973" cy="2173318"/>
          </a:xfrm>
          <a:prstGeom prst="rect">
            <a:avLst/>
          </a:prstGeom>
        </p:spPr>
      </p:pic>
      <p:sp>
        <p:nvSpPr>
          <p:cNvPr id="6" name="TextBox 5">
            <a:extLst>
              <a:ext uri="{FF2B5EF4-FFF2-40B4-BE49-F238E27FC236}">
                <a16:creationId xmlns:a16="http://schemas.microsoft.com/office/drawing/2014/main" id="{CFD5D61F-7408-FA66-D1FA-1F201A3DAF63}"/>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a:extLst>
              <a:ext uri="{FF2B5EF4-FFF2-40B4-BE49-F238E27FC236}">
                <a16:creationId xmlns:a16="http://schemas.microsoft.com/office/drawing/2014/main" id="{D01D6F60-9C7B-0578-9F60-8780A990392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11" name="TextBox 10">
            <a:extLst>
              <a:ext uri="{FF2B5EF4-FFF2-40B4-BE49-F238E27FC236}">
                <a16:creationId xmlns:a16="http://schemas.microsoft.com/office/drawing/2014/main" id="{E3BEC543-C6B7-CBF3-E201-7E9A78ABB2C4}"/>
              </a:ext>
            </a:extLst>
          </p:cNvPr>
          <p:cNvSpPr txBox="1"/>
          <p:nvPr/>
        </p:nvSpPr>
        <p:spPr>
          <a:xfrm>
            <a:off x="191344" y="3113276"/>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 Tutorial Overview/Dataset (1:10-1:15)</a:t>
            </a:r>
          </a:p>
          <a:p>
            <a:pPr marL="1485900" lvl="2" indent="-571500">
              <a:buFont typeface="Arial" charset="0"/>
              <a:buChar char="•"/>
              <a:defRPr/>
            </a:pPr>
            <a:r>
              <a:rPr lang="en-CA" dirty="0">
                <a:solidFill>
                  <a:prstClr val="black"/>
                </a:solidFill>
                <a:latin typeface="Calibri"/>
              </a:rPr>
              <a:t>Text Mining in R and Python</a:t>
            </a:r>
          </a:p>
          <a:p>
            <a:pPr marL="1485900" lvl="2" indent="-571500">
              <a:buFont typeface="Arial" charset="0"/>
              <a:buChar char="•"/>
              <a:defRPr/>
            </a:pPr>
            <a:r>
              <a:rPr lang="en-CA" dirty="0">
                <a:solidFill>
                  <a:prstClr val="black"/>
                </a:solidFill>
                <a:latin typeface="Calibri"/>
              </a:rPr>
              <a:t>NIST Cybersecurity RFI Corpus</a:t>
            </a:r>
            <a:endParaRPr kumimoji="0" lang="en-CA"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rPr>
              <a:t>Session II: Bag of Words Approaches (1:15-1:45)</a:t>
            </a:r>
            <a:endPar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Dictionaries and Sentiment Analysis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III: NLP-Syntactic Parsing and Unsupervised Machine Learning Approaches (1:45-2:15)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dirty="0">
                <a:solidFill>
                  <a:prstClr val="black"/>
                </a:solidFill>
                <a:latin typeface="Calibri"/>
              </a:rPr>
              <a:t>Topic Modeling</a:t>
            </a:r>
          </a:p>
        </p:txBody>
      </p:sp>
      <p:sp>
        <p:nvSpPr>
          <p:cNvPr id="4" name="TextBox 3">
            <a:extLst>
              <a:ext uri="{FF2B5EF4-FFF2-40B4-BE49-F238E27FC236}">
                <a16:creationId xmlns:a16="http://schemas.microsoft.com/office/drawing/2014/main" id="{3B4937FB-2B08-4F59-D2B4-53E17FFE4FDD}"/>
              </a:ext>
            </a:extLst>
          </p:cNvPr>
          <p:cNvSpPr txBox="1"/>
          <p:nvPr/>
        </p:nvSpPr>
        <p:spPr>
          <a:xfrm>
            <a:off x="27566" y="2420888"/>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8C24ABFE-8623-34E0-71D9-E007B4CD9929}"/>
              </a:ext>
            </a:extLst>
          </p:cNvPr>
          <p:cNvSpPr txBox="1"/>
          <p:nvPr/>
        </p:nvSpPr>
        <p:spPr>
          <a:xfrm>
            <a:off x="6501925" y="3113276"/>
            <a:ext cx="5246718"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(2:45-3:15)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V: Generative AI and RAG (3:15-3:45)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Prompt Engineering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Notebook LM/</a:t>
            </a:r>
            <a:r>
              <a:rPr lang="en-CA" dirty="0">
                <a:solidFill>
                  <a:prstClr val="black"/>
                </a:solidFill>
                <a:latin typeface="Calibri"/>
              </a:rPr>
              <a:t>AI Studio</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485900" lvl="2" indent="-571500">
              <a:buFont typeface="Arial" charset="0"/>
              <a:buChar char="•"/>
              <a:defRPr/>
            </a:pPr>
            <a:r>
              <a:rPr kumimoji="0" lang="en-CA" b="0" i="0" u="none" strike="noStrike" kern="1200" cap="none" spc="0" normalizeH="0" baseline="0" noProof="0" dirty="0">
                <a:ln>
                  <a:noFill/>
                </a:ln>
                <a:solidFill>
                  <a:prstClr val="black"/>
                </a:solidFill>
                <a:effectLst/>
                <a:uLnTx/>
                <a:uFillTx/>
                <a:latin typeface="Calibri"/>
                <a:ea typeface="+mn-ea"/>
                <a:cs typeface="+mn-cs"/>
              </a:rPr>
              <a:t>HICSS Community on Text Analytics</a:t>
            </a:r>
          </a:p>
        </p:txBody>
      </p:sp>
      <p:pic>
        <p:nvPicPr>
          <p:cNvPr id="7" name="Picture 6">
            <a:extLst>
              <a:ext uri="{FF2B5EF4-FFF2-40B4-BE49-F238E27FC236}">
                <a16:creationId xmlns:a16="http://schemas.microsoft.com/office/drawing/2014/main" id="{5BA7ED94-A2D0-39A1-655A-3341B085268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82014" y="42737"/>
            <a:ext cx="733258" cy="733258"/>
          </a:xfrm>
          <a:prstGeom prst="rect">
            <a:avLst/>
          </a:prstGeom>
        </p:spPr>
      </p:pic>
    </p:spTree>
    <p:extLst>
      <p:ext uri="{BB962C8B-B14F-4D97-AF65-F5344CB8AC3E}">
        <p14:creationId xmlns:p14="http://schemas.microsoft.com/office/powerpoint/2010/main" val="14787370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3F678-29BB-AEA7-3C14-35540A14B22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FDB36BA-9E30-BD73-A89F-6CD998CCB4BD}"/>
              </a:ext>
            </a:extLst>
          </p:cNvPr>
          <p:cNvPicPr>
            <a:picLocks noChangeAspect="1"/>
          </p:cNvPicPr>
          <p:nvPr/>
        </p:nvPicPr>
        <p:blipFill>
          <a:blip r:embed="rId3" cstate="screen">
            <a:extLst>
              <a:ext uri="{28A0092B-C50C-407E-A947-70E740481C1C}">
                <a14:useLocalDpi xmlns:a14="http://schemas.microsoft.com/office/drawing/2010/main"/>
              </a:ext>
            </a:extLst>
          </a:blip>
          <a:srcRect b="24910"/>
          <a:stretch/>
        </p:blipFill>
        <p:spPr>
          <a:xfrm>
            <a:off x="0" y="-27384"/>
            <a:ext cx="12206373" cy="5040560"/>
          </a:xfrm>
          <a:prstGeom prst="rect">
            <a:avLst/>
          </a:prstGeom>
        </p:spPr>
      </p:pic>
      <p:sp>
        <p:nvSpPr>
          <p:cNvPr id="6" name="TextBox 5">
            <a:extLst>
              <a:ext uri="{FF2B5EF4-FFF2-40B4-BE49-F238E27FC236}">
                <a16:creationId xmlns:a16="http://schemas.microsoft.com/office/drawing/2014/main" id="{5F13C6F0-CC4D-DDBA-015B-888CD1A3E03E}"/>
              </a:ext>
            </a:extLst>
          </p:cNvPr>
          <p:cNvSpPr txBox="1"/>
          <p:nvPr/>
        </p:nvSpPr>
        <p:spPr>
          <a:xfrm>
            <a:off x="-24680" y="2529478"/>
            <a:ext cx="12192000" cy="2123658"/>
          </a:xfrm>
          <a:prstGeom prst="rect">
            <a:avLst/>
          </a:prstGeom>
          <a:noFill/>
        </p:spPr>
        <p:txBody>
          <a:bodyPr wrap="square" rtlCol="0">
            <a:spAutoFit/>
          </a:bodyPr>
          <a:lstStyle/>
          <a:p>
            <a:pPr algn="ctr"/>
            <a:r>
              <a:rPr lang="en-CA" sz="6600" b="1" dirty="0">
                <a:solidFill>
                  <a:schemeClr val="bg1"/>
                </a:solidFill>
                <a:highlight>
                  <a:srgbClr val="3E6CA4"/>
                </a:highlight>
              </a:rPr>
              <a:t> Session II: Bag of Words (BOW) </a:t>
            </a:r>
            <a:r>
              <a:rPr lang="en-CA" sz="100" b="1" dirty="0">
                <a:solidFill>
                  <a:schemeClr val="bg1"/>
                </a:solidFill>
                <a:highlight>
                  <a:srgbClr val="3E6CA4"/>
                </a:highlight>
              </a:rPr>
              <a:t>.</a:t>
            </a:r>
            <a:r>
              <a:rPr lang="en-CA" sz="6600" b="1" dirty="0">
                <a:solidFill>
                  <a:schemeClr val="bg1"/>
                </a:solidFill>
                <a:highlight>
                  <a:srgbClr val="3E6CA4"/>
                </a:highlight>
              </a:rPr>
              <a:t>  </a:t>
            </a:r>
            <a:br>
              <a:rPr lang="en-CA" sz="6600" b="1" dirty="0">
                <a:solidFill>
                  <a:schemeClr val="bg1"/>
                </a:solidFill>
                <a:highlight>
                  <a:srgbClr val="3E6CA4"/>
                </a:highlight>
              </a:rPr>
            </a:br>
            <a:r>
              <a:rPr lang="en-CA" sz="6600" b="1" dirty="0">
                <a:solidFill>
                  <a:schemeClr val="bg1"/>
                </a:solidFill>
                <a:highlight>
                  <a:srgbClr val="3E6CA4"/>
                </a:highlight>
              </a:rPr>
              <a:t>      Text Analytics Approaches     </a:t>
            </a:r>
            <a:r>
              <a:rPr lang="en-CA" sz="100" b="1" dirty="0">
                <a:solidFill>
                  <a:schemeClr val="bg1"/>
                </a:solidFill>
                <a:highlight>
                  <a:srgbClr val="3E6CA4"/>
                </a:highlight>
              </a:rPr>
              <a:t>.</a:t>
            </a:r>
            <a:r>
              <a:rPr lang="en-CA" sz="6600" b="1" dirty="0">
                <a:solidFill>
                  <a:schemeClr val="bg1"/>
                </a:solidFill>
                <a:highlight>
                  <a:srgbClr val="3E6CA4"/>
                </a:highlight>
              </a:rPr>
              <a:t> </a:t>
            </a:r>
          </a:p>
        </p:txBody>
      </p:sp>
      <p:pic>
        <p:nvPicPr>
          <p:cNvPr id="8" name="Picture 4">
            <a:extLst>
              <a:ext uri="{FF2B5EF4-FFF2-40B4-BE49-F238E27FC236}">
                <a16:creationId xmlns:a16="http://schemas.microsoft.com/office/drawing/2014/main" id="{6624BF57-A00A-B0A6-9120-08555DEED5C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3" name="TextBox 2">
            <a:extLst>
              <a:ext uri="{FF2B5EF4-FFF2-40B4-BE49-F238E27FC236}">
                <a16:creationId xmlns:a16="http://schemas.microsoft.com/office/drawing/2014/main" id="{4AFDF41A-6D4D-9004-17EC-B292B1BDABA4}"/>
              </a:ext>
            </a:extLst>
          </p:cNvPr>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FBAC8B55-2140-5B83-BED9-33C91E1488E2}"/>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311028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944946-C7F3-CA96-50CF-5DB6BF011CA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D43FDCB-3FF7-A752-BA1A-04BA0F546A64}"/>
              </a:ext>
            </a:extLst>
          </p:cNvPr>
          <p:cNvPicPr>
            <a:picLocks noChangeAspect="1"/>
          </p:cNvPicPr>
          <p:nvPr/>
        </p:nvPicPr>
        <p:blipFill>
          <a:blip r:embed="rId3" cstate="screen">
            <a:extLst>
              <a:ext uri="{28A0092B-C50C-407E-A947-70E740481C1C}">
                <a14:useLocalDpi xmlns:a14="http://schemas.microsoft.com/office/drawing/2010/main"/>
              </a:ext>
            </a:extLst>
          </a:blip>
          <a:srcRect b="24910"/>
          <a:stretch/>
        </p:blipFill>
        <p:spPr>
          <a:xfrm>
            <a:off x="-7711" y="-27385"/>
            <a:ext cx="5262973" cy="2173318"/>
          </a:xfrm>
          <a:prstGeom prst="rect">
            <a:avLst/>
          </a:prstGeom>
        </p:spPr>
      </p:pic>
      <p:sp>
        <p:nvSpPr>
          <p:cNvPr id="6" name="TextBox 5">
            <a:extLst>
              <a:ext uri="{FF2B5EF4-FFF2-40B4-BE49-F238E27FC236}">
                <a16:creationId xmlns:a16="http://schemas.microsoft.com/office/drawing/2014/main" id="{F5A33CE1-2BFC-E4F1-A0DF-CFBB5ECEA851}"/>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 Advanced Text Analytics with NLP and GenAI</a:t>
            </a:r>
          </a:p>
        </p:txBody>
      </p:sp>
      <p:pic>
        <p:nvPicPr>
          <p:cNvPr id="8" name="Picture 4">
            <a:extLst>
              <a:ext uri="{FF2B5EF4-FFF2-40B4-BE49-F238E27FC236}">
                <a16:creationId xmlns:a16="http://schemas.microsoft.com/office/drawing/2014/main" id="{6EC547DB-37C0-0CE4-B668-8A6BFA013D1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11" name="TextBox 10">
            <a:extLst>
              <a:ext uri="{FF2B5EF4-FFF2-40B4-BE49-F238E27FC236}">
                <a16:creationId xmlns:a16="http://schemas.microsoft.com/office/drawing/2014/main" id="{1BBC0859-CFF7-1547-3EFC-9BED153F5E8C}"/>
              </a:ext>
            </a:extLst>
          </p:cNvPr>
          <p:cNvSpPr txBox="1"/>
          <p:nvPr/>
        </p:nvSpPr>
        <p:spPr>
          <a:xfrm>
            <a:off x="191344" y="3113276"/>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sz="1800"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1" i="0" u="none" strike="noStrike" kern="1200" cap="none" spc="0" normalizeH="0" baseline="0" noProof="0" dirty="0">
                <a:ln>
                  <a:noFill/>
                </a:ln>
                <a:solidFill>
                  <a:prstClr val="black"/>
                </a:solidFill>
                <a:effectLst/>
                <a:uLnTx/>
                <a:uFillTx/>
                <a:latin typeface="Calibri"/>
                <a:ea typeface="+mn-ea"/>
                <a:cs typeface="+mn-cs"/>
              </a:rPr>
              <a:t>Session I: Tutorial Overview/Dataset (1:10-1:15)</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Text Mining in R and Python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NIST Cybersecurity RFI Corpus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1" i="0" u="none" strike="noStrike" kern="1200" cap="none" spc="0" normalizeH="0" baseline="0" noProof="0" dirty="0">
                <a:ln>
                  <a:noFill/>
                </a:ln>
                <a:solidFill>
                  <a:prstClr val="black"/>
                </a:solidFill>
                <a:effectLst/>
                <a:uLnTx/>
                <a:uFillTx/>
                <a:latin typeface="Calibri"/>
                <a:ea typeface="+mn-ea"/>
                <a:cs typeface="+mn-cs"/>
              </a:rPr>
              <a:t>Session II: Bag of Words Approaches (1:15-1:45)</a:t>
            </a: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Dictionaries and Sentiment Analysis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1" i="0" u="none" strike="noStrike" kern="1200" cap="none" spc="0" normalizeH="0" baseline="0" noProof="0" dirty="0">
                <a:ln>
                  <a:noFill/>
                </a:ln>
                <a:solidFill>
                  <a:prstClr val="black"/>
                </a:solidFill>
                <a:effectLst/>
                <a:uLnTx/>
                <a:uFillTx/>
                <a:latin typeface="Calibri"/>
                <a:ea typeface="+mn-ea"/>
                <a:cs typeface="+mn-cs"/>
              </a:rPr>
              <a:t>Session III: NLP-Syntactic Parsing and Unsupervised Machine Learning Approaches (1:45-2:15)</a:t>
            </a: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Topic Modeling</a:t>
            </a:r>
          </a:p>
        </p:txBody>
      </p:sp>
      <p:sp>
        <p:nvSpPr>
          <p:cNvPr id="4" name="TextBox 3">
            <a:extLst>
              <a:ext uri="{FF2B5EF4-FFF2-40B4-BE49-F238E27FC236}">
                <a16:creationId xmlns:a16="http://schemas.microsoft.com/office/drawing/2014/main" id="{7FC9B9B3-B3D1-76E2-39A2-B2E341813B7A}"/>
              </a:ext>
            </a:extLst>
          </p:cNvPr>
          <p:cNvSpPr txBox="1"/>
          <p:nvPr/>
        </p:nvSpPr>
        <p:spPr>
          <a:xfrm>
            <a:off x="27566" y="2420888"/>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1050AA77-E52B-8833-E795-F0E8C039C25C}"/>
              </a:ext>
            </a:extLst>
          </p:cNvPr>
          <p:cNvSpPr txBox="1"/>
          <p:nvPr/>
        </p:nvSpPr>
        <p:spPr>
          <a:xfrm>
            <a:off x="6501925" y="3113276"/>
            <a:ext cx="5246718"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(2:45-3:15)</a:t>
            </a: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1" i="0" u="none" strike="noStrike" kern="1200" cap="none" spc="0" normalizeH="0" baseline="0" noProof="0" dirty="0">
                <a:ln>
                  <a:noFill/>
                </a:ln>
                <a:solidFill>
                  <a:prstClr val="black"/>
                </a:solidFill>
                <a:effectLst/>
                <a:uLnTx/>
                <a:uFillTx/>
                <a:latin typeface="Calibri"/>
                <a:ea typeface="+mn-ea"/>
                <a:cs typeface="+mn-cs"/>
              </a:rPr>
              <a:t>Session V: Generative AI and RAG (3:15-3:45)</a:t>
            </a:r>
            <a:endParaRPr kumimoji="0" lang="en-CA" sz="18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Prompt Engineering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Notebook LM/AI Studio</a:t>
            </a:r>
            <a:endParaRPr kumimoji="0" lang="en-CA" sz="1800"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1800" b="0" i="0" u="none" strike="noStrike" kern="1200" cap="none" spc="0" normalizeH="0" baseline="0" noProof="0" dirty="0">
                <a:ln>
                  <a:noFill/>
                </a:ln>
                <a:solidFill>
                  <a:prstClr val="black"/>
                </a:solidFill>
                <a:effectLst/>
                <a:uLnTx/>
                <a:uFillTx/>
                <a:latin typeface="Calibri"/>
                <a:ea typeface="+mn-ea"/>
                <a:cs typeface="+mn-cs"/>
              </a:rPr>
              <a:t>HICSS Community on Text Analytics</a:t>
            </a:r>
          </a:p>
        </p:txBody>
      </p:sp>
      <p:pic>
        <p:nvPicPr>
          <p:cNvPr id="7" name="Picture 6">
            <a:extLst>
              <a:ext uri="{FF2B5EF4-FFF2-40B4-BE49-F238E27FC236}">
                <a16:creationId xmlns:a16="http://schemas.microsoft.com/office/drawing/2014/main" id="{6767F49F-1605-F04C-2C07-4224A46B85D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82014" y="42737"/>
            <a:ext cx="733258" cy="733258"/>
          </a:xfrm>
          <a:prstGeom prst="rect">
            <a:avLst/>
          </a:prstGeom>
        </p:spPr>
      </p:pic>
    </p:spTree>
    <p:extLst>
      <p:ext uri="{BB962C8B-B14F-4D97-AF65-F5344CB8AC3E}">
        <p14:creationId xmlns:p14="http://schemas.microsoft.com/office/powerpoint/2010/main" val="1075838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304799" y="1480930"/>
            <a:ext cx="11650134" cy="4753288"/>
          </a:xfrm>
          <a:ln/>
        </p:spPr>
        <p:txBody>
          <a:bodyPr numCol="2">
            <a:noAutofit/>
          </a:bodyPr>
          <a:lstStyle/>
          <a:p>
            <a:r>
              <a:rPr lang="en-US" b="1" dirty="0"/>
              <a:t>Statistical Text Mining</a:t>
            </a:r>
          </a:p>
          <a:p>
            <a:pPr lvl="1"/>
            <a:r>
              <a:rPr lang="en-US" dirty="0"/>
              <a:t>Takes a “bag of words” approach</a:t>
            </a:r>
          </a:p>
          <a:p>
            <a:pPr lvl="1"/>
            <a:r>
              <a:rPr lang="en-US" dirty="0"/>
              <a:t>Creates a numerical representation of the corpus</a:t>
            </a:r>
          </a:p>
          <a:p>
            <a:pPr lvl="1"/>
            <a:r>
              <a:rPr lang="en-US" dirty="0"/>
              <a:t>Contributes to techniques such as keyword and phrase frequency analysis, topic modeling, data manipulation and most other statistically based analyses</a:t>
            </a:r>
          </a:p>
          <a:p>
            <a:r>
              <a:rPr lang="en-US" b="1" dirty="0"/>
              <a:t>Natural Language Processing</a:t>
            </a:r>
          </a:p>
          <a:p>
            <a:pPr lvl="1"/>
            <a:r>
              <a:rPr lang="en-US" dirty="0"/>
              <a:t>Usually begins by parsing text and parts of speech tagging</a:t>
            </a:r>
          </a:p>
          <a:p>
            <a:pPr lvl="1"/>
            <a:r>
              <a:rPr lang="en-US" dirty="0"/>
              <a:t>Contributes to techniques such as Named Entity Recognition </a:t>
            </a:r>
          </a:p>
        </p:txBody>
      </p:sp>
      <p:sp>
        <p:nvSpPr>
          <p:cNvPr id="6" name="Shape 57">
            <a:extLst>
              <a:ext uri="{FF2B5EF4-FFF2-40B4-BE49-F238E27FC236}">
                <a16:creationId xmlns:a16="http://schemas.microsoft.com/office/drawing/2014/main" id="{9456C8DB-A467-9E40-A6C8-C9D3518D4293}"/>
              </a:ext>
            </a:extLst>
          </p:cNvPr>
          <p:cNvSpPr txBox="1">
            <a:spLocks/>
          </p:cNvSpPr>
          <p:nvPr/>
        </p:nvSpPr>
        <p:spPr>
          <a:xfrm>
            <a:off x="0" y="-13422"/>
            <a:ext cx="12192000" cy="1154386"/>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000" b="1" i="0" u="none" strike="noStrike" kern="1200" cap="none" spc="0" normalizeH="0" baseline="0" noProof="0" dirty="0">
                <a:ln>
                  <a:noFill/>
                </a:ln>
                <a:solidFill>
                  <a:srgbClr val="4F81BD">
                    <a:lumMod val="75000"/>
                  </a:srgbClr>
                </a:solidFill>
                <a:effectLst/>
                <a:uLnTx/>
                <a:uFillTx/>
                <a:latin typeface="Calibri"/>
                <a:cs typeface="Gill Sans"/>
                <a:sym typeface="Gill Sans"/>
              </a:rPr>
              <a:t>Statistical Text Mining v. Natural Language Processing</a:t>
            </a:r>
          </a:p>
        </p:txBody>
      </p:sp>
    </p:spTree>
    <p:extLst>
      <p:ext uri="{BB962C8B-B14F-4D97-AF65-F5344CB8AC3E}">
        <p14:creationId xmlns:p14="http://schemas.microsoft.com/office/powerpoint/2010/main" val="163568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p:cNvSpPr>
          <p:nvPr/>
        </p:nvSpPr>
        <p:spPr bwMode="auto">
          <a:xfrm>
            <a:off x="425669" y="1307938"/>
            <a:ext cx="11288110" cy="49673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000000"/>
                </a:solidFill>
                <a:miter lim="800000"/>
                <a:headEnd type="none" w="med" len="med"/>
                <a:tailEnd type="none" w="med" len="med"/>
              </a14:hiddenLine>
            </a:ext>
          </a:extLst>
        </p:spPr>
        <p:txBody>
          <a:bodyPr lIns="0" tIns="0" rIns="321457" bIns="0" numCol="1" anchor="ctr"/>
          <a:lstStyle/>
          <a:p>
            <a:pPr marL="285750" marR="0" lvl="0"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The “</a:t>
            </a:r>
            <a:r>
              <a:rPr kumimoji="0" lang="en-US" sz="3200" b="0" i="1" u="none" strike="noStrike" kern="1200" cap="none" spc="0" normalizeH="0" baseline="0" noProof="0" dirty="0">
                <a:ln>
                  <a:noFill/>
                </a:ln>
                <a:solidFill>
                  <a:prstClr val="black"/>
                </a:solidFill>
                <a:effectLst/>
                <a:uLnTx/>
                <a:uFillTx/>
                <a:latin typeface="Calibri"/>
                <a:ea typeface="+mn-ea"/>
                <a:cs typeface="+mn-cs"/>
              </a:rPr>
              <a:t>bag of words</a:t>
            </a:r>
            <a:r>
              <a:rPr kumimoji="0" lang="en-US" sz="3200" b="0" i="0" u="none" strike="noStrike" kern="1200" cap="none" spc="0" normalizeH="0" baseline="0" noProof="0" dirty="0">
                <a:ln>
                  <a:noFill/>
                </a:ln>
                <a:solidFill>
                  <a:prstClr val="black"/>
                </a:solidFill>
                <a:effectLst/>
                <a:uLnTx/>
                <a:uFillTx/>
                <a:latin typeface="Calibri"/>
                <a:ea typeface="+mn-ea"/>
                <a:cs typeface="+mn-cs"/>
              </a:rPr>
              <a:t>” assumption</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 An assumption made by the vector-space model that the order of the words in the document does not matter</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While a “big assumption” text mining experts have found that they can still differentiate between semantic concepts by using all the words in the documents</a:t>
            </a:r>
          </a:p>
          <a:p>
            <a:pPr marL="285750" marR="0" lvl="0"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Bag of Words assumptions do not work in all situations and some information extraction tasks and natural language processing (NLP) relies heavily on the words themselves (e.g. part of speech tagging) and the order of the words (preceding and following)</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Specialized NLP algorithms are used in these cases</a:t>
            </a:r>
          </a:p>
        </p:txBody>
      </p:sp>
      <p:sp>
        <p:nvSpPr>
          <p:cNvPr id="4" name="Shape 57">
            <a:extLst>
              <a:ext uri="{FF2B5EF4-FFF2-40B4-BE49-F238E27FC236}">
                <a16:creationId xmlns:a16="http://schemas.microsoft.com/office/drawing/2014/main" id="{17B457DF-170E-DA47-8E86-40AB026C37AE}"/>
              </a:ext>
            </a:extLst>
          </p:cNvPr>
          <p:cNvSpPr txBox="1">
            <a:spLocks/>
          </p:cNvSpPr>
          <p:nvPr/>
        </p:nvSpPr>
        <p:spPr>
          <a:xfrm>
            <a:off x="-26276" y="43729"/>
            <a:ext cx="12192000" cy="857225"/>
          </a:xfrm>
          <a:prstGeom prst="rect">
            <a:avLst/>
          </a:prstGeom>
          <a:ln w="12700">
            <a:noFill/>
          </a:ln>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The “Bag of Words” Assumption</a:t>
            </a:r>
          </a:p>
        </p:txBody>
      </p:sp>
    </p:spTree>
    <p:extLst>
      <p:ext uri="{BB962C8B-B14F-4D97-AF65-F5344CB8AC3E}">
        <p14:creationId xmlns:p14="http://schemas.microsoft.com/office/powerpoint/2010/main" val="19589835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18982" y="963258"/>
            <a:ext cx="11379199" cy="5365653"/>
          </a:xfrm>
          <a:ln/>
        </p:spPr>
        <p:txBody>
          <a:bodyPr>
            <a:noAutofit/>
          </a:bodyPr>
          <a:lstStyle/>
          <a:p>
            <a:r>
              <a:rPr lang="en-US" sz="3600" dirty="0"/>
              <a:t>A token is a meaningful unit of text (e.g. character, word, sentence, or paragraph). To “tokenize” a text, you do so by selecting the unit that is most meaningful to you for your analysis.</a:t>
            </a:r>
          </a:p>
          <a:p>
            <a:pPr lvl="1"/>
            <a:r>
              <a:rPr lang="en-US" sz="3200" dirty="0"/>
              <a:t>Parsing/separating text into </a:t>
            </a:r>
            <a:r>
              <a:rPr lang="en-US" sz="3200" b="1" i="1" u="sng" dirty="0"/>
              <a:t>meaningful</a:t>
            </a:r>
            <a:r>
              <a:rPr lang="en-US" sz="3200" dirty="0"/>
              <a:t> “chunks”</a:t>
            </a:r>
          </a:p>
          <a:p>
            <a:pPr lvl="1"/>
            <a:r>
              <a:rPr lang="en-US" sz="3200" dirty="0"/>
              <a:t>May tokenize by “</a:t>
            </a:r>
            <a:r>
              <a:rPr lang="en-US" sz="3200" b="1" i="1" u="sng" dirty="0"/>
              <a:t>character</a:t>
            </a:r>
            <a:r>
              <a:rPr lang="en-US" sz="3200" dirty="0"/>
              <a:t>” – not necessarily useful</a:t>
            </a:r>
          </a:p>
          <a:p>
            <a:pPr lvl="1"/>
            <a:r>
              <a:rPr lang="en-US" sz="3200" dirty="0"/>
              <a:t>May tokenize by “</a:t>
            </a:r>
            <a:r>
              <a:rPr lang="en-US" sz="3200" b="1" i="1" u="sng" dirty="0"/>
              <a:t>word</a:t>
            </a:r>
            <a:r>
              <a:rPr lang="en-US" sz="3200" dirty="0"/>
              <a:t>” – most frequent starting point</a:t>
            </a:r>
          </a:p>
          <a:p>
            <a:pPr lvl="1"/>
            <a:r>
              <a:rPr lang="en-US" sz="3200" dirty="0"/>
              <a:t>May tokenize by “</a:t>
            </a:r>
            <a:r>
              <a:rPr lang="en-US" sz="3200" b="1" i="1" u="sng" dirty="0"/>
              <a:t>n-grams</a:t>
            </a:r>
            <a:r>
              <a:rPr lang="en-US" sz="3200" dirty="0"/>
              <a:t>” – 2-x word phrases</a:t>
            </a:r>
          </a:p>
          <a:p>
            <a:pPr lvl="1"/>
            <a:r>
              <a:rPr lang="en-US" sz="3200" dirty="0"/>
              <a:t>May tokenize by “</a:t>
            </a:r>
            <a:r>
              <a:rPr lang="en-US" sz="3200" b="1" i="1" u="sng" dirty="0"/>
              <a:t>sentences</a:t>
            </a:r>
            <a:r>
              <a:rPr lang="en-US" sz="3200" dirty="0"/>
              <a:t>” – helpful in some analyses</a:t>
            </a:r>
          </a:p>
          <a:p>
            <a:pPr lvl="1"/>
            <a:r>
              <a:rPr lang="en-US" sz="3200" dirty="0"/>
              <a:t>May tokenize by “</a:t>
            </a:r>
            <a:r>
              <a:rPr lang="en-US" sz="3200" b="1" i="1" u="sng" dirty="0"/>
              <a:t>paragraphs</a:t>
            </a:r>
            <a:r>
              <a:rPr lang="en-US" sz="3200" dirty="0"/>
              <a:t>” – helpful in some analyses</a:t>
            </a:r>
          </a:p>
        </p:txBody>
      </p:sp>
      <p:sp>
        <p:nvSpPr>
          <p:cNvPr id="4" name="Shape 57">
            <a:extLst>
              <a:ext uri="{FF2B5EF4-FFF2-40B4-BE49-F238E27FC236}">
                <a16:creationId xmlns:a16="http://schemas.microsoft.com/office/drawing/2014/main" id="{AD6188FB-64C5-A34C-A2E9-3EA543DD78C9}"/>
              </a:ext>
            </a:extLst>
          </p:cNvPr>
          <p:cNvSpPr txBox="1">
            <a:spLocks/>
          </p:cNvSpPr>
          <p:nvPr/>
        </p:nvSpPr>
        <p:spPr>
          <a:xfrm>
            <a:off x="0" y="0"/>
            <a:ext cx="12192000" cy="1154386"/>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6000" b="1" i="0" u="none" strike="noStrike" kern="1200" cap="none" spc="0" normalizeH="0" baseline="0" noProof="0" dirty="0">
                <a:ln>
                  <a:noFill/>
                </a:ln>
                <a:solidFill>
                  <a:srgbClr val="4F81BD">
                    <a:lumMod val="75000"/>
                  </a:srgbClr>
                </a:solidFill>
                <a:effectLst/>
                <a:uLnTx/>
                <a:uFillTx/>
                <a:latin typeface="Calibri"/>
                <a:cs typeface="Gill Sans"/>
                <a:sym typeface="Gill Sans"/>
              </a:rPr>
              <a:t>Tokenization</a:t>
            </a:r>
          </a:p>
        </p:txBody>
      </p:sp>
    </p:spTree>
    <p:extLst>
      <p:ext uri="{BB962C8B-B14F-4D97-AF65-F5344CB8AC3E}">
        <p14:creationId xmlns:p14="http://schemas.microsoft.com/office/powerpoint/2010/main" val="17767244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18982" y="963258"/>
            <a:ext cx="11379199" cy="5365653"/>
          </a:xfrm>
          <a:ln/>
        </p:spPr>
        <p:txBody>
          <a:bodyPr>
            <a:noAutofit/>
          </a:bodyPr>
          <a:lstStyle/>
          <a:p>
            <a:r>
              <a:rPr lang="en-US" sz="3600" dirty="0"/>
              <a:t>Count-based evaluation</a:t>
            </a:r>
          </a:p>
          <a:p>
            <a:pPr lvl="1"/>
            <a:r>
              <a:rPr lang="en-US" sz="3200" dirty="0"/>
              <a:t>One of the simplest analyses methods, but widely used</a:t>
            </a:r>
          </a:p>
          <a:p>
            <a:pPr lvl="1"/>
            <a:r>
              <a:rPr lang="en-US" sz="3200" dirty="0"/>
              <a:t>A “frequent” term is deemed “important”</a:t>
            </a:r>
          </a:p>
          <a:p>
            <a:pPr lvl="1"/>
            <a:r>
              <a:rPr lang="en-US" sz="3200" dirty="0"/>
              <a:t>Easily interpretable, and computationally inexpensive</a:t>
            </a:r>
          </a:p>
          <a:p>
            <a:pPr lvl="1"/>
            <a:r>
              <a:rPr lang="en-US" sz="3200" dirty="0"/>
              <a:t>Word frequencies, and “phrase” frequencies (n-grams)</a:t>
            </a:r>
          </a:p>
          <a:p>
            <a:pPr lvl="1"/>
            <a:r>
              <a:rPr lang="en-US" sz="3200" dirty="0"/>
              <a:t>Creation of a term-document matrix</a:t>
            </a:r>
          </a:p>
          <a:p>
            <a:pPr lvl="2"/>
            <a:r>
              <a:rPr lang="en-US" dirty="0"/>
              <a:t>Represents the corpus in form of a matrix with documents as rows and terms as columns</a:t>
            </a:r>
          </a:p>
          <a:p>
            <a:pPr lvl="1"/>
            <a:r>
              <a:rPr lang="en-US" sz="3200" dirty="0"/>
              <a:t>You may also use the ”heuristic” of TF*IDF</a:t>
            </a:r>
          </a:p>
          <a:p>
            <a:pPr lvl="2"/>
            <a:r>
              <a:rPr lang="en-US" sz="2800" dirty="0"/>
              <a:t>Term frequency by inverted document frequency to identify “important” words</a:t>
            </a:r>
          </a:p>
        </p:txBody>
      </p:sp>
      <p:sp>
        <p:nvSpPr>
          <p:cNvPr id="4" name="Shape 57">
            <a:extLst>
              <a:ext uri="{FF2B5EF4-FFF2-40B4-BE49-F238E27FC236}">
                <a16:creationId xmlns:a16="http://schemas.microsoft.com/office/drawing/2014/main" id="{AD6188FB-64C5-A34C-A2E9-3EA543DD78C9}"/>
              </a:ext>
            </a:extLst>
          </p:cNvPr>
          <p:cNvSpPr txBox="1">
            <a:spLocks/>
          </p:cNvSpPr>
          <p:nvPr/>
        </p:nvSpPr>
        <p:spPr>
          <a:xfrm>
            <a:off x="0" y="0"/>
            <a:ext cx="12192000" cy="1154386"/>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Frequency Analysis</a:t>
            </a:r>
          </a:p>
        </p:txBody>
      </p:sp>
    </p:spTree>
    <p:extLst>
      <p:ext uri="{BB962C8B-B14F-4D97-AF65-F5344CB8AC3E}">
        <p14:creationId xmlns:p14="http://schemas.microsoft.com/office/powerpoint/2010/main" val="13597581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270933" y="1140964"/>
            <a:ext cx="11650134" cy="4415357"/>
          </a:xfrm>
          <a:ln/>
        </p:spPr>
        <p:txBody>
          <a:bodyPr>
            <a:noAutofit/>
          </a:bodyPr>
          <a:lstStyle/>
          <a:p>
            <a:r>
              <a:rPr lang="en-US" sz="6000" dirty="0"/>
              <a:t>tm</a:t>
            </a:r>
          </a:p>
          <a:p>
            <a:endParaRPr lang="en-US" sz="6000" dirty="0"/>
          </a:p>
          <a:p>
            <a:r>
              <a:rPr lang="en-US" sz="6000" dirty="0"/>
              <a:t>Tidytext</a:t>
            </a:r>
          </a:p>
          <a:p>
            <a:endParaRPr lang="en-US" sz="6000" dirty="0"/>
          </a:p>
          <a:p>
            <a:r>
              <a:rPr lang="en-US" sz="6000" dirty="0" err="1"/>
              <a:t>quanteda</a:t>
            </a:r>
            <a:endParaRPr lang="en-US" sz="6000" dirty="0"/>
          </a:p>
        </p:txBody>
      </p:sp>
      <p:sp>
        <p:nvSpPr>
          <p:cNvPr id="6" name="Shape 57">
            <a:extLst>
              <a:ext uri="{FF2B5EF4-FFF2-40B4-BE49-F238E27FC236}">
                <a16:creationId xmlns:a16="http://schemas.microsoft.com/office/drawing/2014/main" id="{9456C8DB-A467-9E40-A6C8-C9D3518D4293}"/>
              </a:ext>
            </a:extLst>
          </p:cNvPr>
          <p:cNvSpPr txBox="1">
            <a:spLocks/>
          </p:cNvSpPr>
          <p:nvPr/>
        </p:nvSpPr>
        <p:spPr>
          <a:xfrm>
            <a:off x="0" y="-13422"/>
            <a:ext cx="12192000" cy="1154386"/>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Text Mining in R: An Ecosystem Overview</a:t>
            </a:r>
          </a:p>
        </p:txBody>
      </p:sp>
      <p:pic>
        <p:nvPicPr>
          <p:cNvPr id="4" name="Picture 3" descr="A picture containing drawing&#10;&#10;Description automatically generated">
            <a:extLst>
              <a:ext uri="{FF2B5EF4-FFF2-40B4-BE49-F238E27FC236}">
                <a16:creationId xmlns:a16="http://schemas.microsoft.com/office/drawing/2014/main" id="{42822D91-52F2-4041-A798-7F5DE4073DB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8946" b="7886"/>
          <a:stretch/>
        </p:blipFill>
        <p:spPr bwMode="auto">
          <a:xfrm>
            <a:off x="7553738" y="2916874"/>
            <a:ext cx="3834458" cy="2304993"/>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18E716FB-E9B0-8743-8473-EDBF19828CE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54256" y="1129271"/>
            <a:ext cx="2433149" cy="3428811"/>
          </a:xfrm>
          <a:prstGeom prst="rect">
            <a:avLst/>
          </a:prstGeom>
          <a:ln>
            <a:solidFill>
              <a:schemeClr val="tx1"/>
            </a:solidFill>
          </a:ln>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133C5CEB-A874-F245-BAB0-BD0BCD20A4A2}"/>
              </a:ext>
            </a:extLst>
          </p:cNvPr>
          <p:cNvPicPr>
            <a:picLocks noChangeAspect="1"/>
          </p:cNvPicPr>
          <p:nvPr/>
        </p:nvPicPr>
        <p:blipFill rotWithShape="1">
          <a:blip r:embed="rId4"/>
          <a:srcRect r="4372"/>
          <a:stretch/>
        </p:blipFill>
        <p:spPr>
          <a:xfrm>
            <a:off x="5370830" y="5311917"/>
            <a:ext cx="3965953" cy="1398790"/>
          </a:xfrm>
          <a:prstGeom prst="rect">
            <a:avLst/>
          </a:prstGeom>
        </p:spPr>
      </p:pic>
    </p:spTree>
    <p:extLst>
      <p:ext uri="{BB962C8B-B14F-4D97-AF65-F5344CB8AC3E}">
        <p14:creationId xmlns:p14="http://schemas.microsoft.com/office/powerpoint/2010/main" val="37698763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p:cNvSpPr>
          <p:nvPr/>
        </p:nvSpPr>
        <p:spPr bwMode="auto">
          <a:xfrm>
            <a:off x="194092" y="1436914"/>
            <a:ext cx="11803815" cy="47810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000000"/>
                </a:solidFill>
                <a:miter lim="800000"/>
                <a:headEnd type="none" w="med" len="med"/>
                <a:tailEnd type="none" w="med" len="med"/>
              </a14:hiddenLine>
            </a:ext>
          </a:extLst>
        </p:spPr>
        <p:txBody>
          <a:bodyPr lIns="0" tIns="0" rIns="321457" bIns="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Designed by RStudio, led by Chief Data Scientist Hadley Wickham. The tidyverse includes a collection of versatile packages that are engineered to work together very closely, easily passing data into and out of each package, to transform how data scientists use R for analytics. The packages contained in the tidyverse are: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ggplot2 (visualization),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dplyr</a:t>
            </a:r>
            <a:r>
              <a:rPr kumimoji="0" lang="en-US" sz="2000" b="0" i="0" u="none" strike="noStrike" kern="1200" cap="none" spc="0" normalizeH="0" baseline="0" noProof="0" dirty="0">
                <a:ln>
                  <a:noFill/>
                </a:ln>
                <a:solidFill>
                  <a:prstClr val="black"/>
                </a:solidFill>
                <a:effectLst/>
                <a:uLnTx/>
                <a:uFillTx/>
                <a:latin typeface="Calibri"/>
                <a:ea typeface="+mn-ea"/>
                <a:cs typeface="+mn-cs"/>
              </a:rPr>
              <a:t> (manipulation),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tidyr</a:t>
            </a:r>
            <a:r>
              <a:rPr kumimoji="0" lang="en-US" sz="2000" b="0" i="0" u="none" strike="noStrike" kern="1200" cap="none" spc="0" normalizeH="0" baseline="0" noProof="0" dirty="0">
                <a:ln>
                  <a:noFill/>
                </a:ln>
                <a:solidFill>
                  <a:prstClr val="black"/>
                </a:solidFill>
                <a:effectLst/>
                <a:uLnTx/>
                <a:uFillTx/>
                <a:latin typeface="Calibri"/>
                <a:ea typeface="+mn-ea"/>
                <a:cs typeface="+mn-cs"/>
              </a:rPr>
              <a:t> (creating tidy datasets),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readr</a:t>
            </a:r>
            <a:r>
              <a:rPr kumimoji="0" lang="en-US" sz="2000" b="0" i="0" u="none" strike="noStrike" kern="1200" cap="none" spc="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a:ea typeface="+mn-ea"/>
                <a:cs typeface="+mn-cs"/>
              </a:rPr>
              <a:t>rread</a:t>
            </a:r>
            <a:r>
              <a:rPr kumimoji="0" lang="en-US" sz="2000" b="0" i="0" u="none" strike="noStrike" kern="1200" cap="none" spc="0" normalizeH="0" baseline="0" noProof="0" dirty="0">
                <a:ln>
                  <a:noFill/>
                </a:ln>
                <a:solidFill>
                  <a:prstClr val="black"/>
                </a:solidFill>
                <a:effectLst/>
                <a:uLnTx/>
                <a:uFillTx/>
                <a:latin typeface="Calibri"/>
                <a:ea typeface="+mn-ea"/>
                <a:cs typeface="+mn-cs"/>
              </a:rPr>
              <a:t> in rectangular data),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purrr</a:t>
            </a:r>
            <a:r>
              <a:rPr kumimoji="0" lang="en-US" sz="2000" b="0" i="0" u="none" strike="noStrike" kern="1200" cap="none" spc="0" normalizeH="0" baseline="0" noProof="0" dirty="0">
                <a:ln>
                  <a:noFill/>
                </a:ln>
                <a:solidFill>
                  <a:prstClr val="black"/>
                </a:solidFill>
                <a:effectLst/>
                <a:uLnTx/>
                <a:uFillTx/>
                <a:latin typeface="Calibri"/>
                <a:ea typeface="+mn-ea"/>
                <a:cs typeface="+mn-cs"/>
              </a:rPr>
              <a:t> (functional programming),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tibble</a:t>
            </a:r>
            <a:r>
              <a:rPr kumimoji="0" lang="en-US" sz="2000" b="0" i="0" u="none" strike="noStrike" kern="1200" cap="none" spc="0" normalizeH="0" baseline="0" noProof="0" dirty="0">
                <a:ln>
                  <a:noFill/>
                </a:ln>
                <a:solidFill>
                  <a:prstClr val="black"/>
                </a:solidFill>
                <a:effectLst/>
                <a:uLnTx/>
                <a:uFillTx/>
                <a:latin typeface="Calibri"/>
                <a:ea typeface="+mn-ea"/>
                <a:cs typeface="+mn-cs"/>
              </a:rPr>
              <a:t> (a modern re-imagining of the data frame),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stringr</a:t>
            </a:r>
            <a:r>
              <a:rPr kumimoji="0" lang="en-US" sz="2000" b="0" i="0" u="none" strike="noStrike" kern="1200" cap="none" spc="0" normalizeH="0" baseline="0" noProof="0" dirty="0">
                <a:ln>
                  <a:noFill/>
                </a:ln>
                <a:solidFill>
                  <a:prstClr val="black"/>
                </a:solidFill>
                <a:effectLst/>
                <a:uLnTx/>
                <a:uFillTx/>
                <a:latin typeface="Calibri"/>
                <a:ea typeface="+mn-ea"/>
                <a:cs typeface="+mn-cs"/>
              </a:rPr>
              <a:t> (string - text - manipulations),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forcats</a:t>
            </a:r>
            <a:r>
              <a:rPr kumimoji="0" lang="en-US" sz="2000" b="0" i="0" u="none" strike="noStrike" kern="1200" cap="none" spc="0" normalizeH="0" baseline="0" noProof="0" dirty="0">
                <a:ln>
                  <a:noFill/>
                </a:ln>
                <a:solidFill>
                  <a:prstClr val="black"/>
                </a:solidFill>
                <a:effectLst/>
                <a:uLnTx/>
                <a:uFillTx/>
                <a:latin typeface="Calibri"/>
                <a:ea typeface="+mn-ea"/>
                <a:cs typeface="+mn-cs"/>
              </a:rPr>
              <a:t> (solves problems with categorical variables. </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The packages of the tidyverse are all are designed to work together very closely. The multiple components of the tidyverse are illustrated below in Figure 1. using the now familiar R hexagonal icons.</a:t>
            </a:r>
          </a:p>
        </p:txBody>
      </p:sp>
      <p:sp>
        <p:nvSpPr>
          <p:cNvPr id="4" name="Shape 57">
            <a:extLst>
              <a:ext uri="{FF2B5EF4-FFF2-40B4-BE49-F238E27FC236}">
                <a16:creationId xmlns:a16="http://schemas.microsoft.com/office/drawing/2014/main" id="{68AF9202-214E-BE43-935D-E243872FC772}"/>
              </a:ext>
            </a:extLst>
          </p:cNvPr>
          <p:cNvSpPr txBox="1">
            <a:spLocks/>
          </p:cNvSpPr>
          <p:nvPr/>
        </p:nvSpPr>
        <p:spPr>
          <a:xfrm>
            <a:off x="0" y="-27384"/>
            <a:ext cx="12192000" cy="971160"/>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The Tidyverse</a:t>
            </a:r>
          </a:p>
        </p:txBody>
      </p:sp>
      <p:pic>
        <p:nvPicPr>
          <p:cNvPr id="5" name="Picture 4" descr="A picture containing drawing&#10;&#10;Description automatically generated">
            <a:extLst>
              <a:ext uri="{FF2B5EF4-FFF2-40B4-BE49-F238E27FC236}">
                <a16:creationId xmlns:a16="http://schemas.microsoft.com/office/drawing/2014/main" id="{811F4687-DF8D-9142-93E4-39DEB7EF4657}"/>
              </a:ext>
            </a:extLst>
          </p:cNvPr>
          <p:cNvPicPr>
            <a:picLocks noChangeAspect="1"/>
          </p:cNvPicPr>
          <p:nvPr/>
        </p:nvPicPr>
        <p:blipFill rotWithShape="1">
          <a:blip r:embed="rId2"/>
          <a:srcRect t="18946" b="7886"/>
          <a:stretch/>
        </p:blipFill>
        <p:spPr bwMode="auto">
          <a:xfrm>
            <a:off x="6548203" y="2433711"/>
            <a:ext cx="5312307" cy="319336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44579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1D7172E0-4269-BD40-8BD7-2DF6AF3EB5EB}"/>
              </a:ext>
            </a:extLst>
          </p:cNvPr>
          <p:cNvPicPr>
            <a:picLocks noChangeAspect="1"/>
          </p:cNvPicPr>
          <p:nvPr/>
        </p:nvPicPr>
        <p:blipFill rotWithShape="1">
          <a:blip r:embed="rId2"/>
          <a:srcRect t="11758" b="7886"/>
          <a:stretch/>
        </p:blipFill>
        <p:spPr bwMode="auto">
          <a:xfrm>
            <a:off x="1708343" y="919578"/>
            <a:ext cx="8775313" cy="5793320"/>
          </a:xfrm>
          <a:prstGeom prst="rect">
            <a:avLst/>
          </a:prstGeom>
          <a:ln>
            <a:noFill/>
          </a:ln>
          <a:extLst>
            <a:ext uri="{53640926-AAD7-44D8-BBD7-CCE9431645EC}">
              <a14:shadowObscured xmlns:a14="http://schemas.microsoft.com/office/drawing/2010/main"/>
            </a:ext>
          </a:extLst>
        </p:spPr>
      </p:pic>
      <p:sp>
        <p:nvSpPr>
          <p:cNvPr id="2" name="TextBox 1">
            <a:extLst>
              <a:ext uri="{FF2B5EF4-FFF2-40B4-BE49-F238E27FC236}">
                <a16:creationId xmlns:a16="http://schemas.microsoft.com/office/drawing/2014/main" id="{3BA15400-15B6-474C-9D0E-203708E7359B}"/>
              </a:ext>
            </a:extLst>
          </p:cNvPr>
          <p:cNvSpPr txBox="1"/>
          <p:nvPr/>
        </p:nvSpPr>
        <p:spPr>
          <a:xfrm>
            <a:off x="4768138" y="5848930"/>
            <a:ext cx="5542671"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Figure 1. Key Components of the RStudio Tidyverse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Shape 57">
            <a:extLst>
              <a:ext uri="{FF2B5EF4-FFF2-40B4-BE49-F238E27FC236}">
                <a16:creationId xmlns:a16="http://schemas.microsoft.com/office/drawing/2014/main" id="{82C5652E-7426-EA93-379D-D7CB24453536}"/>
              </a:ext>
            </a:extLst>
          </p:cNvPr>
          <p:cNvSpPr txBox="1">
            <a:spLocks/>
          </p:cNvSpPr>
          <p:nvPr/>
        </p:nvSpPr>
        <p:spPr>
          <a:xfrm>
            <a:off x="0" y="-27384"/>
            <a:ext cx="12192000" cy="971160"/>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The Tidyverse</a:t>
            </a:r>
          </a:p>
        </p:txBody>
      </p:sp>
    </p:spTree>
    <p:extLst>
      <p:ext uri="{BB962C8B-B14F-4D97-AF65-F5344CB8AC3E}">
        <p14:creationId xmlns:p14="http://schemas.microsoft.com/office/powerpoint/2010/main" val="24384999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p:cNvSpPr>
          <p:nvPr/>
        </p:nvSpPr>
        <p:spPr bwMode="auto">
          <a:xfrm>
            <a:off x="194092" y="451945"/>
            <a:ext cx="11803815" cy="61275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rgbClr val="000000"/>
                </a:solidFill>
                <a:miter lim="800000"/>
                <a:headEnd type="none" w="med" len="med"/>
                <a:tailEnd type="none" w="med" len="med"/>
              </a14:hiddenLine>
            </a:ext>
          </a:extLst>
        </p:spPr>
        <p:txBody>
          <a:bodyPr lIns="0" tIns="0" rIns="321457" bIns="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prstClr val="black"/>
                </a:solidFill>
                <a:effectLst/>
                <a:uLnTx/>
                <a:uFillTx/>
                <a:latin typeface="Calibri"/>
                <a:ea typeface="+mn-ea"/>
                <a:cs typeface="+mn-cs"/>
              </a:rPr>
              <a:t>dplyr</a:t>
            </a:r>
            <a:r>
              <a:rPr kumimoji="0" lang="en-US" sz="3200" b="0" i="0" u="none" strike="noStrike" kern="1200" cap="none" spc="0" normalizeH="0" baseline="0" noProof="0" dirty="0">
                <a:ln>
                  <a:noFill/>
                </a:ln>
                <a:solidFill>
                  <a:prstClr val="black"/>
                </a:solidFill>
                <a:effectLst/>
                <a:uLnTx/>
                <a:uFillTx/>
                <a:latin typeface="Calibri"/>
                <a:ea typeface="+mn-ea"/>
                <a:cs typeface="+mn-cs"/>
              </a:rPr>
              <a:t> is a grammar of data manipulation, providing a consistent set of verbs that help you solve the most common data manipulation challenges:</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800100" marR="0" lvl="1"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2"/>
              </a:rPr>
              <a:t>mutate()</a:t>
            </a:r>
            <a:r>
              <a:rPr kumimoji="0" lang="en-US" sz="2800" b="0" i="0" u="none" strike="noStrike" kern="1200" cap="none" spc="0" normalizeH="0" baseline="0" noProof="0" dirty="0">
                <a:ln>
                  <a:noFill/>
                </a:ln>
                <a:solidFill>
                  <a:prstClr val="black"/>
                </a:solidFill>
                <a:effectLst/>
                <a:uLnTx/>
                <a:uFillTx/>
                <a:latin typeface="Calibri"/>
                <a:ea typeface="+mn-ea"/>
                <a:cs typeface="+mn-cs"/>
              </a:rPr>
              <a:t> adds new variables that are functions of existing variables</a:t>
            </a:r>
          </a:p>
          <a:p>
            <a:pPr marL="800100" marR="0" lvl="1"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3"/>
              </a:rPr>
              <a:t>select()</a:t>
            </a:r>
            <a:r>
              <a:rPr kumimoji="0" lang="en-US" sz="2800" b="0" i="0" u="none" strike="noStrike" kern="1200" cap="none" spc="0" normalizeH="0" baseline="0" noProof="0" dirty="0">
                <a:ln>
                  <a:noFill/>
                </a:ln>
                <a:solidFill>
                  <a:prstClr val="black"/>
                </a:solidFill>
                <a:effectLst/>
                <a:uLnTx/>
                <a:uFillTx/>
                <a:latin typeface="Calibri"/>
                <a:ea typeface="+mn-ea"/>
                <a:cs typeface="+mn-cs"/>
              </a:rPr>
              <a:t> picks variables based on their names.</a:t>
            </a:r>
          </a:p>
          <a:p>
            <a:pPr marL="800100" marR="0" lvl="1"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4"/>
              </a:rPr>
              <a:t>filter()</a:t>
            </a:r>
            <a:r>
              <a:rPr kumimoji="0" lang="en-US" sz="2800" b="0" i="0" u="none" strike="noStrike" kern="1200" cap="none" spc="0" normalizeH="0" baseline="0" noProof="0" dirty="0">
                <a:ln>
                  <a:noFill/>
                </a:ln>
                <a:solidFill>
                  <a:prstClr val="black"/>
                </a:solidFill>
                <a:effectLst/>
                <a:uLnTx/>
                <a:uFillTx/>
                <a:latin typeface="Calibri"/>
                <a:ea typeface="+mn-ea"/>
                <a:cs typeface="+mn-cs"/>
              </a:rPr>
              <a:t> picks cases based on their values.</a:t>
            </a:r>
          </a:p>
          <a:p>
            <a:pPr marL="800100" marR="0" lvl="1"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5"/>
              </a:rPr>
              <a:t>summarise()</a:t>
            </a:r>
            <a:r>
              <a:rPr kumimoji="0" lang="en-US" sz="2800" b="0" i="0" u="none" strike="noStrike" kern="1200" cap="none" spc="0" normalizeH="0" baseline="0" noProof="0" dirty="0">
                <a:ln>
                  <a:noFill/>
                </a:ln>
                <a:solidFill>
                  <a:prstClr val="black"/>
                </a:solidFill>
                <a:effectLst/>
                <a:uLnTx/>
                <a:uFillTx/>
                <a:latin typeface="Calibri"/>
                <a:ea typeface="+mn-ea"/>
                <a:cs typeface="+mn-cs"/>
              </a:rPr>
              <a:t> reduces multiple values down to a single summary.</a:t>
            </a:r>
          </a:p>
          <a:p>
            <a:pPr marL="800100" marR="0" lvl="1"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6"/>
              </a:rPr>
              <a:t>arrange()</a:t>
            </a:r>
            <a:r>
              <a:rPr kumimoji="0" lang="en-US" sz="2800" b="0" i="0" u="none" strike="noStrike" kern="1200" cap="none" spc="0" normalizeH="0" baseline="0" noProof="0" dirty="0">
                <a:ln>
                  <a:noFill/>
                </a:ln>
                <a:solidFill>
                  <a:prstClr val="black"/>
                </a:solidFill>
                <a:effectLst/>
                <a:uLnTx/>
                <a:uFillTx/>
                <a:latin typeface="Calibri"/>
                <a:ea typeface="+mn-ea"/>
                <a:cs typeface="+mn-cs"/>
              </a:rPr>
              <a:t> changes the ordering of the rows.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These all combine naturally with </a:t>
            </a: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7"/>
              </a:rPr>
              <a:t>group_by()</a:t>
            </a:r>
            <a:r>
              <a:rPr kumimoji="0" lang="en-US" sz="2800" b="0" i="0" u="none" strike="noStrike" kern="1200" cap="none" spc="0" normalizeH="0" baseline="0" noProof="0" dirty="0">
                <a:ln>
                  <a:noFill/>
                </a:ln>
                <a:solidFill>
                  <a:prstClr val="black"/>
                </a:solidFill>
                <a:effectLst/>
                <a:uLnTx/>
                <a:uFillTx/>
                <a:latin typeface="Calibri"/>
                <a:ea typeface="+mn-ea"/>
                <a:cs typeface="+mn-cs"/>
              </a:rPr>
              <a:t> which allows you to perform any operation “by group”. You can learn more about them in </a:t>
            </a: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8"/>
              </a:rPr>
              <a:t>vignette("dplyr")</a:t>
            </a:r>
            <a:r>
              <a:rPr kumimoji="0" lang="en-US" sz="2800" b="0" i="0" u="none" strike="noStrike" kern="1200" cap="none" spc="0" normalizeH="0" baseline="0" noProof="0" dirty="0">
                <a:ln>
                  <a:noFill/>
                </a:ln>
                <a:solidFill>
                  <a:prstClr val="black"/>
                </a:solidFill>
                <a:effectLst/>
                <a:uLnTx/>
                <a:uFillTx/>
                <a:latin typeface="Calibri"/>
                <a:ea typeface="+mn-ea"/>
                <a:cs typeface="+mn-cs"/>
              </a:rPr>
              <a:t>. As well as these single-table verbs, </a:t>
            </a:r>
            <a:r>
              <a:rPr kumimoji="0" lang="en-US" sz="2800" b="0" i="0" u="none" strike="noStrike" kern="1200" cap="none" spc="0" normalizeH="0" baseline="0" noProof="0" dirty="0" err="1">
                <a:ln>
                  <a:noFill/>
                </a:ln>
                <a:solidFill>
                  <a:prstClr val="black"/>
                </a:solidFill>
                <a:effectLst/>
                <a:uLnTx/>
                <a:uFillTx/>
                <a:latin typeface="Calibri"/>
                <a:ea typeface="+mn-ea"/>
                <a:cs typeface="+mn-cs"/>
              </a:rPr>
              <a:t>dplyr</a:t>
            </a:r>
            <a:r>
              <a:rPr kumimoji="0" lang="en-US" sz="2800" b="0" i="0" u="none" strike="noStrike" kern="1200" cap="none" spc="0" normalizeH="0" baseline="0" noProof="0" dirty="0">
                <a:ln>
                  <a:noFill/>
                </a:ln>
                <a:solidFill>
                  <a:prstClr val="black"/>
                </a:solidFill>
                <a:effectLst/>
                <a:uLnTx/>
                <a:uFillTx/>
                <a:latin typeface="Calibri"/>
                <a:ea typeface="+mn-ea"/>
                <a:cs typeface="+mn-cs"/>
              </a:rPr>
              <a:t> also provides a variety of two-table verbs, which you can learn about in </a:t>
            </a: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9"/>
              </a:rPr>
              <a:t>vignette("two-table")</a:t>
            </a:r>
            <a:r>
              <a:rPr kumimoji="0" lang="en-US" sz="2800" b="0" i="0" u="none" strike="noStrike" kern="1200" cap="none" spc="0" normalizeH="0" baseline="0" noProof="0" dirty="0">
                <a:ln>
                  <a:noFill/>
                </a:ln>
                <a:solidFill>
                  <a:prstClr val="black"/>
                </a:solidFill>
                <a:effectLst/>
                <a:uLnTx/>
                <a:uFillTx/>
                <a:latin typeface="Calibri"/>
                <a:ea typeface="+mn-ea"/>
                <a:cs typeface="+mn-cs"/>
              </a:rPr>
              <a:t>.</a:t>
            </a:r>
          </a:p>
        </p:txBody>
      </p:sp>
      <p:sp>
        <p:nvSpPr>
          <p:cNvPr id="4" name="Shape 57">
            <a:extLst>
              <a:ext uri="{FF2B5EF4-FFF2-40B4-BE49-F238E27FC236}">
                <a16:creationId xmlns:a16="http://schemas.microsoft.com/office/drawing/2014/main" id="{68AF9202-214E-BE43-935D-E243872FC772}"/>
              </a:ext>
            </a:extLst>
          </p:cNvPr>
          <p:cNvSpPr txBox="1">
            <a:spLocks/>
          </p:cNvSpPr>
          <p:nvPr/>
        </p:nvSpPr>
        <p:spPr>
          <a:xfrm>
            <a:off x="0" y="15765"/>
            <a:ext cx="12192000" cy="98271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err="1">
                <a:ln>
                  <a:noFill/>
                </a:ln>
                <a:solidFill>
                  <a:srgbClr val="4F81BD">
                    <a:lumMod val="75000"/>
                  </a:srgbClr>
                </a:solidFill>
                <a:effectLst/>
                <a:uLnTx/>
                <a:uFillTx/>
                <a:latin typeface="Calibri"/>
                <a:cs typeface="Gill Sans"/>
                <a:sym typeface="Gill Sans"/>
              </a:rPr>
              <a:t>dplyr</a:t>
            </a:r>
            <a:endParaRPr kumimoji="0" lang="en-US" sz="4800" b="1" i="0" u="none" strike="noStrike" kern="1200" cap="none" spc="0" normalizeH="0" baseline="0" noProof="0" dirty="0">
              <a:ln>
                <a:noFill/>
              </a:ln>
              <a:solidFill>
                <a:srgbClr val="4F81BD">
                  <a:lumMod val="75000"/>
                </a:srgbClr>
              </a:solidFill>
              <a:effectLst/>
              <a:uLnTx/>
              <a:uFillTx/>
              <a:latin typeface="Calibri"/>
              <a:cs typeface="Gill Sans"/>
              <a:sym typeface="Gill Sans"/>
            </a:endParaRPr>
          </a:p>
        </p:txBody>
      </p:sp>
      <p:pic>
        <p:nvPicPr>
          <p:cNvPr id="2" name="Picture 1">
            <a:extLst>
              <a:ext uri="{FF2B5EF4-FFF2-40B4-BE49-F238E27FC236}">
                <a16:creationId xmlns:a16="http://schemas.microsoft.com/office/drawing/2014/main" id="{7160B235-1D34-3741-B2A7-3D918BA86F01}"/>
              </a:ext>
            </a:extLst>
          </p:cNvPr>
          <p:cNvPicPr>
            <a:picLocks noChangeAspect="1"/>
          </p:cNvPicPr>
          <p:nvPr/>
        </p:nvPicPr>
        <p:blipFill>
          <a:blip r:embed="rId10"/>
          <a:stretch>
            <a:fillRect/>
          </a:stretch>
        </p:blipFill>
        <p:spPr>
          <a:xfrm>
            <a:off x="10571512" y="2835122"/>
            <a:ext cx="1426395" cy="1579224"/>
          </a:xfrm>
          <a:prstGeom prst="rect">
            <a:avLst/>
          </a:prstGeom>
        </p:spPr>
      </p:pic>
    </p:spTree>
    <p:extLst>
      <p:ext uri="{BB962C8B-B14F-4D97-AF65-F5344CB8AC3E}">
        <p14:creationId xmlns:p14="http://schemas.microsoft.com/office/powerpoint/2010/main" val="16051025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57">
            <a:extLst>
              <a:ext uri="{FF2B5EF4-FFF2-40B4-BE49-F238E27FC236}">
                <a16:creationId xmlns:a16="http://schemas.microsoft.com/office/drawing/2014/main" id="{68AF9202-214E-BE43-935D-E243872FC772}"/>
              </a:ext>
            </a:extLst>
          </p:cNvPr>
          <p:cNvSpPr txBox="1">
            <a:spLocks/>
          </p:cNvSpPr>
          <p:nvPr/>
        </p:nvSpPr>
        <p:spPr>
          <a:xfrm>
            <a:off x="0" y="0"/>
            <a:ext cx="12192000" cy="91957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Tidytext: Text Mining in the Tidyverse</a:t>
            </a:r>
          </a:p>
        </p:txBody>
      </p:sp>
      <p:pic>
        <p:nvPicPr>
          <p:cNvPr id="5" name="Picture 4" descr="A close up of a device&#10;&#10;Description automatically generated">
            <a:extLst>
              <a:ext uri="{FF2B5EF4-FFF2-40B4-BE49-F238E27FC236}">
                <a16:creationId xmlns:a16="http://schemas.microsoft.com/office/drawing/2014/main" id="{A96BEB31-5DE8-C947-9EED-5DC2520242A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32000" b="23898"/>
          <a:stretch/>
        </p:blipFill>
        <p:spPr>
          <a:xfrm>
            <a:off x="659219" y="1630680"/>
            <a:ext cx="10873562" cy="3596640"/>
          </a:xfrm>
          <a:prstGeom prst="rect">
            <a:avLst/>
          </a:prstGeom>
        </p:spPr>
      </p:pic>
    </p:spTree>
    <p:extLst>
      <p:ext uri="{BB962C8B-B14F-4D97-AF65-F5344CB8AC3E}">
        <p14:creationId xmlns:p14="http://schemas.microsoft.com/office/powerpoint/2010/main" val="12079791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lock&#10;&#10;Description automatically generated">
            <a:extLst>
              <a:ext uri="{FF2B5EF4-FFF2-40B4-BE49-F238E27FC236}">
                <a16:creationId xmlns:a16="http://schemas.microsoft.com/office/drawing/2014/main" id="{71776348-1306-8B41-949D-FB39A94EF0A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23180" b="21025"/>
          <a:stretch/>
        </p:blipFill>
        <p:spPr>
          <a:xfrm>
            <a:off x="427227" y="1056835"/>
            <a:ext cx="11337546" cy="4744329"/>
          </a:xfrm>
          <a:prstGeom prst="rect">
            <a:avLst/>
          </a:prstGeom>
        </p:spPr>
      </p:pic>
      <p:sp>
        <p:nvSpPr>
          <p:cNvPr id="2" name="Shape 57">
            <a:extLst>
              <a:ext uri="{FF2B5EF4-FFF2-40B4-BE49-F238E27FC236}">
                <a16:creationId xmlns:a16="http://schemas.microsoft.com/office/drawing/2014/main" id="{D13EC252-CDA7-09F4-A365-4DD28116D26A}"/>
              </a:ext>
            </a:extLst>
          </p:cNvPr>
          <p:cNvSpPr txBox="1">
            <a:spLocks/>
          </p:cNvSpPr>
          <p:nvPr/>
        </p:nvSpPr>
        <p:spPr>
          <a:xfrm>
            <a:off x="0" y="0"/>
            <a:ext cx="12192000" cy="91957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Tidytext: Text Mining in the Tidyverse</a:t>
            </a:r>
          </a:p>
        </p:txBody>
      </p:sp>
    </p:spTree>
    <p:extLst>
      <p:ext uri="{BB962C8B-B14F-4D97-AF65-F5344CB8AC3E}">
        <p14:creationId xmlns:p14="http://schemas.microsoft.com/office/powerpoint/2010/main" val="695281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B8FBD-9C8E-09FE-057F-7C22DD82E79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4B3D8B7-1D28-D134-CEB8-E37934A69C78}"/>
              </a:ext>
            </a:extLst>
          </p:cNvPr>
          <p:cNvPicPr>
            <a:picLocks noChangeAspect="1"/>
          </p:cNvPicPr>
          <p:nvPr/>
        </p:nvPicPr>
        <p:blipFill>
          <a:blip r:embed="rId3" cstate="screen">
            <a:extLst>
              <a:ext uri="{28A0092B-C50C-407E-A947-70E740481C1C}">
                <a14:useLocalDpi xmlns:a14="http://schemas.microsoft.com/office/drawing/2010/main"/>
              </a:ext>
            </a:extLst>
          </a:blip>
          <a:srcRect b="24910"/>
          <a:stretch/>
        </p:blipFill>
        <p:spPr>
          <a:xfrm>
            <a:off x="-7711" y="-27385"/>
            <a:ext cx="5262973" cy="2173318"/>
          </a:xfrm>
          <a:prstGeom prst="rect">
            <a:avLst/>
          </a:prstGeom>
        </p:spPr>
      </p:pic>
      <p:sp>
        <p:nvSpPr>
          <p:cNvPr id="11" name="TextBox 10">
            <a:extLst>
              <a:ext uri="{FF2B5EF4-FFF2-40B4-BE49-F238E27FC236}">
                <a16:creationId xmlns:a16="http://schemas.microsoft.com/office/drawing/2014/main" id="{9686FC7B-D7C0-A09F-0035-08F1EB6EA3CC}"/>
              </a:ext>
            </a:extLst>
          </p:cNvPr>
          <p:cNvSpPr txBox="1"/>
          <p:nvPr/>
        </p:nvSpPr>
        <p:spPr>
          <a:xfrm>
            <a:off x="191344" y="3048049"/>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Welcome and Logistics - </a:t>
            </a: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DLC</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Audience Introductions - </a:t>
            </a: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HW</a:t>
            </a:r>
            <a:endPar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 Tutorial Overview/Dataset (1:10-1:15)</a:t>
            </a:r>
          </a:p>
          <a:p>
            <a:pPr marL="1485900" lvl="2" indent="-571500">
              <a:buFont typeface="Arial" charset="0"/>
              <a:buChar char="•"/>
              <a:defRPr/>
            </a:pPr>
            <a:r>
              <a:rPr lang="en-CA" dirty="0">
                <a:solidFill>
                  <a:prstClr val="black"/>
                </a:solidFill>
                <a:latin typeface="Calibri"/>
              </a:rPr>
              <a:t>Text Mining in R and Python - </a:t>
            </a:r>
            <a:r>
              <a:rPr lang="en-CA" dirty="0">
                <a:solidFill>
                  <a:prstClr val="black"/>
                </a:solidFill>
                <a:highlight>
                  <a:srgbClr val="FFFF00"/>
                </a:highlight>
                <a:latin typeface="Calibri"/>
              </a:rPr>
              <a:t>DLC</a:t>
            </a:r>
          </a:p>
          <a:p>
            <a:pPr marL="1485900" lvl="2" indent="-571500">
              <a:buFont typeface="Arial" charset="0"/>
              <a:buChar char="•"/>
              <a:defRPr/>
            </a:pPr>
            <a:r>
              <a:rPr lang="en-CA" dirty="0">
                <a:solidFill>
                  <a:prstClr val="black"/>
                </a:solidFill>
                <a:latin typeface="Calibri"/>
              </a:rPr>
              <a:t>NIST Cybersecurity RFI Corpus - </a:t>
            </a:r>
            <a:r>
              <a:rPr lang="en-CA" dirty="0">
                <a:solidFill>
                  <a:prstClr val="black"/>
                </a:solidFill>
                <a:highlight>
                  <a:srgbClr val="FFFF00"/>
                </a:highlight>
                <a:latin typeface="Calibri"/>
              </a:rPr>
              <a:t>HW</a:t>
            </a:r>
            <a:endParaRPr kumimoji="0" lang="en-CA"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 Bag of Words Approaches (1:15-1:45)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Keyword and Phrase Frequency – </a:t>
            </a: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JW/MA</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Dictionaries and Sentiment Analysis – </a:t>
            </a: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JW</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III: NLP-Syntactic Parsing and Unsupervised Machine Learning Approaches (1:45-2:15)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Named Entity Recognition - </a:t>
            </a: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HW</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dirty="0">
                <a:solidFill>
                  <a:prstClr val="black"/>
                </a:solidFill>
                <a:latin typeface="Calibri"/>
              </a:rPr>
              <a:t>Topic Modeling - </a:t>
            </a:r>
            <a:r>
              <a:rPr lang="en-CA" dirty="0">
                <a:solidFill>
                  <a:prstClr val="black"/>
                </a:solidFill>
                <a:highlight>
                  <a:srgbClr val="FFFF00"/>
                </a:highlight>
                <a:latin typeface="Calibri"/>
              </a:rPr>
              <a:t>DLC</a:t>
            </a:r>
          </a:p>
        </p:txBody>
      </p:sp>
      <p:sp>
        <p:nvSpPr>
          <p:cNvPr id="4" name="TextBox 3">
            <a:extLst>
              <a:ext uri="{FF2B5EF4-FFF2-40B4-BE49-F238E27FC236}">
                <a16:creationId xmlns:a16="http://schemas.microsoft.com/office/drawing/2014/main" id="{AC611903-6405-D89D-2082-9113ACC1CA33}"/>
              </a:ext>
            </a:extLst>
          </p:cNvPr>
          <p:cNvSpPr txBox="1"/>
          <p:nvPr/>
        </p:nvSpPr>
        <p:spPr>
          <a:xfrm>
            <a:off x="27566" y="2355661"/>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442BE6D2-B049-B35E-9EF8-26451D81009B}"/>
              </a:ext>
            </a:extLst>
          </p:cNvPr>
          <p:cNvSpPr txBox="1"/>
          <p:nvPr/>
        </p:nvSpPr>
        <p:spPr>
          <a:xfrm>
            <a:off x="6501924" y="3048049"/>
            <a:ext cx="5498731"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(2:45-3:15)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Classification - </a:t>
            </a: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TAO</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Regression - </a:t>
            </a: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TAO</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V: Generative AI and RAG (3:15-3:45)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Prompt Engineering - </a:t>
            </a: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DLC</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Notebook LM/</a:t>
            </a:r>
            <a:r>
              <a:rPr lang="en-CA" dirty="0">
                <a:solidFill>
                  <a:prstClr val="black"/>
                </a:solidFill>
                <a:latin typeface="Calibri"/>
              </a:rPr>
              <a:t>AI Studio - </a:t>
            </a:r>
            <a:r>
              <a:rPr lang="en-CA" dirty="0">
                <a:solidFill>
                  <a:prstClr val="black"/>
                </a:solidFill>
                <a:highlight>
                  <a:srgbClr val="FFFF00"/>
                </a:highlight>
                <a:latin typeface="Calibri"/>
              </a:rPr>
              <a:t>DLC</a:t>
            </a:r>
            <a:endPar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485900" lvl="2" indent="-571500">
              <a:buFont typeface="Arial" charset="0"/>
              <a:buChar char="•"/>
              <a:defRPr/>
            </a:pPr>
            <a:r>
              <a:rPr kumimoji="0" lang="en-CA" b="0" i="0" u="none" strike="noStrike" kern="1200" cap="none" spc="0" normalizeH="0" baseline="0" noProof="0" dirty="0">
                <a:ln>
                  <a:noFill/>
                </a:ln>
                <a:solidFill>
                  <a:prstClr val="black"/>
                </a:solidFill>
                <a:effectLst/>
                <a:uLnTx/>
                <a:uFillTx/>
                <a:latin typeface="Calibri"/>
                <a:ea typeface="+mn-ea"/>
                <a:cs typeface="+mn-cs"/>
              </a:rPr>
              <a:t>HICSS Community on Text Analytics - </a:t>
            </a: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HW</a:t>
            </a:r>
          </a:p>
        </p:txBody>
      </p:sp>
      <p:sp>
        <p:nvSpPr>
          <p:cNvPr id="2" name="TextBox 1">
            <a:extLst>
              <a:ext uri="{FF2B5EF4-FFF2-40B4-BE49-F238E27FC236}">
                <a16:creationId xmlns:a16="http://schemas.microsoft.com/office/drawing/2014/main" id="{CC5E5A71-1D92-5632-EEC6-A51596FDBA2E}"/>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7" name="Picture 4">
            <a:extLst>
              <a:ext uri="{FF2B5EF4-FFF2-40B4-BE49-F238E27FC236}">
                <a16:creationId xmlns:a16="http://schemas.microsoft.com/office/drawing/2014/main" id="{B6468902-E34E-54FA-B1D8-61FF69E6D77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9" name="Picture 8">
            <a:extLst>
              <a:ext uri="{FF2B5EF4-FFF2-40B4-BE49-F238E27FC236}">
                <a16:creationId xmlns:a16="http://schemas.microsoft.com/office/drawing/2014/main" id="{BEB8F698-0541-7900-999A-A079C8BFB91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82014" y="42737"/>
            <a:ext cx="733258" cy="733258"/>
          </a:xfrm>
          <a:prstGeom prst="rect">
            <a:avLst/>
          </a:prstGeom>
        </p:spPr>
      </p:pic>
    </p:spTree>
    <p:extLst>
      <p:ext uri="{BB962C8B-B14F-4D97-AF65-F5344CB8AC3E}">
        <p14:creationId xmlns:p14="http://schemas.microsoft.com/office/powerpoint/2010/main" val="11487189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4DE4ADB5-0C4C-C84B-A335-6B4735C8AA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1077" b="9538"/>
          <a:stretch/>
        </p:blipFill>
        <p:spPr>
          <a:xfrm>
            <a:off x="1245765" y="919578"/>
            <a:ext cx="9700470" cy="5775512"/>
          </a:xfrm>
          <a:prstGeom prst="rect">
            <a:avLst/>
          </a:prstGeom>
        </p:spPr>
      </p:pic>
      <p:sp>
        <p:nvSpPr>
          <p:cNvPr id="2" name="Shape 57">
            <a:extLst>
              <a:ext uri="{FF2B5EF4-FFF2-40B4-BE49-F238E27FC236}">
                <a16:creationId xmlns:a16="http://schemas.microsoft.com/office/drawing/2014/main" id="{8A7C3F90-38F0-AD35-3628-71E8DF71BFA4}"/>
              </a:ext>
            </a:extLst>
          </p:cNvPr>
          <p:cNvSpPr txBox="1">
            <a:spLocks/>
          </p:cNvSpPr>
          <p:nvPr/>
        </p:nvSpPr>
        <p:spPr>
          <a:xfrm>
            <a:off x="0" y="0"/>
            <a:ext cx="12192000" cy="91957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Tidytext: Text Mining in the Tidyverse</a:t>
            </a:r>
          </a:p>
        </p:txBody>
      </p:sp>
    </p:spTree>
    <p:extLst>
      <p:ext uri="{BB962C8B-B14F-4D97-AF65-F5344CB8AC3E}">
        <p14:creationId xmlns:p14="http://schemas.microsoft.com/office/powerpoint/2010/main" val="34034329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device&#10;&#10;Description automatically generated">
            <a:extLst>
              <a:ext uri="{FF2B5EF4-FFF2-40B4-BE49-F238E27FC236}">
                <a16:creationId xmlns:a16="http://schemas.microsoft.com/office/drawing/2014/main" id="{07B73A9F-2BF4-7546-9BA9-9F7E2C62017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3409" b="10564"/>
          <a:stretch/>
        </p:blipFill>
        <p:spPr>
          <a:xfrm>
            <a:off x="1077310" y="814473"/>
            <a:ext cx="10037379" cy="5723343"/>
          </a:xfrm>
          <a:prstGeom prst="rect">
            <a:avLst/>
          </a:prstGeom>
        </p:spPr>
      </p:pic>
      <p:sp>
        <p:nvSpPr>
          <p:cNvPr id="2" name="Shape 57">
            <a:extLst>
              <a:ext uri="{FF2B5EF4-FFF2-40B4-BE49-F238E27FC236}">
                <a16:creationId xmlns:a16="http://schemas.microsoft.com/office/drawing/2014/main" id="{052C0A44-8A4B-61B0-CE7A-2E2E225C46A6}"/>
              </a:ext>
            </a:extLst>
          </p:cNvPr>
          <p:cNvSpPr txBox="1">
            <a:spLocks/>
          </p:cNvSpPr>
          <p:nvPr/>
        </p:nvSpPr>
        <p:spPr>
          <a:xfrm>
            <a:off x="0" y="0"/>
            <a:ext cx="12192000" cy="91957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Tidytext: Text Mining in the Tidyverse</a:t>
            </a:r>
          </a:p>
        </p:txBody>
      </p:sp>
    </p:spTree>
    <p:extLst>
      <p:ext uri="{BB962C8B-B14F-4D97-AF65-F5344CB8AC3E}">
        <p14:creationId xmlns:p14="http://schemas.microsoft.com/office/powerpoint/2010/main" val="18744623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154" y="719329"/>
            <a:ext cx="5443589" cy="6138672"/>
          </a:xfrm>
          <a:ln/>
        </p:spPr>
        <p:txBody>
          <a:bodyPr>
            <a:normAutofit fontScale="70000" lnSpcReduction="20000"/>
          </a:bodyPr>
          <a:lstStyle/>
          <a:p>
            <a:r>
              <a:rPr lang="en-US" dirty="0" err="1"/>
              <a:t>quanteda</a:t>
            </a:r>
            <a:r>
              <a:rPr lang="en-US" dirty="0"/>
              <a:t> package (3.1.0)</a:t>
            </a:r>
          </a:p>
          <a:p>
            <a:pPr lvl="1"/>
            <a:r>
              <a:rPr lang="en-US" b="1" dirty="0">
                <a:solidFill>
                  <a:schemeClr val="tx2">
                    <a:lumMod val="75000"/>
                  </a:schemeClr>
                </a:solidFill>
              </a:rPr>
              <a:t>Qu</a:t>
            </a:r>
            <a:r>
              <a:rPr lang="en-US" dirty="0"/>
              <a:t>antitative </a:t>
            </a:r>
            <a:r>
              <a:rPr lang="en-US" b="1" dirty="0">
                <a:solidFill>
                  <a:schemeClr val="tx2">
                    <a:lumMod val="75000"/>
                  </a:schemeClr>
                </a:solidFill>
              </a:rPr>
              <a:t>An</a:t>
            </a:r>
            <a:r>
              <a:rPr lang="en-US" dirty="0"/>
              <a:t>alysis of </a:t>
            </a:r>
            <a:r>
              <a:rPr lang="en-US" b="1" dirty="0">
                <a:solidFill>
                  <a:schemeClr val="tx2">
                    <a:lumMod val="75000"/>
                  </a:schemeClr>
                </a:solidFill>
              </a:rPr>
              <a:t>Te</a:t>
            </a:r>
            <a:r>
              <a:rPr lang="en-US" dirty="0"/>
              <a:t>xtual </a:t>
            </a:r>
            <a:br>
              <a:rPr lang="en-US" dirty="0"/>
            </a:br>
            <a:r>
              <a:rPr lang="en-US" b="1" dirty="0">
                <a:solidFill>
                  <a:schemeClr val="tx2">
                    <a:lumMod val="75000"/>
                  </a:schemeClr>
                </a:solidFill>
              </a:rPr>
              <a:t>Da</a:t>
            </a:r>
            <a:r>
              <a:rPr lang="en-US" dirty="0"/>
              <a:t>ta (</a:t>
            </a:r>
            <a:r>
              <a:rPr lang="en-US" dirty="0" err="1"/>
              <a:t>quanteda</a:t>
            </a:r>
            <a:r>
              <a:rPr lang="en-US" dirty="0"/>
              <a:t>)</a:t>
            </a:r>
          </a:p>
          <a:p>
            <a:pPr lvl="2"/>
            <a:r>
              <a:rPr lang="en-US" dirty="0"/>
              <a:t>A family of packages:</a:t>
            </a:r>
          </a:p>
          <a:p>
            <a:pPr lvl="3"/>
            <a:r>
              <a:rPr lang="en-US" dirty="0" err="1"/>
              <a:t>quanteda.textmodels</a:t>
            </a:r>
            <a:endParaRPr lang="en-US" dirty="0"/>
          </a:p>
          <a:p>
            <a:pPr lvl="3"/>
            <a:r>
              <a:rPr lang="en-US" dirty="0" err="1"/>
              <a:t>quanteda.textstats</a:t>
            </a:r>
            <a:endParaRPr lang="en-US" dirty="0"/>
          </a:p>
          <a:p>
            <a:pPr lvl="3"/>
            <a:r>
              <a:rPr lang="en-US" dirty="0" err="1"/>
              <a:t>quanteda.textplots</a:t>
            </a:r>
            <a:endParaRPr lang="en-US" dirty="0"/>
          </a:p>
          <a:p>
            <a:pPr lvl="3"/>
            <a:r>
              <a:rPr lang="en-US" dirty="0" err="1"/>
              <a:t>quanteda.corpora</a:t>
            </a:r>
            <a:r>
              <a:rPr lang="en-US" dirty="0"/>
              <a:t> (</a:t>
            </a:r>
            <a:r>
              <a:rPr lang="en-US" dirty="0" err="1"/>
              <a:t>devtools</a:t>
            </a:r>
            <a:r>
              <a:rPr lang="en-US" dirty="0"/>
              <a:t>)</a:t>
            </a:r>
          </a:p>
          <a:p>
            <a:pPr lvl="3"/>
            <a:r>
              <a:rPr lang="en-US" dirty="0" err="1"/>
              <a:t>quanteda.dictionaries</a:t>
            </a:r>
            <a:r>
              <a:rPr lang="en-US" dirty="0"/>
              <a:t>(</a:t>
            </a:r>
            <a:r>
              <a:rPr lang="en-US" dirty="0" err="1"/>
              <a:t>devtools</a:t>
            </a:r>
            <a:r>
              <a:rPr lang="en-US" dirty="0"/>
              <a:t>)</a:t>
            </a:r>
          </a:p>
          <a:p>
            <a:pPr lvl="3"/>
            <a:r>
              <a:rPr lang="en-US" dirty="0" err="1"/>
              <a:t>quanteda.sentiment</a:t>
            </a:r>
            <a:r>
              <a:rPr lang="en-US" dirty="0"/>
              <a:t> (under development)</a:t>
            </a:r>
          </a:p>
          <a:p>
            <a:pPr lvl="3"/>
            <a:r>
              <a:rPr lang="en-US" dirty="0" err="1"/>
              <a:t>quanteda.tidy</a:t>
            </a:r>
            <a:r>
              <a:rPr lang="en-US" dirty="0"/>
              <a:t> (under development)</a:t>
            </a:r>
          </a:p>
          <a:p>
            <a:r>
              <a:rPr lang="en-US" dirty="0"/>
              <a:t>Created in 2018</a:t>
            </a:r>
          </a:p>
          <a:p>
            <a:r>
              <a:rPr lang="en-US" dirty="0"/>
              <a:t>Funded by the European Union</a:t>
            </a:r>
          </a:p>
          <a:p>
            <a:pPr lvl="1"/>
            <a:r>
              <a:rPr lang="en-US" dirty="0"/>
              <a:t>European Research Council</a:t>
            </a:r>
          </a:p>
          <a:p>
            <a:r>
              <a:rPr lang="en-US" dirty="0"/>
              <a:t>Very fast, handles large corpora well,</a:t>
            </a:r>
            <a:br>
              <a:rPr lang="en-US" dirty="0"/>
            </a:br>
            <a:r>
              <a:rPr lang="en-US" dirty="0"/>
              <a:t>handles dictionaries very well.</a:t>
            </a:r>
          </a:p>
          <a:p>
            <a:r>
              <a:rPr lang="en-US" dirty="0"/>
              <a:t>Supported by active </a:t>
            </a:r>
            <a:br>
              <a:rPr lang="en-US" dirty="0"/>
            </a:br>
            <a:r>
              <a:rPr lang="en-US" dirty="0"/>
              <a:t>researchers ( </a:t>
            </a:r>
            <a:r>
              <a:rPr lang="en-US" dirty="0" err="1"/>
              <a:t>Quanteda</a:t>
            </a:r>
            <a:r>
              <a:rPr lang="en-US" dirty="0"/>
              <a:t> Initiative, </a:t>
            </a:r>
            <a:r>
              <a:rPr lang="en-US" dirty="0">
                <a:hlinkClick r:id="rId2"/>
              </a:rPr>
              <a:t>https://quanteda.org</a:t>
            </a:r>
            <a:r>
              <a:rPr lang="en-US" dirty="0"/>
              <a:t>) </a:t>
            </a:r>
          </a:p>
          <a:p>
            <a:r>
              <a:rPr lang="en-US" dirty="0" err="1"/>
              <a:t>quanteda</a:t>
            </a:r>
            <a:r>
              <a:rPr lang="en-US" dirty="0"/>
              <a:t> channel on </a:t>
            </a:r>
            <a:r>
              <a:rPr lang="en-US" dirty="0" err="1"/>
              <a:t>StackOverflow</a:t>
            </a:r>
            <a:endParaRPr lang="en-US" dirty="0"/>
          </a:p>
          <a:p>
            <a:r>
              <a:rPr lang="en-US" dirty="0"/>
              <a:t>Our updated toolbox</a:t>
            </a:r>
          </a:p>
          <a:p>
            <a:pPr lvl="1"/>
            <a:r>
              <a:rPr lang="en-US" dirty="0"/>
              <a:t>tm, tidytext, </a:t>
            </a:r>
            <a:r>
              <a:rPr lang="en-US" dirty="0" err="1"/>
              <a:t>quanteda</a:t>
            </a:r>
            <a:endParaRPr lang="en-US" dirty="0"/>
          </a:p>
        </p:txBody>
      </p:sp>
      <p:sp>
        <p:nvSpPr>
          <p:cNvPr id="5" name="Shape 57">
            <a:extLst>
              <a:ext uri="{FF2B5EF4-FFF2-40B4-BE49-F238E27FC236}">
                <a16:creationId xmlns:a16="http://schemas.microsoft.com/office/drawing/2014/main" id="{5693848C-25C6-9741-8085-E56C1DA68417}"/>
              </a:ext>
            </a:extLst>
          </p:cNvPr>
          <p:cNvSpPr txBox="1">
            <a:spLocks/>
          </p:cNvSpPr>
          <p:nvPr/>
        </p:nvSpPr>
        <p:spPr>
          <a:xfrm>
            <a:off x="0" y="243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err="1">
                <a:solidFill>
                  <a:schemeClr val="accent1">
                    <a:lumMod val="75000"/>
                  </a:schemeClr>
                </a:solidFill>
                <a:latin typeface="+mj-lt"/>
              </a:rPr>
              <a:t>quanteda</a:t>
            </a:r>
            <a:r>
              <a:rPr lang="en-US" sz="5400" b="1" dirty="0">
                <a:solidFill>
                  <a:schemeClr val="accent1">
                    <a:lumMod val="75000"/>
                  </a:schemeClr>
                </a:solidFill>
                <a:latin typeface="+mj-lt"/>
              </a:rPr>
              <a:t> for Text Mining in R</a:t>
            </a:r>
          </a:p>
        </p:txBody>
      </p:sp>
      <p:pic>
        <p:nvPicPr>
          <p:cNvPr id="6" name="Picture 5" descr="A close up of a device&#10;&#10;Description automatically generated">
            <a:extLst>
              <a:ext uri="{FF2B5EF4-FFF2-40B4-BE49-F238E27FC236}">
                <a16:creationId xmlns:a16="http://schemas.microsoft.com/office/drawing/2014/main" id="{6CB6C6B6-E5DA-EA4E-8E7B-B7FA6C57789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970" b="10211"/>
          <a:stretch/>
        </p:blipFill>
        <p:spPr>
          <a:xfrm>
            <a:off x="6233357" y="1125369"/>
            <a:ext cx="5830489" cy="3446631"/>
          </a:xfrm>
          <a:prstGeom prst="rect">
            <a:avLst/>
          </a:prstGeom>
        </p:spPr>
      </p:pic>
      <p:pic>
        <p:nvPicPr>
          <p:cNvPr id="2" name="Picture 1">
            <a:extLst>
              <a:ext uri="{FF2B5EF4-FFF2-40B4-BE49-F238E27FC236}">
                <a16:creationId xmlns:a16="http://schemas.microsoft.com/office/drawing/2014/main" id="{79ECF0E3-5BA0-CB4B-9B0F-818664F5226F}"/>
              </a:ext>
            </a:extLst>
          </p:cNvPr>
          <p:cNvPicPr>
            <a:picLocks noChangeAspect="1"/>
          </p:cNvPicPr>
          <p:nvPr/>
        </p:nvPicPr>
        <p:blipFill>
          <a:blip r:embed="rId4"/>
          <a:stretch>
            <a:fillRect/>
          </a:stretch>
        </p:blipFill>
        <p:spPr>
          <a:xfrm>
            <a:off x="4870126" y="4328160"/>
            <a:ext cx="3287041" cy="2462604"/>
          </a:xfrm>
          <a:prstGeom prst="rect">
            <a:avLst/>
          </a:prstGeom>
        </p:spPr>
      </p:pic>
      <p:sp>
        <p:nvSpPr>
          <p:cNvPr id="4" name="TextBox 3">
            <a:extLst>
              <a:ext uri="{FF2B5EF4-FFF2-40B4-BE49-F238E27FC236}">
                <a16:creationId xmlns:a16="http://schemas.microsoft.com/office/drawing/2014/main" id="{D0A709B7-6405-0642-9C21-390613F3B0A6}"/>
              </a:ext>
            </a:extLst>
          </p:cNvPr>
          <p:cNvSpPr txBox="1"/>
          <p:nvPr/>
        </p:nvSpPr>
        <p:spPr>
          <a:xfrm>
            <a:off x="8375904" y="4974336"/>
            <a:ext cx="2694432" cy="646331"/>
          </a:xfrm>
          <a:prstGeom prst="rect">
            <a:avLst/>
          </a:prstGeom>
          <a:noFill/>
        </p:spPr>
        <p:txBody>
          <a:bodyPr wrap="square" rtlCol="0">
            <a:spAutoFit/>
          </a:bodyPr>
          <a:lstStyle/>
          <a:p>
            <a:r>
              <a:rPr lang="en-US" dirty="0"/>
              <a:t>Kenneth Benoit</a:t>
            </a:r>
          </a:p>
          <a:p>
            <a:r>
              <a:rPr lang="en-US" i="1" dirty="0"/>
              <a:t>creator of </a:t>
            </a:r>
            <a:r>
              <a:rPr lang="en-US" i="1" dirty="0" err="1"/>
              <a:t>quanteda</a:t>
            </a:r>
            <a:endParaRPr lang="en-US" i="1" dirty="0"/>
          </a:p>
        </p:txBody>
      </p:sp>
    </p:spTree>
    <p:extLst>
      <p:ext uri="{BB962C8B-B14F-4D97-AF65-F5344CB8AC3E}">
        <p14:creationId xmlns:p14="http://schemas.microsoft.com/office/powerpoint/2010/main" val="25899331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010FBC-2C4B-4163-9AA6-47B7B4502713}"/>
              </a:ext>
            </a:extLst>
          </p:cNvPr>
          <p:cNvSpPr>
            <a:spLocks noGrp="1"/>
          </p:cNvSpPr>
          <p:nvPr>
            <p:ph idx="1"/>
          </p:nvPr>
        </p:nvSpPr>
        <p:spPr>
          <a:xfrm>
            <a:off x="120300" y="877609"/>
            <a:ext cx="7274511" cy="5876219"/>
          </a:xfrm>
        </p:spPr>
        <p:txBody>
          <a:bodyPr>
            <a:normAutofit fontScale="85000" lnSpcReduction="20000"/>
          </a:bodyPr>
          <a:lstStyle/>
          <a:p>
            <a:pPr marL="285750" indent="-285750">
              <a:buFont typeface="Arial" panose="020B0604020202020204" pitchFamily="34" charset="0"/>
              <a:buChar char="•"/>
            </a:pPr>
            <a:r>
              <a:rPr lang="en-CA" sz="2800" dirty="0"/>
              <a:t>As opposed to </a:t>
            </a:r>
            <a:r>
              <a:rPr lang="en-CA" sz="2800" b="1" dirty="0"/>
              <a:t>inductive</a:t>
            </a:r>
            <a:r>
              <a:rPr lang="en-CA" sz="2800" dirty="0"/>
              <a:t> approaches, dictionaries take a </a:t>
            </a:r>
            <a:r>
              <a:rPr lang="en-CA" sz="2800" b="1" dirty="0"/>
              <a:t>deductive</a:t>
            </a:r>
            <a:r>
              <a:rPr lang="en-CA" sz="2800" dirty="0"/>
              <a:t> approach and are used when you want to detect the relative presence or absence of </a:t>
            </a:r>
            <a:r>
              <a:rPr lang="en-CA" sz="2800" u="sng" dirty="0">
                <a:solidFill>
                  <a:schemeClr val="accent1"/>
                </a:solidFill>
              </a:rPr>
              <a:t>something</a:t>
            </a:r>
            <a:r>
              <a:rPr lang="en-CA" sz="2800" dirty="0"/>
              <a:t> in text.</a:t>
            </a:r>
          </a:p>
          <a:p>
            <a:pPr marL="285750" indent="-285750">
              <a:buFont typeface="Arial" panose="020B0604020202020204" pitchFamily="34" charset="0"/>
              <a:buChar char="•"/>
            </a:pPr>
            <a:r>
              <a:rPr lang="en-CA" sz="2800" dirty="0"/>
              <a:t>This, </a:t>
            </a:r>
            <a:r>
              <a:rPr lang="en-CA" sz="2800" u="sng" dirty="0">
                <a:solidFill>
                  <a:schemeClr val="accent1"/>
                </a:solidFill>
              </a:rPr>
              <a:t>something</a:t>
            </a:r>
            <a:r>
              <a:rPr lang="en-CA" sz="2800" dirty="0"/>
              <a:t> could be concepts that are:</a:t>
            </a:r>
          </a:p>
          <a:p>
            <a:pPr lvl="1">
              <a:buFont typeface="Arial" panose="020B0604020202020204" pitchFamily="34" charset="0"/>
              <a:buChar char="•"/>
            </a:pPr>
            <a:r>
              <a:rPr lang="en-CA" sz="2400" dirty="0"/>
              <a:t>Psychometric</a:t>
            </a:r>
          </a:p>
          <a:p>
            <a:pPr lvl="1">
              <a:buFont typeface="Arial" panose="020B0604020202020204" pitchFamily="34" charset="0"/>
              <a:buChar char="•"/>
            </a:pPr>
            <a:r>
              <a:rPr lang="en-CA" sz="2400" dirty="0"/>
              <a:t>Socio-Political</a:t>
            </a:r>
          </a:p>
          <a:p>
            <a:pPr lvl="1">
              <a:buFont typeface="Arial" panose="020B0604020202020204" pitchFamily="34" charset="0"/>
              <a:buChar char="•"/>
            </a:pPr>
            <a:r>
              <a:rPr lang="en-CA" sz="2400" dirty="0"/>
              <a:t>Linguistic</a:t>
            </a:r>
          </a:p>
          <a:p>
            <a:pPr lvl="1">
              <a:buFont typeface="Arial" panose="020B0604020202020204" pitchFamily="34" charset="0"/>
              <a:buChar char="•"/>
            </a:pPr>
            <a:r>
              <a:rPr lang="en-CA" sz="2400" dirty="0"/>
              <a:t>Other….</a:t>
            </a:r>
          </a:p>
          <a:p>
            <a:r>
              <a:rPr lang="en-CA" sz="2800" dirty="0"/>
              <a:t>Dictionaries may be:</a:t>
            </a:r>
          </a:p>
          <a:p>
            <a:pPr lvl="1">
              <a:buFont typeface="Arial" panose="020B0604020202020204" pitchFamily="34" charset="0"/>
              <a:buChar char="•"/>
            </a:pPr>
            <a:r>
              <a:rPr lang="en-CA" sz="2400" dirty="0"/>
              <a:t>Domain-independent</a:t>
            </a:r>
          </a:p>
          <a:p>
            <a:pPr lvl="1">
              <a:buFont typeface="Arial" panose="020B0604020202020204" pitchFamily="34" charset="0"/>
              <a:buChar char="•"/>
            </a:pPr>
            <a:r>
              <a:rPr lang="en-CA" sz="2400" dirty="0"/>
              <a:t>Domain-specific</a:t>
            </a:r>
          </a:p>
          <a:p>
            <a:pPr marL="285750" indent="-285750">
              <a:buFont typeface="Arial" panose="020B0604020202020204" pitchFamily="34" charset="0"/>
              <a:buChar char="•"/>
            </a:pPr>
            <a:r>
              <a:rPr lang="en-CA" sz="2800" dirty="0"/>
              <a:t>You may build your own or use/modify an existing one</a:t>
            </a:r>
          </a:p>
          <a:p>
            <a:pPr marL="285750" indent="-285750">
              <a:buFont typeface="Arial" panose="020B0604020202020204" pitchFamily="34" charset="0"/>
              <a:buChar char="•"/>
            </a:pPr>
            <a:r>
              <a:rPr lang="en-CA" sz="2800" dirty="0"/>
              <a:t>May be used in stand-alone studies, or to create variables that can enhance other models</a:t>
            </a:r>
          </a:p>
          <a:p>
            <a:pPr marL="285750" indent="-285750">
              <a:buFont typeface="Arial" panose="020B0604020202020204" pitchFamily="34" charset="0"/>
              <a:buChar char="•"/>
            </a:pPr>
            <a:r>
              <a:rPr lang="en-CA" sz="2800" dirty="0"/>
              <a:t>May address the </a:t>
            </a:r>
            <a:r>
              <a:rPr lang="en-CA" sz="2800" dirty="0" err="1"/>
              <a:t>polymorphy</a:t>
            </a:r>
            <a:r>
              <a:rPr lang="en-CA" sz="2800" dirty="0"/>
              <a:t> of language (different words reflect the same concept)</a:t>
            </a:r>
          </a:p>
        </p:txBody>
      </p:sp>
      <p:pic>
        <p:nvPicPr>
          <p:cNvPr id="5" name="Picture 4">
            <a:extLst>
              <a:ext uri="{FF2B5EF4-FFF2-40B4-BE49-F238E27FC236}">
                <a16:creationId xmlns:a16="http://schemas.microsoft.com/office/drawing/2014/main" id="{3D7F33AB-D2E8-7849-AC8C-8D6C45CDB33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05301" y="877609"/>
            <a:ext cx="4515008" cy="5876219"/>
          </a:xfrm>
          <a:prstGeom prst="rect">
            <a:avLst/>
          </a:prstGeom>
          <a:ln>
            <a:solidFill>
              <a:schemeClr val="tx1"/>
            </a:solidFill>
          </a:ln>
          <a:effectLst>
            <a:outerShdw blurRad="50800" dist="38100" dir="2700000" algn="tl" rotWithShape="0">
              <a:prstClr val="black">
                <a:alpha val="40000"/>
              </a:prstClr>
            </a:outerShdw>
          </a:effectLst>
        </p:spPr>
      </p:pic>
      <p:sp>
        <p:nvSpPr>
          <p:cNvPr id="4" name="Shape 57">
            <a:extLst>
              <a:ext uri="{FF2B5EF4-FFF2-40B4-BE49-F238E27FC236}">
                <a16:creationId xmlns:a16="http://schemas.microsoft.com/office/drawing/2014/main" id="{8F2D21E8-5FD2-9382-4B58-740D11B78188}"/>
              </a:ext>
            </a:extLst>
          </p:cNvPr>
          <p:cNvSpPr txBox="1">
            <a:spLocks/>
          </p:cNvSpPr>
          <p:nvPr/>
        </p:nvSpPr>
        <p:spPr>
          <a:xfrm>
            <a:off x="0" y="-27384"/>
            <a:ext cx="12192000" cy="971160"/>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Categorization Models/Dictionaries/Lexicons</a:t>
            </a:r>
          </a:p>
        </p:txBody>
      </p:sp>
    </p:spTree>
    <p:extLst>
      <p:ext uri="{BB962C8B-B14F-4D97-AF65-F5344CB8AC3E}">
        <p14:creationId xmlns:p14="http://schemas.microsoft.com/office/powerpoint/2010/main" val="39304314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B49410-A203-499D-9666-27250D54C70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84904" y="1005415"/>
            <a:ext cx="11575295" cy="5728965"/>
          </a:xfrm>
          <a:prstGeom prst="rect">
            <a:avLst/>
          </a:prstGeom>
        </p:spPr>
      </p:pic>
      <p:sp>
        <p:nvSpPr>
          <p:cNvPr id="3" name="Shape 57">
            <a:extLst>
              <a:ext uri="{FF2B5EF4-FFF2-40B4-BE49-F238E27FC236}">
                <a16:creationId xmlns:a16="http://schemas.microsoft.com/office/drawing/2014/main" id="{B15FA02B-D125-841E-FD84-D78ACEBBAEC1}"/>
              </a:ext>
            </a:extLst>
          </p:cNvPr>
          <p:cNvSpPr txBox="1">
            <a:spLocks/>
          </p:cNvSpPr>
          <p:nvPr/>
        </p:nvSpPr>
        <p:spPr>
          <a:xfrm>
            <a:off x="0" y="-27384"/>
            <a:ext cx="12192000" cy="971160"/>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Some Existing Dictionaries</a:t>
            </a:r>
          </a:p>
        </p:txBody>
      </p:sp>
    </p:spTree>
    <p:extLst>
      <p:ext uri="{BB962C8B-B14F-4D97-AF65-F5344CB8AC3E}">
        <p14:creationId xmlns:p14="http://schemas.microsoft.com/office/powerpoint/2010/main" val="32099587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25B2476-B109-4484-B931-7D1D5CF6EE5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6886" y="1083734"/>
            <a:ext cx="11978074" cy="5376333"/>
          </a:xfrm>
          <a:prstGeom prst="rect">
            <a:avLst/>
          </a:prstGeom>
        </p:spPr>
      </p:pic>
      <p:sp>
        <p:nvSpPr>
          <p:cNvPr id="4" name="Shape 57">
            <a:extLst>
              <a:ext uri="{FF2B5EF4-FFF2-40B4-BE49-F238E27FC236}">
                <a16:creationId xmlns:a16="http://schemas.microsoft.com/office/drawing/2014/main" id="{87BFCD71-F9A5-A166-9EEB-09442884A697}"/>
              </a:ext>
            </a:extLst>
          </p:cNvPr>
          <p:cNvSpPr txBox="1">
            <a:spLocks/>
          </p:cNvSpPr>
          <p:nvPr/>
        </p:nvSpPr>
        <p:spPr>
          <a:xfrm>
            <a:off x="0" y="-27384"/>
            <a:ext cx="12192000" cy="971160"/>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Some Existing Dictionaries</a:t>
            </a:r>
          </a:p>
        </p:txBody>
      </p:sp>
    </p:spTree>
    <p:extLst>
      <p:ext uri="{BB962C8B-B14F-4D97-AF65-F5344CB8AC3E}">
        <p14:creationId xmlns:p14="http://schemas.microsoft.com/office/powerpoint/2010/main" val="23324540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4A53FC-A300-4643-9446-E8C109C1533B}"/>
              </a:ext>
            </a:extLst>
          </p:cNvPr>
          <p:cNvSpPr>
            <a:spLocks noGrp="1"/>
          </p:cNvSpPr>
          <p:nvPr>
            <p:ph sz="quarter" idx="1"/>
          </p:nvPr>
        </p:nvSpPr>
        <p:spPr>
          <a:xfrm>
            <a:off x="254000" y="1439333"/>
            <a:ext cx="11658600" cy="5181599"/>
          </a:xfrm>
        </p:spPr>
        <p:txBody>
          <a:bodyPr>
            <a:normAutofit fontScale="92500" lnSpcReduction="20000"/>
          </a:bodyPr>
          <a:lstStyle/>
          <a:p>
            <a:pPr marL="285750" indent="-285750">
              <a:buFont typeface="Arial" panose="020B0604020202020204" pitchFamily="34" charset="0"/>
              <a:buChar char="•"/>
            </a:pPr>
            <a:r>
              <a:rPr lang="en-US" dirty="0"/>
              <a:t>Difficult and time consuming to do properly</a:t>
            </a:r>
          </a:p>
          <a:p>
            <a:pPr lvl="1">
              <a:buFont typeface="Arial" panose="020B0604020202020204" pitchFamily="34" charset="0"/>
              <a:buChar char="•"/>
            </a:pPr>
            <a:r>
              <a:rPr lang="en-US" dirty="0"/>
              <a:t>Requires both domain expertise and text analytic skills (if you want to leverage available technology)</a:t>
            </a:r>
          </a:p>
          <a:p>
            <a:pPr marL="285750" indent="-285750">
              <a:buFont typeface="Arial" panose="020B0604020202020204" pitchFamily="34" charset="0"/>
              <a:buChar char="•"/>
            </a:pPr>
            <a:r>
              <a:rPr lang="en-US" dirty="0"/>
              <a:t>Very little documented prescriptive advice exists</a:t>
            </a:r>
          </a:p>
          <a:p>
            <a:pPr lvl="1">
              <a:buFont typeface="Arial" panose="020B0604020202020204" pitchFamily="34" charset="0"/>
              <a:buChar char="•"/>
            </a:pPr>
            <a:r>
              <a:rPr lang="en-CA" dirty="0" err="1"/>
              <a:t>Bengston</a:t>
            </a:r>
            <a:r>
              <a:rPr lang="en-CA" dirty="0"/>
              <a:t>, D. N., &amp; Xu, Z. (1995). </a:t>
            </a:r>
            <a:r>
              <a:rPr lang="en-CA" i="1" dirty="0"/>
              <a:t>Changing National Forest Values: a content analysis</a:t>
            </a:r>
            <a:r>
              <a:rPr lang="en-CA" dirty="0"/>
              <a:t> (Research Paper NC-323). Retrieved from United States Department of Agriculture, Forest Service, Northern Research Station Website: http://www.nrs.fs.fed.us/pubs/rp/rp_nc323.pdf</a:t>
            </a:r>
            <a:endParaRPr lang="en-US" dirty="0"/>
          </a:p>
          <a:p>
            <a:pPr lvl="1">
              <a:buFont typeface="Arial" panose="020B0604020202020204" pitchFamily="34" charset="0"/>
              <a:buChar char="•"/>
            </a:pPr>
            <a:r>
              <a:rPr lang="en-US" dirty="0"/>
              <a:t>Deng, Q., M.J. Hine, S. Sur, and S. Ji (forthcoming) Inside the Black Box of Dictionary Building for Text Analytics: A Design Science Approach.  </a:t>
            </a:r>
            <a:r>
              <a:rPr lang="en-US" i="1" dirty="0"/>
              <a:t>Journal of International Technology and Information Management</a:t>
            </a:r>
            <a:r>
              <a:rPr lang="en-US" dirty="0"/>
              <a:t>.</a:t>
            </a:r>
          </a:p>
          <a:p>
            <a:pPr lvl="1">
              <a:buFont typeface="Arial" panose="020B0604020202020204" pitchFamily="34" charset="0"/>
              <a:buChar char="•"/>
            </a:pPr>
            <a:r>
              <a:rPr lang="en-US" dirty="0"/>
              <a:t>Deng, Qi, M.J. Hine, S. Ji, and S. Sur (2017). Building and Environmental Sustainability Dictionary for the IT Industry. </a:t>
            </a:r>
            <a:r>
              <a:rPr lang="en-US" i="1" dirty="0"/>
              <a:t>Proceedings of the 50</a:t>
            </a:r>
            <a:r>
              <a:rPr lang="en-US" i="1" baseline="30000" dirty="0"/>
              <a:t>th</a:t>
            </a:r>
            <a:r>
              <a:rPr lang="en-US" i="1" dirty="0"/>
              <a:t> Annual Hawaii International Conference on System Sciences</a:t>
            </a:r>
            <a:r>
              <a:rPr lang="en-US" dirty="0"/>
              <a:t>.  January, Kona, HI.</a:t>
            </a:r>
            <a:endParaRPr lang="en-CA" dirty="0"/>
          </a:p>
          <a:p>
            <a:pPr lvl="1">
              <a:buFont typeface="Arial" panose="020B0604020202020204" pitchFamily="34" charset="0"/>
              <a:buChar char="•"/>
            </a:pPr>
            <a:endParaRPr lang="en-US" sz="2100" dirty="0"/>
          </a:p>
        </p:txBody>
      </p:sp>
      <p:sp>
        <p:nvSpPr>
          <p:cNvPr id="4" name="Shape 57">
            <a:extLst>
              <a:ext uri="{FF2B5EF4-FFF2-40B4-BE49-F238E27FC236}">
                <a16:creationId xmlns:a16="http://schemas.microsoft.com/office/drawing/2014/main" id="{3535C210-D1E0-B095-124D-C3BFF334D4D1}"/>
              </a:ext>
            </a:extLst>
          </p:cNvPr>
          <p:cNvSpPr txBox="1">
            <a:spLocks/>
          </p:cNvSpPr>
          <p:nvPr/>
        </p:nvSpPr>
        <p:spPr>
          <a:xfrm>
            <a:off x="24680" y="44624"/>
            <a:ext cx="12192000" cy="971160"/>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Dictionary Building</a:t>
            </a:r>
          </a:p>
        </p:txBody>
      </p:sp>
    </p:spTree>
    <p:extLst>
      <p:ext uri="{BB962C8B-B14F-4D97-AF65-F5344CB8AC3E}">
        <p14:creationId xmlns:p14="http://schemas.microsoft.com/office/powerpoint/2010/main" val="11532854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61AA49-6BA1-43E2-B9A0-016B2F9DD46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35125" y="841763"/>
            <a:ext cx="8921750" cy="5174474"/>
          </a:xfrm>
          <a:prstGeom prst="rect">
            <a:avLst/>
          </a:prstGeom>
        </p:spPr>
      </p:pic>
      <p:sp>
        <p:nvSpPr>
          <p:cNvPr id="3" name="TextBox 2">
            <a:extLst>
              <a:ext uri="{FF2B5EF4-FFF2-40B4-BE49-F238E27FC236}">
                <a16:creationId xmlns:a16="http://schemas.microsoft.com/office/drawing/2014/main" id="{D1054878-B4B0-8838-7071-532065108577}"/>
              </a:ext>
            </a:extLst>
          </p:cNvPr>
          <p:cNvSpPr txBox="1"/>
          <p:nvPr/>
        </p:nvSpPr>
        <p:spPr>
          <a:xfrm>
            <a:off x="191344" y="6237312"/>
            <a:ext cx="7886700" cy="646331"/>
          </a:xfrm>
          <a:prstGeom prst="rect">
            <a:avLst/>
          </a:prstGeom>
          <a:noFill/>
        </p:spPr>
        <p:txBody>
          <a:bodyPr wrap="square" rtlCol="0">
            <a:spAutoFit/>
          </a:bodyPr>
          <a:lstStyle/>
          <a:p>
            <a:r>
              <a:rPr lang="en-US" sz="1200" dirty="0"/>
              <a:t>Deng, Qi, M.J. Hine, S. Ji, and S. Sur (2017). Building and Environmental Sustainability Dictionary for the IT Industry. </a:t>
            </a:r>
            <a:r>
              <a:rPr lang="en-US" sz="1200" i="1" dirty="0"/>
              <a:t>Proceedings of the 50</a:t>
            </a:r>
            <a:r>
              <a:rPr lang="en-US" sz="1200" i="1" baseline="30000" dirty="0"/>
              <a:t>th</a:t>
            </a:r>
            <a:r>
              <a:rPr lang="en-US" sz="1200" i="1" dirty="0"/>
              <a:t> Annual Hawaii International Conference on System Sciences</a:t>
            </a:r>
            <a:r>
              <a:rPr lang="en-US" sz="1200" dirty="0"/>
              <a:t>.  January, Kona, HI.</a:t>
            </a:r>
            <a:endParaRPr lang="en-CA" sz="1200" dirty="0"/>
          </a:p>
          <a:p>
            <a:endParaRPr lang="en-US" sz="1200" dirty="0"/>
          </a:p>
        </p:txBody>
      </p:sp>
      <p:sp>
        <p:nvSpPr>
          <p:cNvPr id="5" name="Shape 57">
            <a:extLst>
              <a:ext uri="{FF2B5EF4-FFF2-40B4-BE49-F238E27FC236}">
                <a16:creationId xmlns:a16="http://schemas.microsoft.com/office/drawing/2014/main" id="{B18C041A-76E6-3D81-E73F-F553662A5E95}"/>
              </a:ext>
            </a:extLst>
          </p:cNvPr>
          <p:cNvSpPr txBox="1">
            <a:spLocks/>
          </p:cNvSpPr>
          <p:nvPr/>
        </p:nvSpPr>
        <p:spPr>
          <a:xfrm>
            <a:off x="0" y="-27384"/>
            <a:ext cx="12192000" cy="971160"/>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Dictionary Building Approaches</a:t>
            </a:r>
          </a:p>
        </p:txBody>
      </p:sp>
    </p:spTree>
    <p:extLst>
      <p:ext uri="{BB962C8B-B14F-4D97-AF65-F5344CB8AC3E}">
        <p14:creationId xmlns:p14="http://schemas.microsoft.com/office/powerpoint/2010/main" val="38064932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09600" y="1811868"/>
            <a:ext cx="11412764" cy="4487332"/>
          </a:xfrm>
          <a:ln/>
        </p:spPr>
        <p:txBody>
          <a:bodyPr>
            <a:normAutofit fontScale="77500" lnSpcReduction="20000"/>
          </a:bodyPr>
          <a:lstStyle/>
          <a:p>
            <a:r>
              <a:rPr lang="en-US" sz="4000" dirty="0"/>
              <a:t>Think about the how the existing sentiment dictionaries are structured</a:t>
            </a:r>
          </a:p>
          <a:p>
            <a:r>
              <a:rPr lang="en-US" sz="4000" dirty="0"/>
              <a:t>Instead of positive and negative categories, think about the categories of interest to you</a:t>
            </a:r>
          </a:p>
          <a:p>
            <a:r>
              <a:rPr lang="en-US" sz="4000" dirty="0"/>
              <a:t>Identify words that would be present if those categories were present in your data (what would you expect to find)</a:t>
            </a:r>
          </a:p>
          <a:p>
            <a:r>
              <a:rPr lang="en-US" sz="4000" dirty="0"/>
              <a:t>Structure the dictionary as a similar data frame and apply it the way you have applied the sentiment dictionaries.</a:t>
            </a:r>
          </a:p>
          <a:p>
            <a:r>
              <a:rPr lang="en-US" sz="4000" dirty="0"/>
              <a:t>Start small, with limited categories and words to get the idea, then build on the dictionary (it takes time).</a:t>
            </a:r>
          </a:p>
        </p:txBody>
      </p:sp>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5243" y="5969733"/>
            <a:ext cx="2396068" cy="798689"/>
          </a:xfrm>
          <a:prstGeom prst="rect">
            <a:avLst/>
          </a:prstGeom>
          <a:ln w="12700">
            <a:miter lim="400000"/>
          </a:ln>
        </p:spPr>
      </p:pic>
      <p:pic>
        <p:nvPicPr>
          <p:cNvPr id="8" name="Picture 7">
            <a:extLst>
              <a:ext uri="{FF2B5EF4-FFF2-40B4-BE49-F238E27FC236}">
                <a16:creationId xmlns:a16="http://schemas.microsoft.com/office/drawing/2014/main" id="{615C56F8-A168-1C47-B4C6-7A4ED00E0E02}"/>
              </a:ext>
            </a:extLst>
          </p:cNvPr>
          <p:cNvPicPr>
            <a:picLocks noChangeAspect="1"/>
          </p:cNvPicPr>
          <p:nvPr/>
        </p:nvPicPr>
        <p:blipFill>
          <a:blip r:embed="rId4"/>
          <a:stretch>
            <a:fillRect/>
          </a:stretch>
        </p:blipFill>
        <p:spPr>
          <a:xfrm>
            <a:off x="11171464" y="5846361"/>
            <a:ext cx="850900" cy="850900"/>
          </a:xfrm>
          <a:prstGeom prst="rect">
            <a:avLst/>
          </a:prstGeom>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Dictionary Development</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291371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1994005"/>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Exploring the NIST Cybersecurity RFI Corpus </a:t>
            </a:r>
            <a:br>
              <a:rPr lang="en-US" sz="5400" b="1" dirty="0">
                <a:solidFill>
                  <a:schemeClr val="accent1">
                    <a:lumMod val="75000"/>
                  </a:schemeClr>
                </a:solidFill>
                <a:latin typeface="+mj-lt"/>
              </a:rPr>
            </a:br>
            <a:r>
              <a:rPr lang="en-US" sz="5400" b="1" dirty="0">
                <a:solidFill>
                  <a:schemeClr val="accent1">
                    <a:lumMod val="75000"/>
                  </a:schemeClr>
                </a:solidFill>
                <a:latin typeface="+mj-lt"/>
              </a:rPr>
              <a:t>with Traditional Bag of Words Approaches</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endParaRPr lang="en-US" dirty="0"/>
          </a:p>
        </p:txBody>
      </p:sp>
      <p:sp>
        <p:nvSpPr>
          <p:cNvPr id="14" name="Content Placeholder 2">
            <a:extLst>
              <a:ext uri="{FF2B5EF4-FFF2-40B4-BE49-F238E27FC236}">
                <a16:creationId xmlns:a16="http://schemas.microsoft.com/office/drawing/2014/main" id="{83905A09-A42D-7701-C2CF-8B453DABEBCD}"/>
              </a:ext>
            </a:extLst>
          </p:cNvPr>
          <p:cNvSpPr>
            <a:spLocks noGrp="1"/>
          </p:cNvSpPr>
          <p:nvPr>
            <p:ph idx="1"/>
          </p:nvPr>
        </p:nvSpPr>
        <p:spPr>
          <a:xfrm>
            <a:off x="609600" y="2841554"/>
            <a:ext cx="10972800" cy="3196951"/>
          </a:xfrm>
        </p:spPr>
        <p:txBody>
          <a:bodyPr>
            <a:normAutofit/>
          </a:bodyPr>
          <a:lstStyle/>
          <a:p>
            <a:r>
              <a:rPr lang="en-CA" sz="3600" dirty="0">
                <a:solidFill>
                  <a:schemeClr val="tx1">
                    <a:lumMod val="65000"/>
                    <a:lumOff val="35000"/>
                  </a:schemeClr>
                </a:solidFill>
              </a:rPr>
              <a:t>Frequency Analysis</a:t>
            </a:r>
          </a:p>
          <a:p>
            <a:r>
              <a:rPr lang="en-CA" sz="3600" dirty="0">
                <a:solidFill>
                  <a:schemeClr val="tx1">
                    <a:lumMod val="65000"/>
                    <a:lumOff val="35000"/>
                  </a:schemeClr>
                </a:solidFill>
              </a:rPr>
              <a:t>TF*IDF</a:t>
            </a:r>
          </a:p>
          <a:p>
            <a:r>
              <a:rPr lang="en-CA" sz="3600" dirty="0">
                <a:solidFill>
                  <a:schemeClr val="tx1">
                    <a:lumMod val="65000"/>
                    <a:lumOff val="35000"/>
                  </a:schemeClr>
                </a:solidFill>
              </a:rPr>
              <a:t>Phrase Frequency (n-grams)</a:t>
            </a:r>
          </a:p>
          <a:p>
            <a:r>
              <a:rPr lang="en-CA" sz="3600" dirty="0">
                <a:solidFill>
                  <a:schemeClr val="tx1">
                    <a:lumMod val="65000"/>
                    <a:lumOff val="35000"/>
                  </a:schemeClr>
                </a:solidFill>
              </a:rPr>
              <a:t>Dictionary Analysis</a:t>
            </a:r>
            <a:endParaRPr lang="en-CA" sz="3200" dirty="0">
              <a:solidFill>
                <a:schemeClr val="tx1">
                  <a:lumMod val="65000"/>
                  <a:lumOff val="35000"/>
                </a:schemeClr>
              </a:solidFill>
            </a:endParaRPr>
          </a:p>
        </p:txBody>
      </p:sp>
    </p:spTree>
    <p:extLst>
      <p:ext uri="{BB962C8B-B14F-4D97-AF65-F5344CB8AC3E}">
        <p14:creationId xmlns:p14="http://schemas.microsoft.com/office/powerpoint/2010/main" val="1618698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44821-2BEF-C8F7-FEED-619D9252830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6B9C50F-D401-FC19-7E1C-87C442E874F0}"/>
              </a:ext>
            </a:extLst>
          </p:cNvPr>
          <p:cNvPicPr>
            <a:picLocks noChangeAspect="1"/>
          </p:cNvPicPr>
          <p:nvPr/>
        </p:nvPicPr>
        <p:blipFill>
          <a:blip r:embed="rId3" cstate="screen">
            <a:extLst>
              <a:ext uri="{28A0092B-C50C-407E-A947-70E740481C1C}">
                <a14:useLocalDpi xmlns:a14="http://schemas.microsoft.com/office/drawing/2010/main"/>
              </a:ext>
            </a:extLst>
          </a:blip>
          <a:srcRect b="24910"/>
          <a:stretch/>
        </p:blipFill>
        <p:spPr>
          <a:xfrm>
            <a:off x="0" y="-27384"/>
            <a:ext cx="12206373" cy="5040560"/>
          </a:xfrm>
          <a:prstGeom prst="rect">
            <a:avLst/>
          </a:prstGeom>
        </p:spPr>
      </p:pic>
      <p:sp>
        <p:nvSpPr>
          <p:cNvPr id="6" name="TextBox 5">
            <a:extLst>
              <a:ext uri="{FF2B5EF4-FFF2-40B4-BE49-F238E27FC236}">
                <a16:creationId xmlns:a16="http://schemas.microsoft.com/office/drawing/2014/main" id="{85B627B0-6C8B-4C69-021C-C988798D68CD}"/>
              </a:ext>
            </a:extLst>
          </p:cNvPr>
          <p:cNvSpPr txBox="1"/>
          <p:nvPr/>
        </p:nvSpPr>
        <p:spPr>
          <a:xfrm>
            <a:off x="-24680" y="2529478"/>
            <a:ext cx="12192000" cy="2123658"/>
          </a:xfrm>
          <a:prstGeom prst="rect">
            <a:avLst/>
          </a:prstGeom>
          <a:noFill/>
        </p:spPr>
        <p:txBody>
          <a:bodyPr wrap="square" rtlCol="0">
            <a:spAutoFit/>
          </a:bodyPr>
          <a:lstStyle/>
          <a:p>
            <a:pPr algn="ctr"/>
            <a:r>
              <a:rPr lang="en-CA" sz="6600" b="1" dirty="0">
                <a:solidFill>
                  <a:schemeClr val="bg1"/>
                </a:solidFill>
                <a:highlight>
                  <a:srgbClr val="3E6CA4"/>
                </a:highlight>
              </a:rPr>
              <a:t> Welcome, Logistics,  </a:t>
            </a:r>
            <a:br>
              <a:rPr lang="en-CA" sz="6600" b="1" dirty="0">
                <a:solidFill>
                  <a:schemeClr val="bg1"/>
                </a:solidFill>
                <a:highlight>
                  <a:srgbClr val="3E6CA4"/>
                </a:highlight>
              </a:rPr>
            </a:br>
            <a:r>
              <a:rPr lang="en-CA" sz="6600" b="1" dirty="0">
                <a:solidFill>
                  <a:schemeClr val="bg1"/>
                </a:solidFill>
                <a:highlight>
                  <a:srgbClr val="3E6CA4"/>
                </a:highlight>
              </a:rPr>
              <a:t>  and Introductions  </a:t>
            </a:r>
            <a:r>
              <a:rPr lang="en-CA" sz="100" b="1" dirty="0">
                <a:solidFill>
                  <a:schemeClr val="bg1"/>
                </a:solidFill>
                <a:highlight>
                  <a:srgbClr val="3E6CA4"/>
                </a:highlight>
              </a:rPr>
              <a:t>.</a:t>
            </a:r>
          </a:p>
        </p:txBody>
      </p:sp>
      <p:pic>
        <p:nvPicPr>
          <p:cNvPr id="8" name="Picture 4">
            <a:extLst>
              <a:ext uri="{FF2B5EF4-FFF2-40B4-BE49-F238E27FC236}">
                <a16:creationId xmlns:a16="http://schemas.microsoft.com/office/drawing/2014/main" id="{3527479E-311C-E7F9-41B9-C69E3F42C5A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3" name="TextBox 2">
            <a:extLst>
              <a:ext uri="{FF2B5EF4-FFF2-40B4-BE49-F238E27FC236}">
                <a16:creationId xmlns:a16="http://schemas.microsoft.com/office/drawing/2014/main" id="{902A12FF-DF6E-D1DF-C643-6C37FAF51367}"/>
              </a:ext>
            </a:extLst>
          </p:cNvPr>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449C0394-F6A4-CEAC-10BF-9D2D4B64F805}"/>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16923850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C7D03-5718-5E6E-E7C1-B2919492B5C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143E433-0F27-12EF-3A70-9AB6DDB14D83}"/>
              </a:ext>
            </a:extLst>
          </p:cNvPr>
          <p:cNvPicPr>
            <a:picLocks noChangeAspect="1"/>
          </p:cNvPicPr>
          <p:nvPr/>
        </p:nvPicPr>
        <p:blipFill>
          <a:blip r:embed="rId3" cstate="screen">
            <a:extLst>
              <a:ext uri="{28A0092B-C50C-407E-A947-70E740481C1C}">
                <a14:useLocalDpi xmlns:a14="http://schemas.microsoft.com/office/drawing/2010/main"/>
              </a:ext>
            </a:extLst>
          </a:blip>
          <a:srcRect b="24910"/>
          <a:stretch/>
        </p:blipFill>
        <p:spPr>
          <a:xfrm>
            <a:off x="-7711" y="-27385"/>
            <a:ext cx="5262973" cy="2173318"/>
          </a:xfrm>
          <a:prstGeom prst="rect">
            <a:avLst/>
          </a:prstGeom>
        </p:spPr>
      </p:pic>
      <p:sp>
        <p:nvSpPr>
          <p:cNvPr id="6" name="TextBox 5">
            <a:extLst>
              <a:ext uri="{FF2B5EF4-FFF2-40B4-BE49-F238E27FC236}">
                <a16:creationId xmlns:a16="http://schemas.microsoft.com/office/drawing/2014/main" id="{6A28CAE5-02A0-D5BA-1236-D71FDA3C7FA1}"/>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a:extLst>
              <a:ext uri="{FF2B5EF4-FFF2-40B4-BE49-F238E27FC236}">
                <a16:creationId xmlns:a16="http://schemas.microsoft.com/office/drawing/2014/main" id="{5A117F4C-E0A9-B55F-A231-E2805F77F70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11" name="TextBox 10">
            <a:extLst>
              <a:ext uri="{FF2B5EF4-FFF2-40B4-BE49-F238E27FC236}">
                <a16:creationId xmlns:a16="http://schemas.microsoft.com/office/drawing/2014/main" id="{3167B52F-94BC-BA9F-FF4F-C364100D5E76}"/>
              </a:ext>
            </a:extLst>
          </p:cNvPr>
          <p:cNvSpPr txBox="1"/>
          <p:nvPr/>
        </p:nvSpPr>
        <p:spPr>
          <a:xfrm>
            <a:off x="191344" y="3113276"/>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 Tutorial Overview/Dataset (1:10-1:15)</a:t>
            </a:r>
          </a:p>
          <a:p>
            <a:pPr marL="1485900" lvl="2" indent="-571500">
              <a:buFont typeface="Arial" charset="0"/>
              <a:buChar char="•"/>
              <a:defRPr/>
            </a:pPr>
            <a:r>
              <a:rPr lang="en-CA" dirty="0">
                <a:solidFill>
                  <a:prstClr val="black"/>
                </a:solidFill>
                <a:latin typeface="Calibri"/>
              </a:rPr>
              <a:t>Text Mining in R and Python</a:t>
            </a:r>
          </a:p>
          <a:p>
            <a:pPr marL="1485900" lvl="2" indent="-571500">
              <a:buFont typeface="Arial" charset="0"/>
              <a:buChar char="•"/>
              <a:defRPr/>
            </a:pPr>
            <a:r>
              <a:rPr lang="en-CA" dirty="0">
                <a:solidFill>
                  <a:prstClr val="black"/>
                </a:solidFill>
                <a:latin typeface="Calibri"/>
              </a:rPr>
              <a:t>NIST Cybersecurity RFI Corpus</a:t>
            </a:r>
            <a:endParaRPr kumimoji="0" lang="en-CA"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 Bag of Words Approaches (1:15-1:45)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Dictionaries and Sentiment Analysis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rPr>
              <a:t>Session III: NLP-Syntactic Parsing and Unsupervised Machine Learning Approaches (1:45-2:15)</a:t>
            </a:r>
            <a:endPar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dirty="0">
                <a:solidFill>
                  <a:prstClr val="black"/>
                </a:solidFill>
                <a:highlight>
                  <a:srgbClr val="FFFF00"/>
                </a:highlight>
                <a:latin typeface="Calibri"/>
              </a:rPr>
              <a:t>Topic Modeling</a:t>
            </a:r>
          </a:p>
        </p:txBody>
      </p:sp>
      <p:sp>
        <p:nvSpPr>
          <p:cNvPr id="4" name="TextBox 3">
            <a:extLst>
              <a:ext uri="{FF2B5EF4-FFF2-40B4-BE49-F238E27FC236}">
                <a16:creationId xmlns:a16="http://schemas.microsoft.com/office/drawing/2014/main" id="{E66C3CF7-D375-16FD-B58E-0FAA7CB5511F}"/>
              </a:ext>
            </a:extLst>
          </p:cNvPr>
          <p:cNvSpPr txBox="1"/>
          <p:nvPr/>
        </p:nvSpPr>
        <p:spPr>
          <a:xfrm>
            <a:off x="27566" y="2420888"/>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6D4B20DD-BA5F-5AC4-F650-213D7F515473}"/>
              </a:ext>
            </a:extLst>
          </p:cNvPr>
          <p:cNvSpPr txBox="1"/>
          <p:nvPr/>
        </p:nvSpPr>
        <p:spPr>
          <a:xfrm>
            <a:off x="6501925" y="3113276"/>
            <a:ext cx="5246718"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(2:45-3:15)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V: Generative AI and RAG (3:15-3:45)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Prompt Engineering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Notebook LM/</a:t>
            </a:r>
            <a:r>
              <a:rPr lang="en-CA" dirty="0">
                <a:solidFill>
                  <a:prstClr val="black"/>
                </a:solidFill>
                <a:latin typeface="Calibri"/>
              </a:rPr>
              <a:t>AI Studio</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485900" lvl="2" indent="-571500">
              <a:buFont typeface="Arial" charset="0"/>
              <a:buChar char="•"/>
              <a:defRPr/>
            </a:pPr>
            <a:r>
              <a:rPr kumimoji="0" lang="en-CA" b="0" i="0" u="none" strike="noStrike" kern="1200" cap="none" spc="0" normalizeH="0" baseline="0" noProof="0" dirty="0">
                <a:ln>
                  <a:noFill/>
                </a:ln>
                <a:solidFill>
                  <a:prstClr val="black"/>
                </a:solidFill>
                <a:effectLst/>
                <a:uLnTx/>
                <a:uFillTx/>
                <a:latin typeface="Calibri"/>
                <a:ea typeface="+mn-ea"/>
                <a:cs typeface="+mn-cs"/>
              </a:rPr>
              <a:t>HICSS Community on Text Analytics</a:t>
            </a:r>
          </a:p>
        </p:txBody>
      </p:sp>
      <p:pic>
        <p:nvPicPr>
          <p:cNvPr id="7" name="Picture 6">
            <a:extLst>
              <a:ext uri="{FF2B5EF4-FFF2-40B4-BE49-F238E27FC236}">
                <a16:creationId xmlns:a16="http://schemas.microsoft.com/office/drawing/2014/main" id="{B64FEB9C-15B6-A23A-D2A2-6607CC9662F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82014" y="42737"/>
            <a:ext cx="733258" cy="733258"/>
          </a:xfrm>
          <a:prstGeom prst="rect">
            <a:avLst/>
          </a:prstGeom>
        </p:spPr>
      </p:pic>
    </p:spTree>
    <p:extLst>
      <p:ext uri="{BB962C8B-B14F-4D97-AF65-F5344CB8AC3E}">
        <p14:creationId xmlns:p14="http://schemas.microsoft.com/office/powerpoint/2010/main" val="21843345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0A1CE-40B4-2004-47E3-ECF1D24F7DD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677E928-1D9C-D444-0E55-DBF04BDD69C6}"/>
              </a:ext>
            </a:extLst>
          </p:cNvPr>
          <p:cNvPicPr>
            <a:picLocks noChangeAspect="1"/>
          </p:cNvPicPr>
          <p:nvPr/>
        </p:nvPicPr>
        <p:blipFill>
          <a:blip r:embed="rId3" cstate="screen">
            <a:extLst>
              <a:ext uri="{28A0092B-C50C-407E-A947-70E740481C1C}">
                <a14:useLocalDpi xmlns:a14="http://schemas.microsoft.com/office/drawing/2010/main"/>
              </a:ext>
            </a:extLst>
          </a:blip>
          <a:srcRect b="24910"/>
          <a:stretch/>
        </p:blipFill>
        <p:spPr>
          <a:xfrm>
            <a:off x="0" y="-27384"/>
            <a:ext cx="12206373" cy="5040560"/>
          </a:xfrm>
          <a:prstGeom prst="rect">
            <a:avLst/>
          </a:prstGeom>
        </p:spPr>
      </p:pic>
      <p:sp>
        <p:nvSpPr>
          <p:cNvPr id="6" name="TextBox 5">
            <a:extLst>
              <a:ext uri="{FF2B5EF4-FFF2-40B4-BE49-F238E27FC236}">
                <a16:creationId xmlns:a16="http://schemas.microsoft.com/office/drawing/2014/main" id="{7FC56249-B4D4-FC7B-0373-3D830C2E9006}"/>
              </a:ext>
            </a:extLst>
          </p:cNvPr>
          <p:cNvSpPr txBox="1"/>
          <p:nvPr/>
        </p:nvSpPr>
        <p:spPr>
          <a:xfrm>
            <a:off x="-24680" y="2529478"/>
            <a:ext cx="12192000" cy="1938992"/>
          </a:xfrm>
          <a:prstGeom prst="rect">
            <a:avLst/>
          </a:prstGeom>
          <a:noFill/>
        </p:spPr>
        <p:txBody>
          <a:bodyPr wrap="square" rtlCol="0">
            <a:spAutoFit/>
          </a:bodyPr>
          <a:lstStyle/>
          <a:p>
            <a:pPr algn="ctr"/>
            <a:r>
              <a:rPr lang="en-CA" sz="6000" b="1" dirty="0">
                <a:solidFill>
                  <a:schemeClr val="bg1"/>
                </a:solidFill>
                <a:highlight>
                  <a:srgbClr val="3E6CA4"/>
                </a:highlight>
              </a:rPr>
              <a:t>   Session III: NLP – Syntactic Parsing   </a:t>
            </a:r>
            <a:r>
              <a:rPr lang="en-CA" sz="200" b="1" dirty="0">
                <a:solidFill>
                  <a:schemeClr val="bg1"/>
                </a:solidFill>
                <a:highlight>
                  <a:srgbClr val="3E6CA4"/>
                </a:highlight>
              </a:rPr>
              <a:t>.</a:t>
            </a:r>
            <a:r>
              <a:rPr lang="en-CA" sz="100" b="1" dirty="0">
                <a:solidFill>
                  <a:schemeClr val="bg1"/>
                </a:solidFill>
                <a:highlight>
                  <a:srgbClr val="3E6CA4"/>
                </a:highlight>
              </a:rPr>
              <a:t>.</a:t>
            </a:r>
            <a:r>
              <a:rPr lang="en-CA" sz="6000" b="1" dirty="0">
                <a:solidFill>
                  <a:schemeClr val="bg1"/>
                </a:solidFill>
                <a:highlight>
                  <a:srgbClr val="3E6CA4"/>
                </a:highlight>
              </a:rPr>
              <a:t> </a:t>
            </a:r>
            <a:br>
              <a:rPr lang="en-CA" sz="6000" b="1" dirty="0">
                <a:solidFill>
                  <a:schemeClr val="bg1"/>
                </a:solidFill>
                <a:highlight>
                  <a:srgbClr val="3E6CA4"/>
                </a:highlight>
              </a:rPr>
            </a:br>
            <a:r>
              <a:rPr lang="en-CA" sz="6000" b="1" dirty="0">
                <a:solidFill>
                  <a:schemeClr val="bg1"/>
                </a:solidFill>
                <a:highlight>
                  <a:srgbClr val="3E6CA4"/>
                </a:highlight>
              </a:rPr>
              <a:t> and Unsupervised Machine Learning </a:t>
            </a:r>
            <a:r>
              <a:rPr lang="en-CA" sz="100" b="1" dirty="0">
                <a:solidFill>
                  <a:schemeClr val="bg1"/>
                </a:solidFill>
                <a:highlight>
                  <a:srgbClr val="3E6CA4"/>
                </a:highlight>
              </a:rPr>
              <a:t>.</a:t>
            </a:r>
            <a:r>
              <a:rPr lang="en-CA" sz="6000" b="1" dirty="0">
                <a:solidFill>
                  <a:schemeClr val="bg1"/>
                </a:solidFill>
                <a:highlight>
                  <a:srgbClr val="3E6CA4"/>
                </a:highlight>
              </a:rPr>
              <a:t> </a:t>
            </a:r>
          </a:p>
        </p:txBody>
      </p:sp>
      <p:pic>
        <p:nvPicPr>
          <p:cNvPr id="8" name="Picture 4">
            <a:extLst>
              <a:ext uri="{FF2B5EF4-FFF2-40B4-BE49-F238E27FC236}">
                <a16:creationId xmlns:a16="http://schemas.microsoft.com/office/drawing/2014/main" id="{F5577320-4E06-96EC-7048-6BF72B60FC4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3" name="TextBox 2">
            <a:extLst>
              <a:ext uri="{FF2B5EF4-FFF2-40B4-BE49-F238E27FC236}">
                <a16:creationId xmlns:a16="http://schemas.microsoft.com/office/drawing/2014/main" id="{EAE3AB83-B91D-D332-745C-B3AAC296F739}"/>
              </a:ext>
            </a:extLst>
          </p:cNvPr>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639FC1F5-5AD4-D259-6444-AEEDC1C3DA9C}"/>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5046170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14597" y="896474"/>
            <a:ext cx="10987789" cy="5961526"/>
          </a:xfrm>
          <a:ln/>
        </p:spPr>
        <p:txBody>
          <a:bodyPr>
            <a:normAutofit lnSpcReduction="10000"/>
          </a:bodyPr>
          <a:lstStyle/>
          <a:p>
            <a:r>
              <a:rPr lang="en-US" dirty="0"/>
              <a:t>Reminder: Two Broad Approaches to Text Mining</a:t>
            </a:r>
          </a:p>
          <a:p>
            <a:pPr lvl="1"/>
            <a:r>
              <a:rPr lang="en-US" dirty="0"/>
              <a:t>Statistical “Bag of Words”</a:t>
            </a:r>
          </a:p>
          <a:p>
            <a:pPr lvl="1"/>
            <a:r>
              <a:rPr lang="en-US" dirty="0"/>
              <a:t>NLP Syntactic Parsing</a:t>
            </a:r>
          </a:p>
          <a:p>
            <a:r>
              <a:rPr lang="en-US" dirty="0"/>
              <a:t>Thus far the </a:t>
            </a:r>
            <a:r>
              <a:rPr lang="en-US" dirty="0" err="1"/>
              <a:t>BoW</a:t>
            </a:r>
            <a:r>
              <a:rPr lang="en-US" dirty="0"/>
              <a:t> approach, ignoring word order, has been able to get us pretty far down the analytical road.</a:t>
            </a:r>
          </a:p>
          <a:p>
            <a:r>
              <a:rPr lang="en-US" dirty="0"/>
              <a:t>It is a tremendously powerful tool; and relatively inexpensive, in terms of time and computing resources.</a:t>
            </a:r>
          </a:p>
          <a:p>
            <a:r>
              <a:rPr lang="en-US" dirty="0"/>
              <a:t>Requires programming and computing skills, but not completely overwhelming.</a:t>
            </a:r>
          </a:p>
          <a:p>
            <a:r>
              <a:rPr lang="en-US" dirty="0"/>
              <a:t>As we move to make use of NLP techniques that explicitly take advantage of the specific role of words within a sentence, some of those factors will change.</a:t>
            </a:r>
          </a:p>
        </p:txBody>
      </p:sp>
      <p:sp>
        <p:nvSpPr>
          <p:cNvPr id="2" name="Shape 57">
            <a:extLst>
              <a:ext uri="{FF2B5EF4-FFF2-40B4-BE49-F238E27FC236}">
                <a16:creationId xmlns:a16="http://schemas.microsoft.com/office/drawing/2014/main" id="{5667AB44-3B53-7779-16FF-6BCE2F5DCBDB}"/>
              </a:ext>
            </a:extLst>
          </p:cNvPr>
          <p:cNvSpPr txBox="1">
            <a:spLocks/>
          </p:cNvSpPr>
          <p:nvPr/>
        </p:nvSpPr>
        <p:spPr>
          <a:xfrm>
            <a:off x="0" y="-27384"/>
            <a:ext cx="12192000" cy="971160"/>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Natural Language Processing in R and Python</a:t>
            </a:r>
          </a:p>
        </p:txBody>
      </p:sp>
    </p:spTree>
    <p:extLst>
      <p:ext uri="{BB962C8B-B14F-4D97-AF65-F5344CB8AC3E}">
        <p14:creationId xmlns:p14="http://schemas.microsoft.com/office/powerpoint/2010/main" val="14834946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333803" y="896474"/>
            <a:ext cx="11338864" cy="5961526"/>
          </a:xfrm>
          <a:ln/>
        </p:spPr>
        <p:txBody>
          <a:bodyPr>
            <a:normAutofit lnSpcReduction="10000"/>
          </a:bodyPr>
          <a:lstStyle/>
          <a:p>
            <a:r>
              <a:rPr lang="en-US" dirty="0"/>
              <a:t>This highly rewarding NLP approach to text mining will generally be more computationally intensive, more time intensive, and will require more advanced programming and computational skills.</a:t>
            </a:r>
          </a:p>
          <a:p>
            <a:r>
              <a:rPr lang="en-US" dirty="0"/>
              <a:t>NLP involves part of speech (POS) tagging, which is a method for syntactically parsing text and annotating the part of speech of each individual word within a sentence.</a:t>
            </a:r>
          </a:p>
          <a:p>
            <a:r>
              <a:rPr lang="en-US" dirty="0"/>
              <a:t>POS allows us to identify a range of entities within the text, including noun phrases.</a:t>
            </a:r>
          </a:p>
          <a:p>
            <a:r>
              <a:rPr lang="en-US" dirty="0"/>
              <a:t>This approach leads us to the powerful Named Entity Recognition (NER) technique, wherein we can automate the process of extracting names of </a:t>
            </a:r>
            <a:r>
              <a:rPr lang="en-US" b="1" u="sng" dirty="0"/>
              <a:t>people</a:t>
            </a:r>
            <a:r>
              <a:rPr lang="en-US" dirty="0"/>
              <a:t>, </a:t>
            </a:r>
            <a:r>
              <a:rPr lang="en-US" b="1" u="sng" dirty="0"/>
              <a:t>organizations</a:t>
            </a:r>
            <a:r>
              <a:rPr lang="en-US" dirty="0"/>
              <a:t>, </a:t>
            </a:r>
            <a:r>
              <a:rPr lang="en-US" b="1" u="sng" dirty="0"/>
              <a:t>locations</a:t>
            </a:r>
            <a:r>
              <a:rPr lang="en-US" dirty="0"/>
              <a:t>, and other types of structured information from text.</a:t>
            </a:r>
          </a:p>
        </p:txBody>
      </p:sp>
      <p:sp>
        <p:nvSpPr>
          <p:cNvPr id="3" name="Shape 57">
            <a:extLst>
              <a:ext uri="{FF2B5EF4-FFF2-40B4-BE49-F238E27FC236}">
                <a16:creationId xmlns:a16="http://schemas.microsoft.com/office/drawing/2014/main" id="{F4656E3E-1F68-05C7-9A8F-DC6E980F5D24}"/>
              </a:ext>
            </a:extLst>
          </p:cNvPr>
          <p:cNvSpPr txBox="1">
            <a:spLocks/>
          </p:cNvSpPr>
          <p:nvPr/>
        </p:nvSpPr>
        <p:spPr>
          <a:xfrm>
            <a:off x="0" y="-27384"/>
            <a:ext cx="12192000" cy="971160"/>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Natural Language Processing in R and Python</a:t>
            </a:r>
          </a:p>
        </p:txBody>
      </p:sp>
    </p:spTree>
    <p:extLst>
      <p:ext uri="{BB962C8B-B14F-4D97-AF65-F5344CB8AC3E}">
        <p14:creationId xmlns:p14="http://schemas.microsoft.com/office/powerpoint/2010/main" val="29700243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59698" y="896474"/>
            <a:ext cx="11272603" cy="5961526"/>
          </a:xfrm>
          <a:ln/>
        </p:spPr>
        <p:txBody>
          <a:bodyPr>
            <a:normAutofit fontScale="92500" lnSpcReduction="10000"/>
          </a:bodyPr>
          <a:lstStyle/>
          <a:p>
            <a:r>
              <a:rPr lang="en-US" dirty="0"/>
              <a:t>R Packages for Conducting NLP:</a:t>
            </a:r>
          </a:p>
          <a:p>
            <a:pPr lvl="1"/>
            <a:r>
              <a:rPr lang="en-US" dirty="0"/>
              <a:t>NLP</a:t>
            </a:r>
          </a:p>
          <a:p>
            <a:pPr lvl="1"/>
            <a:r>
              <a:rPr lang="en-US" dirty="0" err="1"/>
              <a:t>openNLP</a:t>
            </a:r>
            <a:endParaRPr lang="en-US" dirty="0"/>
          </a:p>
          <a:p>
            <a:pPr lvl="1"/>
            <a:r>
              <a:rPr lang="en-US" dirty="0" err="1"/>
              <a:t>coreNLP</a:t>
            </a:r>
            <a:endParaRPr lang="en-US" dirty="0"/>
          </a:p>
          <a:p>
            <a:pPr lvl="1"/>
            <a:r>
              <a:rPr lang="en-US" dirty="0" err="1"/>
              <a:t>cleanNLP</a:t>
            </a:r>
            <a:endParaRPr lang="en-US" dirty="0"/>
          </a:p>
          <a:p>
            <a:pPr lvl="1"/>
            <a:r>
              <a:rPr lang="en-US" b="1" i="1" u="sng" dirty="0" err="1"/>
              <a:t>spacyr</a:t>
            </a:r>
            <a:endParaRPr lang="en-US" b="1" i="1" u="sng" dirty="0"/>
          </a:p>
          <a:p>
            <a:r>
              <a:rPr lang="en-US" dirty="0"/>
              <a:t>Objectives:</a:t>
            </a:r>
          </a:p>
          <a:p>
            <a:pPr lvl="1"/>
            <a:r>
              <a:rPr lang="en-US" dirty="0"/>
              <a:t>Understanding and installing </a:t>
            </a:r>
            <a:r>
              <a:rPr lang="en-US" dirty="0" err="1"/>
              <a:t>openNLP</a:t>
            </a:r>
            <a:endParaRPr lang="en-US" dirty="0"/>
          </a:p>
          <a:p>
            <a:pPr lvl="1"/>
            <a:r>
              <a:rPr lang="en-US" dirty="0"/>
              <a:t>Named Entity Recognition (NER) and NER Libraries</a:t>
            </a:r>
          </a:p>
          <a:p>
            <a:pPr lvl="1"/>
            <a:r>
              <a:rPr lang="en-US" dirty="0"/>
              <a:t>Using APIs to get locations</a:t>
            </a:r>
          </a:p>
          <a:p>
            <a:pPr lvl="1"/>
            <a:r>
              <a:rPr lang="en-US" dirty="0"/>
              <a:t>Create a bar chart of recognized organizations</a:t>
            </a:r>
          </a:p>
          <a:p>
            <a:pPr lvl="1"/>
            <a:r>
              <a:rPr lang="en-US" dirty="0"/>
              <a:t>Use a heat map to understand entity interactions</a:t>
            </a:r>
          </a:p>
          <a:p>
            <a:pPr lvl="1"/>
            <a:r>
              <a:rPr lang="en-US" dirty="0"/>
              <a:t>Apply polarity scoring to entities</a:t>
            </a:r>
          </a:p>
        </p:txBody>
      </p:sp>
      <p:sp>
        <p:nvSpPr>
          <p:cNvPr id="2" name="Shape 57">
            <a:extLst>
              <a:ext uri="{FF2B5EF4-FFF2-40B4-BE49-F238E27FC236}">
                <a16:creationId xmlns:a16="http://schemas.microsoft.com/office/drawing/2014/main" id="{18B54531-A18C-BDD1-FDD6-450FE96C01FE}"/>
              </a:ext>
            </a:extLst>
          </p:cNvPr>
          <p:cNvSpPr txBox="1">
            <a:spLocks/>
          </p:cNvSpPr>
          <p:nvPr/>
        </p:nvSpPr>
        <p:spPr>
          <a:xfrm>
            <a:off x="0" y="9568"/>
            <a:ext cx="12192000" cy="971160"/>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Natural Language Processing in R</a:t>
            </a:r>
          </a:p>
        </p:txBody>
      </p:sp>
    </p:spTree>
    <p:extLst>
      <p:ext uri="{BB962C8B-B14F-4D97-AF65-F5344CB8AC3E}">
        <p14:creationId xmlns:p14="http://schemas.microsoft.com/office/powerpoint/2010/main" val="38342018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02105" y="1082004"/>
            <a:ext cx="10987789" cy="5725472"/>
          </a:xfrm>
          <a:ln/>
        </p:spPr>
        <p:txBody>
          <a:bodyPr>
            <a:normAutofit lnSpcReduction="10000"/>
          </a:bodyPr>
          <a:lstStyle/>
          <a:p>
            <a:pPr algn="l"/>
            <a:r>
              <a:rPr lang="en-US" sz="4000" b="0" i="0" u="none" strike="noStrike" dirty="0" err="1">
                <a:solidFill>
                  <a:srgbClr val="333333"/>
                </a:solidFill>
                <a:effectLst/>
                <a:latin typeface="Roboto" panose="02000000000000000000" pitchFamily="2" charset="0"/>
              </a:rPr>
              <a:t>spacyr</a:t>
            </a:r>
            <a:r>
              <a:rPr lang="en-US" sz="4000" b="0" i="0" u="none" strike="noStrike" dirty="0">
                <a:solidFill>
                  <a:srgbClr val="333333"/>
                </a:solidFill>
                <a:effectLst/>
                <a:latin typeface="Roboto" panose="02000000000000000000" pitchFamily="2" charset="0"/>
              </a:rPr>
              <a:t> provides a convenient R wrapper around the Python </a:t>
            </a:r>
            <a:r>
              <a:rPr lang="en-US" sz="4000" b="0" i="0" u="none" strike="noStrike" dirty="0">
                <a:solidFill>
                  <a:srgbClr val="4582EC"/>
                </a:solidFill>
                <a:effectLst/>
                <a:latin typeface="Roboto" panose="02000000000000000000" pitchFamily="2" charset="0"/>
                <a:hlinkClick r:id="rId2"/>
              </a:rPr>
              <a:t>spaCy</a:t>
            </a:r>
            <a:r>
              <a:rPr lang="en-US" sz="4000" b="0" i="0" u="none" strike="noStrike" dirty="0">
                <a:solidFill>
                  <a:srgbClr val="333333"/>
                </a:solidFill>
                <a:effectLst/>
                <a:latin typeface="Roboto" panose="02000000000000000000" pitchFamily="2" charset="0"/>
              </a:rPr>
              <a:t> package. It offers easy access to the following functionality of </a:t>
            </a:r>
            <a:r>
              <a:rPr lang="en-US" sz="4000" b="0" i="0" u="none" strike="noStrike" dirty="0" err="1">
                <a:solidFill>
                  <a:srgbClr val="333333"/>
                </a:solidFill>
                <a:effectLst/>
                <a:latin typeface="Roboto" panose="02000000000000000000" pitchFamily="2" charset="0"/>
              </a:rPr>
              <a:t>spaCy</a:t>
            </a:r>
            <a:r>
              <a:rPr lang="en-US" sz="4000" b="0" i="0" u="none" strike="noStrike" dirty="0">
                <a:solidFill>
                  <a:srgbClr val="333333"/>
                </a:solidFill>
                <a:effectLst/>
                <a:latin typeface="Roboto" panose="02000000000000000000" pitchFamily="2" charset="0"/>
              </a:rPr>
              <a:t>:</a:t>
            </a:r>
          </a:p>
          <a:p>
            <a:pPr lvl="1">
              <a:buFont typeface="Arial" panose="020B0604020202020204" pitchFamily="34" charset="0"/>
              <a:buChar char="•"/>
            </a:pPr>
            <a:r>
              <a:rPr lang="en-US" sz="3200" b="0" i="0" u="none" strike="noStrike" dirty="0">
                <a:solidFill>
                  <a:srgbClr val="333333"/>
                </a:solidFill>
                <a:effectLst/>
                <a:latin typeface="Roboto" panose="02000000000000000000" pitchFamily="2" charset="0"/>
              </a:rPr>
              <a:t>parsing texts into tokens or sentences;</a:t>
            </a:r>
          </a:p>
          <a:p>
            <a:pPr lvl="1">
              <a:buFont typeface="Arial" panose="020B0604020202020204" pitchFamily="34" charset="0"/>
              <a:buChar char="•"/>
            </a:pPr>
            <a:r>
              <a:rPr lang="en-US" sz="3200" b="0" i="0" u="none" strike="noStrike" dirty="0">
                <a:solidFill>
                  <a:srgbClr val="333333"/>
                </a:solidFill>
                <a:effectLst/>
                <a:latin typeface="Roboto" panose="02000000000000000000" pitchFamily="2" charset="0"/>
              </a:rPr>
              <a:t>lemmatizing tokens;</a:t>
            </a:r>
          </a:p>
          <a:p>
            <a:pPr lvl="1">
              <a:buFont typeface="Arial" panose="020B0604020202020204" pitchFamily="34" charset="0"/>
              <a:buChar char="•"/>
            </a:pPr>
            <a:r>
              <a:rPr lang="en-US" sz="3200" b="0" i="0" u="none" strike="noStrike" dirty="0">
                <a:solidFill>
                  <a:srgbClr val="333333"/>
                </a:solidFill>
                <a:effectLst/>
                <a:latin typeface="Roboto" panose="02000000000000000000" pitchFamily="2" charset="0"/>
              </a:rPr>
              <a:t>parsing dependencies (to identify the grammatical structure of the sentence); and</a:t>
            </a:r>
          </a:p>
          <a:p>
            <a:pPr lvl="1">
              <a:buFont typeface="Arial" panose="020B0604020202020204" pitchFamily="34" charset="0"/>
              <a:buChar char="•"/>
            </a:pPr>
            <a:r>
              <a:rPr lang="en-US" sz="3200" b="0" i="0" u="none" strike="noStrike" dirty="0">
                <a:solidFill>
                  <a:srgbClr val="333333"/>
                </a:solidFill>
                <a:effectLst/>
                <a:latin typeface="Roboto" panose="02000000000000000000" pitchFamily="2" charset="0"/>
              </a:rPr>
              <a:t>identifying, extracting, or consolidating token sequences that form named entities or noun phrases.</a:t>
            </a:r>
          </a:p>
        </p:txBody>
      </p:sp>
      <p:sp>
        <p:nvSpPr>
          <p:cNvPr id="2" name="Shape 57">
            <a:extLst>
              <a:ext uri="{FF2B5EF4-FFF2-40B4-BE49-F238E27FC236}">
                <a16:creationId xmlns:a16="http://schemas.microsoft.com/office/drawing/2014/main" id="{DB744934-F136-A3C3-0E2D-3BC4E91C428C}"/>
              </a:ext>
            </a:extLst>
          </p:cNvPr>
          <p:cNvSpPr txBox="1">
            <a:spLocks/>
          </p:cNvSpPr>
          <p:nvPr/>
        </p:nvSpPr>
        <p:spPr>
          <a:xfrm>
            <a:off x="0" y="-27384"/>
            <a:ext cx="12192000" cy="971160"/>
          </a:xfrm>
          <a:prstGeom prst="rect">
            <a:avLst/>
          </a:prstGeom>
        </p:spPr>
        <p:txBody>
          <a:bodyPr vert="horz" lIns="38038" tIns="38038" rIns="38038" bIns="38038" rtlCol="0" anchor="ctr">
            <a:normAutofit fontScale="77500" lnSpcReduction="2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Natural Language Processing with the </a:t>
            </a:r>
            <a:r>
              <a:rPr kumimoji="0" lang="en-US" sz="5400" b="1" i="0" u="none" strike="noStrike" kern="1200" cap="none" spc="0" normalizeH="0" baseline="0" noProof="0" dirty="0" err="1">
                <a:ln>
                  <a:noFill/>
                </a:ln>
                <a:solidFill>
                  <a:srgbClr val="4F81BD">
                    <a:lumMod val="75000"/>
                  </a:srgbClr>
                </a:solidFill>
                <a:effectLst/>
                <a:uLnTx/>
                <a:uFillTx/>
                <a:latin typeface="Calibri"/>
                <a:cs typeface="Gill Sans"/>
                <a:sym typeface="Gill Sans"/>
              </a:rPr>
              <a:t>spacyr</a:t>
            </a: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 Package</a:t>
            </a:r>
          </a:p>
        </p:txBody>
      </p:sp>
    </p:spTree>
    <p:extLst>
      <p:ext uri="{BB962C8B-B14F-4D97-AF65-F5344CB8AC3E}">
        <p14:creationId xmlns:p14="http://schemas.microsoft.com/office/powerpoint/2010/main" val="29705921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02105" y="1082004"/>
            <a:ext cx="10987789" cy="5725472"/>
          </a:xfrm>
          <a:ln/>
        </p:spPr>
        <p:txBody>
          <a:bodyPr>
            <a:normAutofit fontScale="85000" lnSpcReduction="20000"/>
          </a:bodyPr>
          <a:lstStyle/>
          <a:p>
            <a:r>
              <a:rPr lang="en-US" sz="3600" dirty="0" err="1"/>
              <a:t>spacyr</a:t>
            </a:r>
            <a:r>
              <a:rPr lang="en-US" sz="3600" dirty="0"/>
              <a:t> engages the powerful </a:t>
            </a:r>
            <a:r>
              <a:rPr lang="en-US" sz="3600" dirty="0" err="1"/>
              <a:t>spaCy</a:t>
            </a:r>
            <a:r>
              <a:rPr lang="en-US" sz="3600" dirty="0"/>
              <a:t> Python NLP libraries; and is designed to work closely with </a:t>
            </a:r>
            <a:r>
              <a:rPr lang="en-US" sz="3600" dirty="0" err="1"/>
              <a:t>quanteda</a:t>
            </a:r>
            <a:r>
              <a:rPr lang="en-US" sz="3600" dirty="0"/>
              <a:t> or alone</a:t>
            </a:r>
          </a:p>
          <a:p>
            <a:r>
              <a:rPr lang="en-US" sz="3600" dirty="0" err="1"/>
              <a:t>spaCy</a:t>
            </a:r>
            <a:r>
              <a:rPr lang="en-US" sz="3600" dirty="0"/>
              <a:t> is a free, open-source library for advanced Natural Language Processing (NLP) in Python.</a:t>
            </a:r>
          </a:p>
          <a:p>
            <a:r>
              <a:rPr lang="en-US" sz="3600" dirty="0" err="1"/>
              <a:t>spaCy</a:t>
            </a:r>
            <a:r>
              <a:rPr lang="en-US" sz="3600" dirty="0"/>
              <a:t> is designed specifically for production use and helps you build applications that process and “understand” large volumes of text. It can be used to build information extraction or natural language understanding systems, or to pre-process text for deep learning: </a:t>
            </a:r>
            <a:r>
              <a:rPr lang="en-US" sz="3600" dirty="0">
                <a:hlinkClick r:id="rId2"/>
              </a:rPr>
              <a:t>https://spacy.io/usage/spacy-101</a:t>
            </a:r>
            <a:r>
              <a:rPr lang="en-US" sz="3600" dirty="0"/>
              <a:t> </a:t>
            </a:r>
          </a:p>
          <a:p>
            <a:r>
              <a:rPr lang="en-US" sz="3600" dirty="0"/>
              <a:t># You may also parse and POS tag documents in multiple languages using over 70 language models (some of these include: English (</a:t>
            </a:r>
            <a:r>
              <a:rPr lang="en-US" sz="3600" dirty="0" err="1"/>
              <a:t>en</a:t>
            </a:r>
            <a:r>
              <a:rPr lang="en-US" sz="3600" dirty="0"/>
              <a:t>), German (de), Spanish  (es), </a:t>
            </a:r>
            <a:r>
              <a:rPr lang="en-US" sz="3600" dirty="0" err="1"/>
              <a:t>Portugese</a:t>
            </a:r>
            <a:r>
              <a:rPr lang="en-US" sz="3600" dirty="0"/>
              <a:t> (</a:t>
            </a:r>
            <a:r>
              <a:rPr lang="en-US" sz="3600" dirty="0" err="1"/>
              <a:t>pt</a:t>
            </a:r>
            <a:r>
              <a:rPr lang="en-US" sz="3600" dirty="0"/>
              <a:t>), French (</a:t>
            </a:r>
            <a:r>
              <a:rPr lang="en-US" sz="3600" dirty="0" err="1"/>
              <a:t>fr</a:t>
            </a:r>
            <a:r>
              <a:rPr lang="en-US" sz="3600" dirty="0"/>
              <a:t>), Italian (it), Dutch(</a:t>
            </a:r>
            <a:r>
              <a:rPr lang="en-US" sz="3600" dirty="0" err="1"/>
              <a:t>nl</a:t>
            </a:r>
            <a:r>
              <a:rPr lang="en-US" sz="3600" dirty="0"/>
              <a:t>), and many others: </a:t>
            </a:r>
          </a:p>
          <a:p>
            <a:pPr lvl="1"/>
            <a:r>
              <a:rPr lang="en-US" sz="3200" dirty="0"/>
              <a:t>See: </a:t>
            </a:r>
            <a:r>
              <a:rPr lang="en-US" sz="3200" dirty="0">
                <a:hlinkClick r:id="rId3"/>
              </a:rPr>
              <a:t>https://spacy.io/usage/models#languages</a:t>
            </a:r>
            <a:r>
              <a:rPr lang="en-US" sz="3200" dirty="0"/>
              <a:t>  for a complete list)</a:t>
            </a:r>
            <a:endParaRPr lang="en-US" dirty="0"/>
          </a:p>
        </p:txBody>
      </p:sp>
      <p:sp>
        <p:nvSpPr>
          <p:cNvPr id="4" name="Shape 57">
            <a:extLst>
              <a:ext uri="{FF2B5EF4-FFF2-40B4-BE49-F238E27FC236}">
                <a16:creationId xmlns:a16="http://schemas.microsoft.com/office/drawing/2014/main" id="{3BD68930-DCF7-8E6D-DB1F-2F694C3EC1B3}"/>
              </a:ext>
            </a:extLst>
          </p:cNvPr>
          <p:cNvSpPr txBox="1">
            <a:spLocks/>
          </p:cNvSpPr>
          <p:nvPr/>
        </p:nvSpPr>
        <p:spPr>
          <a:xfrm>
            <a:off x="0" y="-27384"/>
            <a:ext cx="12192000" cy="971160"/>
          </a:xfrm>
          <a:prstGeom prst="rect">
            <a:avLst/>
          </a:prstGeom>
        </p:spPr>
        <p:txBody>
          <a:bodyPr vert="horz" lIns="38038" tIns="38038" rIns="38038" bIns="38038" rtlCol="0" anchor="ctr">
            <a:normAutofit fontScale="77500" lnSpcReduction="2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Natural Language Processing with the </a:t>
            </a:r>
            <a:r>
              <a:rPr kumimoji="0" lang="en-US" sz="5400" b="1" i="0" u="none" strike="noStrike" kern="1200" cap="none" spc="0" normalizeH="0" baseline="0" noProof="0" dirty="0" err="1">
                <a:ln>
                  <a:noFill/>
                </a:ln>
                <a:solidFill>
                  <a:srgbClr val="4F81BD">
                    <a:lumMod val="75000"/>
                  </a:srgbClr>
                </a:solidFill>
                <a:effectLst/>
                <a:uLnTx/>
                <a:uFillTx/>
                <a:latin typeface="Calibri"/>
                <a:cs typeface="Gill Sans"/>
                <a:sym typeface="Gill Sans"/>
              </a:rPr>
              <a:t>spacyr</a:t>
            </a: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 Package</a:t>
            </a:r>
          </a:p>
        </p:txBody>
      </p:sp>
    </p:spTree>
    <p:extLst>
      <p:ext uri="{BB962C8B-B14F-4D97-AF65-F5344CB8AC3E}">
        <p14:creationId xmlns:p14="http://schemas.microsoft.com/office/powerpoint/2010/main" val="23271927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14597" y="896474"/>
            <a:ext cx="10987789" cy="5961526"/>
          </a:xfrm>
          <a:ln/>
        </p:spPr>
        <p:txBody>
          <a:bodyPr>
            <a:normAutofit fontScale="92500" lnSpcReduction="20000"/>
          </a:bodyPr>
          <a:lstStyle/>
          <a:p>
            <a:r>
              <a:rPr lang="en-US" sz="3600" dirty="0"/>
              <a:t>Toolkit for supporting natural language processing tasks.</a:t>
            </a:r>
          </a:p>
          <a:p>
            <a:r>
              <a:rPr lang="en-US" sz="3600" dirty="0"/>
              <a:t>Apache Software Foundation offers </a:t>
            </a:r>
            <a:r>
              <a:rPr lang="en-US" sz="3600" dirty="0" err="1"/>
              <a:t>OpenNLP</a:t>
            </a:r>
            <a:r>
              <a:rPr lang="en-US" sz="3600" dirty="0"/>
              <a:t> for free</a:t>
            </a:r>
          </a:p>
          <a:p>
            <a:r>
              <a:rPr lang="en-US" sz="3600" dirty="0"/>
              <a:t>Can perform:</a:t>
            </a:r>
          </a:p>
          <a:p>
            <a:pPr lvl="1"/>
            <a:r>
              <a:rPr lang="en-US" sz="3200" dirty="0"/>
              <a:t>Part of speech (POS) tagging</a:t>
            </a:r>
          </a:p>
          <a:p>
            <a:pPr lvl="1"/>
            <a:r>
              <a:rPr lang="en-US" sz="3200" dirty="0"/>
              <a:t>Named Entity Recognition (NER)</a:t>
            </a:r>
          </a:p>
          <a:p>
            <a:r>
              <a:rPr lang="en-US" sz="3600" dirty="0"/>
              <a:t>Using </a:t>
            </a:r>
            <a:r>
              <a:rPr lang="en-US" sz="3600" dirty="0" err="1"/>
              <a:t>openNLP</a:t>
            </a:r>
            <a:r>
              <a:rPr lang="en-US" sz="3600" dirty="0"/>
              <a:t> Apache Library requires Java</a:t>
            </a:r>
          </a:p>
          <a:p>
            <a:r>
              <a:rPr lang="en-US" sz="3600" dirty="0"/>
              <a:t>R package </a:t>
            </a:r>
            <a:r>
              <a:rPr lang="en-US" sz="3600" dirty="0" err="1"/>
              <a:t>openNLP</a:t>
            </a:r>
            <a:r>
              <a:rPr lang="en-US" sz="3600" dirty="0"/>
              <a:t> enables you to wrap the Java in R</a:t>
            </a:r>
          </a:p>
          <a:p>
            <a:r>
              <a:rPr lang="en-US" sz="3600" dirty="0"/>
              <a:t>Approach: </a:t>
            </a:r>
          </a:p>
          <a:p>
            <a:pPr lvl="1"/>
            <a:r>
              <a:rPr lang="en-US" sz="3200" dirty="0"/>
              <a:t>breaking down documents into sentences, phrases, parts of speech, and named entities according to syntactic parsing methods</a:t>
            </a:r>
          </a:p>
          <a:p>
            <a:pPr lvl="1"/>
            <a:r>
              <a:rPr lang="en-US" sz="3200" dirty="0"/>
              <a:t>breaking the sentence down into “tags” or “annotations” in R, using an “annotation model”</a:t>
            </a:r>
          </a:p>
        </p:txBody>
      </p:sp>
      <p:sp>
        <p:nvSpPr>
          <p:cNvPr id="2" name="Shape 57">
            <a:extLst>
              <a:ext uri="{FF2B5EF4-FFF2-40B4-BE49-F238E27FC236}">
                <a16:creationId xmlns:a16="http://schemas.microsoft.com/office/drawing/2014/main" id="{DAEC401E-1791-0E1E-C96B-E4D4870244B0}"/>
              </a:ext>
            </a:extLst>
          </p:cNvPr>
          <p:cNvSpPr txBox="1">
            <a:spLocks/>
          </p:cNvSpPr>
          <p:nvPr/>
        </p:nvSpPr>
        <p:spPr>
          <a:xfrm>
            <a:off x="0" y="9568"/>
            <a:ext cx="12192000" cy="971160"/>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err="1">
                <a:ln>
                  <a:noFill/>
                </a:ln>
                <a:solidFill>
                  <a:srgbClr val="4F81BD">
                    <a:lumMod val="75000"/>
                  </a:srgbClr>
                </a:solidFill>
                <a:effectLst/>
                <a:uLnTx/>
                <a:uFillTx/>
                <a:latin typeface="Calibri"/>
                <a:cs typeface="Gill Sans"/>
                <a:sym typeface="Gill Sans"/>
              </a:rPr>
              <a:t>openNLP</a:t>
            </a:r>
            <a:endPar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endParaRPr>
          </a:p>
        </p:txBody>
      </p:sp>
    </p:spTree>
    <p:extLst>
      <p:ext uri="{BB962C8B-B14F-4D97-AF65-F5344CB8AC3E}">
        <p14:creationId xmlns:p14="http://schemas.microsoft.com/office/powerpoint/2010/main" val="11597682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1981200" y="50524"/>
            <a:ext cx="8229600" cy="845951"/>
          </a:xfrm>
          <a:ln/>
        </p:spPr>
        <p:txBody>
          <a:bodyPr>
            <a:normAutofit fontScale="90000"/>
          </a:bodyPr>
          <a:lstStyle/>
          <a:p>
            <a:r>
              <a:rPr lang="en-US" dirty="0"/>
              <a:t>Figure 8.1 An example sentence parsed with various annotations</a:t>
            </a:r>
          </a:p>
        </p:txBody>
      </p:sp>
      <p:pic>
        <p:nvPicPr>
          <p:cNvPr id="4" name="Picture 3">
            <a:extLst>
              <a:ext uri="{FF2B5EF4-FFF2-40B4-BE49-F238E27FC236}">
                <a16:creationId xmlns:a16="http://schemas.microsoft.com/office/drawing/2014/main" id="{69C66010-6667-4C4C-B897-F1417EE93CB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0314" t="11991" r="9875" b="9937"/>
          <a:stretch/>
        </p:blipFill>
        <p:spPr>
          <a:xfrm>
            <a:off x="2181669" y="1063925"/>
            <a:ext cx="7828661" cy="5743485"/>
          </a:xfrm>
          <a:prstGeom prst="rect">
            <a:avLst/>
          </a:prstGeom>
        </p:spPr>
      </p:pic>
      <p:sp>
        <p:nvSpPr>
          <p:cNvPr id="2" name="TextBox 1">
            <a:extLst>
              <a:ext uri="{FF2B5EF4-FFF2-40B4-BE49-F238E27FC236}">
                <a16:creationId xmlns:a16="http://schemas.microsoft.com/office/drawing/2014/main" id="{77DBD409-B0BA-2E4C-B24D-2B78860E96CD}"/>
              </a:ext>
            </a:extLst>
          </p:cNvPr>
          <p:cNvSpPr txBox="1"/>
          <p:nvPr/>
        </p:nvSpPr>
        <p:spPr>
          <a:xfrm>
            <a:off x="8928243" y="1582220"/>
            <a:ext cx="3184988"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Apply sentence annotation first.</a:t>
            </a:r>
          </a:p>
        </p:txBody>
      </p:sp>
      <p:sp>
        <p:nvSpPr>
          <p:cNvPr id="3" name="TextBox 2">
            <a:extLst>
              <a:ext uri="{FF2B5EF4-FFF2-40B4-BE49-F238E27FC236}">
                <a16:creationId xmlns:a16="http://schemas.microsoft.com/office/drawing/2014/main" id="{89795AD8-2D18-8545-9A6F-5DD60BAF77E5}"/>
              </a:ext>
            </a:extLst>
          </p:cNvPr>
          <p:cNvSpPr txBox="1"/>
          <p:nvPr/>
        </p:nvSpPr>
        <p:spPr>
          <a:xfrm>
            <a:off x="1742661" y="1474498"/>
            <a:ext cx="1796902"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Last night</a:t>
            </a:r>
          </a:p>
        </p:txBody>
      </p:sp>
    </p:spTree>
    <p:extLst>
      <p:ext uri="{BB962C8B-B14F-4D97-AF65-F5344CB8AC3E}">
        <p14:creationId xmlns:p14="http://schemas.microsoft.com/office/powerpoint/2010/main" val="3262570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224319" y="1276619"/>
            <a:ext cx="11743362" cy="5124181"/>
          </a:xfrm>
          <a:ln/>
        </p:spPr>
        <p:txBody>
          <a:bodyPr>
            <a:normAutofit fontScale="77500" lnSpcReduction="20000"/>
          </a:bodyPr>
          <a:lstStyle/>
          <a:p>
            <a:r>
              <a:rPr lang="en-US" sz="3600" dirty="0"/>
              <a:t>The annotation models identify sentences, tokens (words), parts of speech, and named entities through a method called maxent</a:t>
            </a:r>
          </a:p>
          <a:p>
            <a:r>
              <a:rPr lang="en-US" sz="3600" dirty="0"/>
              <a:t>Maxent is an information-based (not probability-based) machine learning technique for classification</a:t>
            </a:r>
          </a:p>
          <a:p>
            <a:r>
              <a:rPr lang="en-US" sz="3600" dirty="0"/>
              <a:t>Information-based ML techniques look for the average pattern occurrence for a particular feature</a:t>
            </a:r>
          </a:p>
          <a:p>
            <a:r>
              <a:rPr lang="en-US" sz="3600" dirty="0"/>
              <a:t>The dependent (target) class is the annotation tag (e.g. noun)</a:t>
            </a:r>
          </a:p>
          <a:p>
            <a:r>
              <a:rPr lang="en-US" sz="3600" dirty="0"/>
              <a:t>The input (features) are patterns about the text that have been observed</a:t>
            </a:r>
          </a:p>
          <a:p>
            <a:r>
              <a:rPr lang="en-US" sz="3600" dirty="0"/>
              <a:t>Entropy is a measure of uncertainty in a distribution. It measures an event probability and the event’s “surprise” given the prior observation’s average occurrence</a:t>
            </a:r>
          </a:p>
          <a:p>
            <a:r>
              <a:rPr lang="en-US" sz="3600" dirty="0"/>
              <a:t>Annotation models maximize entropy (uncertainty) by balancing complete uncertainty and applying constraints based on observed information</a:t>
            </a:r>
          </a:p>
          <a:p>
            <a:endParaRPr lang="en-US" sz="3200" dirty="0"/>
          </a:p>
        </p:txBody>
      </p:sp>
      <p:sp>
        <p:nvSpPr>
          <p:cNvPr id="2" name="Shape 57">
            <a:extLst>
              <a:ext uri="{FF2B5EF4-FFF2-40B4-BE49-F238E27FC236}">
                <a16:creationId xmlns:a16="http://schemas.microsoft.com/office/drawing/2014/main" id="{596812F8-4F92-B405-F27E-E7C651256E4A}"/>
              </a:ext>
            </a:extLst>
          </p:cNvPr>
          <p:cNvSpPr txBox="1">
            <a:spLocks/>
          </p:cNvSpPr>
          <p:nvPr/>
        </p:nvSpPr>
        <p:spPr>
          <a:xfrm>
            <a:off x="0" y="-27384"/>
            <a:ext cx="12192000" cy="971160"/>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Maximum Entropy (maxent)</a:t>
            </a:r>
          </a:p>
        </p:txBody>
      </p:sp>
    </p:spTree>
    <p:extLst>
      <p:ext uri="{BB962C8B-B14F-4D97-AF65-F5344CB8AC3E}">
        <p14:creationId xmlns:p14="http://schemas.microsoft.com/office/powerpoint/2010/main" val="1371531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2E257C-E5F3-AC8D-2026-625AB3E1EE2F}"/>
            </a:ext>
          </a:extLst>
        </p:cNvPr>
        <p:cNvGrpSpPr/>
        <p:nvPr/>
      </p:nvGrpSpPr>
      <p:grpSpPr>
        <a:xfrm>
          <a:off x="0" y="0"/>
          <a:ext cx="0" cy="0"/>
          <a:chOff x="0" y="0"/>
          <a:chExt cx="0" cy="0"/>
        </a:xfrm>
      </p:grpSpPr>
      <p:sp>
        <p:nvSpPr>
          <p:cNvPr id="9" name="Rectangle 2">
            <a:extLst>
              <a:ext uri="{FF2B5EF4-FFF2-40B4-BE49-F238E27FC236}">
                <a16:creationId xmlns:a16="http://schemas.microsoft.com/office/drawing/2014/main" id="{CC9C7000-F726-2621-D04B-4FBB6D7F60B7}"/>
              </a:ext>
            </a:extLst>
          </p:cNvPr>
          <p:cNvSpPr>
            <a:spLocks/>
          </p:cNvSpPr>
          <p:nvPr/>
        </p:nvSpPr>
        <p:spPr bwMode="auto">
          <a:xfrm>
            <a:off x="23997" y="559466"/>
            <a:ext cx="12168003" cy="629853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9030" tIns="53422" rIns="89030" bIns="53422" numCol="3"/>
          <a:lstStyle/>
          <a:p>
            <a:pPr marL="371755" marR="0" lvl="0"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My Family</a:t>
            </a:r>
            <a:endParaRPr kumimoji="0" lang="en-US" sz="18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endParaRP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Dr. Noemi Enchautegui-de-Jesus</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Sean Manuel Cogburn-Enchautegui</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Dr. Courtney Dawn Cogburn</a:t>
            </a:r>
          </a:p>
          <a:p>
            <a:pPr marL="371755" marR="0" lvl="0"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Academic Organizations</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American University (current)</a:t>
            </a:r>
          </a:p>
          <a:p>
            <a:pPr marL="852584" marR="0" lvl="2"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School of International Service</a:t>
            </a:r>
          </a:p>
          <a:p>
            <a:pPr marL="1092982" marR="0" lvl="3"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International Communication</a:t>
            </a:r>
          </a:p>
          <a:p>
            <a:pPr marL="852584" marR="0" lvl="2"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err="1">
                <a:ln>
                  <a:noFill/>
                </a:ln>
                <a:solidFill>
                  <a:prstClr val="black"/>
                </a:solidFill>
                <a:effectLst/>
                <a:uLnTx/>
                <a:uFillTx/>
                <a:latin typeface="Calibri Light" panose="020F0302020204030204"/>
                <a:ea typeface="+mn-ea"/>
                <a:cs typeface="Arial" charset="0"/>
                <a:sym typeface="Arial" charset="0"/>
              </a:rPr>
              <a:t>Kogod</a:t>
            </a: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 School of Business</a:t>
            </a:r>
          </a:p>
          <a:p>
            <a:pPr marL="1092982" marR="0" lvl="3"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Information Technology and Analytics</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Syracuse University (former)</a:t>
            </a:r>
          </a:p>
          <a:p>
            <a:pPr marL="852584" marR="0" lvl="2"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School of Information Studies</a:t>
            </a:r>
          </a:p>
          <a:p>
            <a:pPr marL="852584" marR="0" lvl="2"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Burton Blatt Institute</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University of Michigan (former)</a:t>
            </a:r>
          </a:p>
          <a:p>
            <a:pPr marL="852584" marR="0" lvl="2"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School of Information</a:t>
            </a:r>
          </a:p>
          <a:p>
            <a:pPr marL="852584" marR="0" lvl="2"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Center for Research on e-Work</a:t>
            </a:r>
            <a:endParaRPr kumimoji="0" lang="en-US" sz="1969"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endParaRPr>
          </a:p>
          <a:p>
            <a:pPr marL="154981" marR="0" lvl="0"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0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Government and Private Research</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969"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CSIS </a:t>
            </a:r>
            <a:r>
              <a:rPr kumimoji="0" lang="mr-IN" sz="1969"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a:t>
            </a:r>
            <a:r>
              <a:rPr kumimoji="0" lang="en-US" sz="1969"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 GIIC</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969"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CSIR – South Africa</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969"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CRS – Congressional Research Service</a:t>
            </a:r>
          </a:p>
          <a:p>
            <a:pPr marL="371767" marR="0" lvl="0"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0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International Organizations</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969"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World Bank</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969"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UNECA</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969"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UNESCAP</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969"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UN GAID</a:t>
            </a:r>
          </a:p>
          <a:p>
            <a:pPr marL="371755" marR="0" lvl="0"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0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Research Funding</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National Science Foundation</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The Nippon Foundation</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JPMorgan Chase</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WK Kellogg Foundation</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Microsoft Research</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Hewlett-Packard</a:t>
            </a:r>
          </a:p>
          <a:p>
            <a:pPr marL="154981" marR="0" lvl="0"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0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Teaching Data Analytics</a:t>
            </a:r>
            <a:endParaRPr kumimoji="0" lang="en-US" sz="18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endParaRP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Big Data and Text Analytics (grad)</a:t>
            </a:r>
          </a:p>
          <a:p>
            <a:pPr marL="1069381" marR="0" lvl="2"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R, Python, </a:t>
            </a:r>
            <a:r>
              <a:rPr kumimoji="0" lang="en-US" sz="1800" b="1" i="0" u="none" strike="noStrike" kern="1200" cap="none" spc="0" normalizeH="0" baseline="0" noProof="0" dirty="0" err="1">
                <a:ln>
                  <a:noFill/>
                </a:ln>
                <a:solidFill>
                  <a:prstClr val="black"/>
                </a:solidFill>
                <a:effectLst/>
                <a:uLnTx/>
                <a:uFillTx/>
                <a:latin typeface="Calibri Light" panose="020F0302020204030204"/>
                <a:ea typeface="+mn-ea"/>
                <a:cs typeface="Arial" charset="0"/>
                <a:sym typeface="Arial" charset="0"/>
              </a:rPr>
              <a:t>Provalis</a:t>
            </a:r>
            <a:endParaRPr kumimoji="0" lang="en-US" sz="18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endParaRP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Business Analytics (MS)</a:t>
            </a:r>
          </a:p>
          <a:p>
            <a:pPr marL="612181"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AI Principles and Techniques</a:t>
            </a:r>
          </a:p>
          <a:p>
            <a:pPr marL="1069381" marR="0" lvl="2" indent="-371755" algn="l" defTabSz="911572" rtl="0" eaLnBrk="1" fontAlgn="auto" latinLnBrk="0" hangingPunct="1">
              <a:lnSpc>
                <a:spcPct val="125000"/>
              </a:lnSpc>
              <a:spcBef>
                <a:spcPts val="0"/>
              </a:spcBef>
              <a:spcAft>
                <a:spcPts val="0"/>
              </a:spcAft>
              <a:buClrTx/>
              <a:buSzPct val="100000"/>
              <a:buFontTx/>
              <a:buChar char="•"/>
              <a:tabLst/>
              <a:defRPr/>
            </a:pPr>
            <a:r>
              <a:rPr kumimoji="0" lang="en-US" sz="18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R; Python, GenAI Tools</a:t>
            </a:r>
          </a:p>
        </p:txBody>
      </p:sp>
      <p:pic>
        <p:nvPicPr>
          <p:cNvPr id="2" name="Picture 1">
            <a:extLst>
              <a:ext uri="{FF2B5EF4-FFF2-40B4-BE49-F238E27FC236}">
                <a16:creationId xmlns:a16="http://schemas.microsoft.com/office/drawing/2014/main" id="{D79685AF-E72D-D88F-3577-0EBFC71AFA7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29659" y="3965152"/>
            <a:ext cx="887888" cy="887888"/>
          </a:xfrm>
          <a:prstGeom prst="rect">
            <a:avLst/>
          </a:prstGeom>
        </p:spPr>
      </p:pic>
      <p:sp>
        <p:nvSpPr>
          <p:cNvPr id="57" name="Shape 57">
            <a:extLst>
              <a:ext uri="{FF2B5EF4-FFF2-40B4-BE49-F238E27FC236}">
                <a16:creationId xmlns:a16="http://schemas.microsoft.com/office/drawing/2014/main" id="{574B0DB9-23DE-2F7C-F4E1-BD291BD2CF03}"/>
              </a:ext>
            </a:extLst>
          </p:cNvPr>
          <p:cNvSpPr>
            <a:spLocks noGrp="1"/>
          </p:cNvSpPr>
          <p:nvPr>
            <p:ph type="title"/>
          </p:nvPr>
        </p:nvSpPr>
        <p:spPr>
          <a:xfrm>
            <a:off x="1" y="-75354"/>
            <a:ext cx="12192000" cy="857225"/>
          </a:xfrm>
          <a:prstGeom prst="rect">
            <a:avLst/>
          </a:prstGeom>
        </p:spPr>
        <p:txBody>
          <a:bodyPr vert="horz" lIns="38038" tIns="38038" rIns="38038" bIns="38038" rtlCol="0" anchor="ctr">
            <a:normAutofit fontScale="90000"/>
          </a:bodyPr>
          <a:lstStyle>
            <a:lvl1pPr defTabSz="642937">
              <a:defRPr sz="5760">
                <a:latin typeface="Gill Sans"/>
                <a:ea typeface="Gill Sans"/>
                <a:cs typeface="Gill Sans"/>
                <a:sym typeface="Gill Sans"/>
              </a:defRPr>
            </a:lvl1pPr>
          </a:lstStyle>
          <a:p>
            <a:pPr lvl="0" algn="ctr">
              <a:defRPr sz="1800">
                <a:uFillTx/>
              </a:defRPr>
            </a:pPr>
            <a:r>
              <a:rPr lang="en-US" sz="5400" dirty="0">
                <a:solidFill>
                  <a:schemeClr val="accent1">
                    <a:lumMod val="75000"/>
                  </a:schemeClr>
                </a:solidFill>
                <a:latin typeface="+mj-lt"/>
              </a:rPr>
              <a:t>My Background: </a:t>
            </a:r>
            <a:r>
              <a:rPr lang="en-US" sz="5400" b="1" dirty="0">
                <a:solidFill>
                  <a:schemeClr val="accent1">
                    <a:lumMod val="75000"/>
                  </a:schemeClr>
                </a:solidFill>
                <a:latin typeface="+mj-lt"/>
              </a:rPr>
              <a:t>Derrick </a:t>
            </a:r>
            <a:r>
              <a:rPr lang="en-US" sz="5400" b="1" dirty="0" err="1">
                <a:solidFill>
                  <a:schemeClr val="accent1">
                    <a:lumMod val="75000"/>
                  </a:schemeClr>
                </a:solidFill>
                <a:latin typeface="+mj-lt"/>
              </a:rPr>
              <a:t>Cogburn</a:t>
            </a:r>
            <a:endParaRPr sz="5400" b="1" dirty="0">
              <a:solidFill>
                <a:schemeClr val="accent1">
                  <a:lumMod val="75000"/>
                </a:schemeClr>
              </a:solidFill>
              <a:latin typeface="+mj-lt"/>
            </a:endParaRPr>
          </a:p>
        </p:txBody>
      </p:sp>
      <p:pic>
        <p:nvPicPr>
          <p:cNvPr id="61" name="image3.png">
            <a:extLst>
              <a:ext uri="{FF2B5EF4-FFF2-40B4-BE49-F238E27FC236}">
                <a16:creationId xmlns:a16="http://schemas.microsoft.com/office/drawing/2014/main" id="{DA98B9E8-7598-FEE3-4DA5-FACAF65E219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784684" y="4869160"/>
            <a:ext cx="2535320" cy="568822"/>
          </a:xfrm>
          <a:prstGeom prst="rect">
            <a:avLst/>
          </a:prstGeom>
          <a:ln w="12700">
            <a:miter lim="400000"/>
          </a:ln>
        </p:spPr>
      </p:pic>
      <p:pic>
        <p:nvPicPr>
          <p:cNvPr id="62" name="image.png">
            <a:extLst>
              <a:ext uri="{FF2B5EF4-FFF2-40B4-BE49-F238E27FC236}">
                <a16:creationId xmlns:a16="http://schemas.microsoft.com/office/drawing/2014/main" id="{406E08C6-C05C-E0E0-289E-52186A75A382}"/>
              </a:ext>
            </a:extLst>
          </p:cNvPr>
          <p:cNvPicPr>
            <a:picLocks noChangeAspect="1"/>
          </p:cNvPicPr>
          <p:nvPr/>
        </p:nvPicPr>
        <p:blipFill>
          <a:blip r:embed="rId5"/>
          <a:srcRect/>
          <a:stretch>
            <a:fillRect/>
          </a:stretch>
        </p:blipFill>
        <p:spPr>
          <a:xfrm>
            <a:off x="9480376" y="4002734"/>
            <a:ext cx="999123" cy="842398"/>
          </a:xfrm>
          <a:prstGeom prst="rect">
            <a:avLst/>
          </a:prstGeom>
          <a:ln w="12700">
            <a:miter lim="400000"/>
          </a:ln>
        </p:spPr>
      </p:pic>
      <p:pic>
        <p:nvPicPr>
          <p:cNvPr id="10" name="Picture 6" descr="image4.jpg">
            <a:extLst>
              <a:ext uri="{FF2B5EF4-FFF2-40B4-BE49-F238E27FC236}">
                <a16:creationId xmlns:a16="http://schemas.microsoft.com/office/drawing/2014/main" id="{B942EEB2-ABCB-3B27-49B6-E88F1C2FFD30}"/>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bwMode="auto">
          <a:xfrm>
            <a:off x="7934297" y="5464407"/>
            <a:ext cx="1724054" cy="8449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pic>
        <p:nvPicPr>
          <p:cNvPr id="11" name="idpp_global_au_logo.png">
            <a:extLst>
              <a:ext uri="{FF2B5EF4-FFF2-40B4-BE49-F238E27FC236}">
                <a16:creationId xmlns:a16="http://schemas.microsoft.com/office/drawing/2014/main" id="{1937CA9D-1E1F-9605-C2B4-A8CD0D10DA5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889224" y="5534542"/>
            <a:ext cx="2113922" cy="704641"/>
          </a:xfrm>
          <a:prstGeom prst="rect">
            <a:avLst/>
          </a:prstGeom>
          <a:ln w="12700">
            <a:miter lim="400000"/>
          </a:ln>
        </p:spPr>
      </p:pic>
      <p:pic>
        <p:nvPicPr>
          <p:cNvPr id="4" name="Picture 3">
            <a:extLst>
              <a:ext uri="{FF2B5EF4-FFF2-40B4-BE49-F238E27FC236}">
                <a16:creationId xmlns:a16="http://schemas.microsoft.com/office/drawing/2014/main" id="{0A23D3AB-AB0A-6545-788B-DCB318C0667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069775" y="3879450"/>
            <a:ext cx="1153650" cy="989710"/>
          </a:xfrm>
          <a:prstGeom prst="rect">
            <a:avLst/>
          </a:prstGeom>
        </p:spPr>
      </p:pic>
      <p:pic>
        <p:nvPicPr>
          <p:cNvPr id="5" name="Picture 4">
            <a:extLst>
              <a:ext uri="{FF2B5EF4-FFF2-40B4-BE49-F238E27FC236}">
                <a16:creationId xmlns:a16="http://schemas.microsoft.com/office/drawing/2014/main" id="{BF8A1541-867B-98AD-A54B-07FC5DDD127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290160" y="2824282"/>
            <a:ext cx="1198127" cy="1198127"/>
          </a:xfrm>
          <a:prstGeom prst="rect">
            <a:avLst/>
          </a:prstGeom>
        </p:spPr>
      </p:pic>
      <p:pic>
        <p:nvPicPr>
          <p:cNvPr id="14" name="Picture 13">
            <a:extLst>
              <a:ext uri="{FF2B5EF4-FFF2-40B4-BE49-F238E27FC236}">
                <a16:creationId xmlns:a16="http://schemas.microsoft.com/office/drawing/2014/main" id="{69D0C443-8CC8-7660-3068-D99A23BFD6E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920055" y="2824282"/>
            <a:ext cx="1101239" cy="1101239"/>
          </a:xfrm>
          <a:prstGeom prst="rect">
            <a:avLst/>
          </a:prstGeom>
        </p:spPr>
      </p:pic>
      <p:pic>
        <p:nvPicPr>
          <p:cNvPr id="6" name="Picture 5">
            <a:extLst>
              <a:ext uri="{FF2B5EF4-FFF2-40B4-BE49-F238E27FC236}">
                <a16:creationId xmlns:a16="http://schemas.microsoft.com/office/drawing/2014/main" id="{1FA7C847-AC8D-0074-0877-42A2F1EF530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0571994" y="2726821"/>
            <a:ext cx="1323160" cy="1323160"/>
          </a:xfrm>
          <a:prstGeom prst="rect">
            <a:avLst/>
          </a:prstGeom>
        </p:spPr>
      </p:pic>
      <p:pic>
        <p:nvPicPr>
          <p:cNvPr id="13" name="Picture 12">
            <a:extLst>
              <a:ext uri="{FF2B5EF4-FFF2-40B4-BE49-F238E27FC236}">
                <a16:creationId xmlns:a16="http://schemas.microsoft.com/office/drawing/2014/main" id="{0E4E8723-6455-DD53-F8C2-E63A534E90B4}"/>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114714" y="6309320"/>
            <a:ext cx="3888432" cy="479395"/>
          </a:xfrm>
          <a:prstGeom prst="rect">
            <a:avLst/>
          </a:prstGeom>
        </p:spPr>
      </p:pic>
    </p:spTree>
    <p:extLst>
      <p:ext uri="{BB962C8B-B14F-4D97-AF65-F5344CB8AC3E}">
        <p14:creationId xmlns:p14="http://schemas.microsoft.com/office/powerpoint/2010/main" val="1119024493"/>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0" y="50524"/>
            <a:ext cx="12192000" cy="845951"/>
          </a:xfrm>
          <a:ln/>
        </p:spPr>
        <p:txBody>
          <a:bodyPr>
            <a:noAutofit/>
          </a:bodyPr>
          <a:lstStyle/>
          <a:p>
            <a:r>
              <a:rPr lang="en-US" sz="3200" b="1" dirty="0"/>
              <a:t>Five Functions of the </a:t>
            </a:r>
            <a:r>
              <a:rPr lang="en-US" sz="3200" b="1" dirty="0" err="1"/>
              <a:t>OpenNLP</a:t>
            </a:r>
            <a:r>
              <a:rPr lang="en-US" sz="3200" b="1" dirty="0"/>
              <a:t> Using Maximum Entropy (Maxent)</a:t>
            </a:r>
          </a:p>
        </p:txBody>
      </p:sp>
      <p:graphicFrame>
        <p:nvGraphicFramePr>
          <p:cNvPr id="2" name="Content Placeholder 1">
            <a:extLst>
              <a:ext uri="{FF2B5EF4-FFF2-40B4-BE49-F238E27FC236}">
                <a16:creationId xmlns:a16="http://schemas.microsoft.com/office/drawing/2014/main" id="{A8794193-A862-5748-8F81-0875F987D642}"/>
              </a:ext>
            </a:extLst>
          </p:cNvPr>
          <p:cNvGraphicFramePr>
            <a:graphicFrameLocks noGrp="1"/>
          </p:cNvGraphicFramePr>
          <p:nvPr>
            <p:ph idx="1"/>
          </p:nvPr>
        </p:nvGraphicFramePr>
        <p:xfrm>
          <a:off x="261870" y="896475"/>
          <a:ext cx="11668259" cy="5875598"/>
        </p:xfrm>
        <a:graphic>
          <a:graphicData uri="http://schemas.openxmlformats.org/drawingml/2006/table">
            <a:tbl>
              <a:tblPr firstRow="1" bandRow="1">
                <a:tableStyleId>{5C22544A-7EE6-4342-B048-85BDC9FD1C3A}</a:tableStyleId>
              </a:tblPr>
              <a:tblGrid>
                <a:gridCol w="5502537">
                  <a:extLst>
                    <a:ext uri="{9D8B030D-6E8A-4147-A177-3AD203B41FA5}">
                      <a16:colId xmlns:a16="http://schemas.microsoft.com/office/drawing/2014/main" val="3795706420"/>
                    </a:ext>
                  </a:extLst>
                </a:gridCol>
                <a:gridCol w="6165722">
                  <a:extLst>
                    <a:ext uri="{9D8B030D-6E8A-4147-A177-3AD203B41FA5}">
                      <a16:colId xmlns:a16="http://schemas.microsoft.com/office/drawing/2014/main" val="3887686914"/>
                    </a:ext>
                  </a:extLst>
                </a:gridCol>
              </a:tblGrid>
              <a:tr h="580728">
                <a:tc>
                  <a:txBody>
                    <a:bodyPr/>
                    <a:lstStyle/>
                    <a:p>
                      <a:r>
                        <a:rPr lang="en-US" sz="2800" dirty="0"/>
                        <a:t>Function Name</a:t>
                      </a:r>
                    </a:p>
                  </a:txBody>
                  <a:tcPr/>
                </a:tc>
                <a:tc>
                  <a:txBody>
                    <a:bodyPr/>
                    <a:lstStyle/>
                    <a:p>
                      <a:r>
                        <a:rPr lang="en-US" sz="2800" dirty="0"/>
                        <a:t>Description</a:t>
                      </a:r>
                    </a:p>
                  </a:txBody>
                  <a:tcPr/>
                </a:tc>
                <a:extLst>
                  <a:ext uri="{0D108BD9-81ED-4DB2-BD59-A6C34878D82A}">
                    <a16:rowId xmlns:a16="http://schemas.microsoft.com/office/drawing/2014/main" val="1146701404"/>
                  </a:ext>
                </a:extLst>
              </a:tr>
              <a:tr h="1058974">
                <a:tc>
                  <a:txBody>
                    <a:bodyPr/>
                    <a:lstStyle/>
                    <a:p>
                      <a:r>
                        <a:rPr lang="en-US" sz="2800" dirty="0" err="1"/>
                        <a:t>Maxent_Chunk_Annotator</a:t>
                      </a:r>
                      <a:endParaRPr lang="en-US" sz="2800" dirty="0"/>
                    </a:p>
                  </a:txBody>
                  <a:tcPr/>
                </a:tc>
                <a:tc>
                  <a:txBody>
                    <a:bodyPr/>
                    <a:lstStyle/>
                    <a:p>
                      <a:r>
                        <a:rPr lang="en-US" sz="2800" dirty="0"/>
                        <a:t>Text chunking identifies the noun or verb groups within a sentence.</a:t>
                      </a:r>
                    </a:p>
                  </a:txBody>
                  <a:tcPr/>
                </a:tc>
                <a:extLst>
                  <a:ext uri="{0D108BD9-81ED-4DB2-BD59-A6C34878D82A}">
                    <a16:rowId xmlns:a16="http://schemas.microsoft.com/office/drawing/2014/main" val="203103853"/>
                  </a:ext>
                </a:extLst>
              </a:tr>
              <a:tr h="1058974">
                <a:tc>
                  <a:txBody>
                    <a:bodyPr/>
                    <a:lstStyle/>
                    <a:p>
                      <a:r>
                        <a:rPr lang="en-US" sz="2800" dirty="0" err="1"/>
                        <a:t>Maxent_Entity_Annotator</a:t>
                      </a:r>
                      <a:endParaRPr lang="en-US" sz="2800" dirty="0"/>
                    </a:p>
                  </a:txBody>
                  <a:tcPr/>
                </a:tc>
                <a:tc>
                  <a:txBody>
                    <a:bodyPr/>
                    <a:lstStyle/>
                    <a:p>
                      <a:r>
                        <a:rPr lang="en-US" sz="2800" dirty="0"/>
                        <a:t>Can detect named entities and numbers.</a:t>
                      </a:r>
                    </a:p>
                  </a:txBody>
                  <a:tcPr/>
                </a:tc>
                <a:extLst>
                  <a:ext uri="{0D108BD9-81ED-4DB2-BD59-A6C34878D82A}">
                    <a16:rowId xmlns:a16="http://schemas.microsoft.com/office/drawing/2014/main" val="950532048"/>
                  </a:ext>
                </a:extLst>
              </a:tr>
              <a:tr h="1058974">
                <a:tc>
                  <a:txBody>
                    <a:bodyPr/>
                    <a:lstStyle/>
                    <a:p>
                      <a:r>
                        <a:rPr lang="en-US" sz="2800" dirty="0"/>
                        <a:t>Maxent</a:t>
                      </a:r>
                      <a:r>
                        <a:rPr lang="en-US" sz="2800"/>
                        <a:t>_POS_</a:t>
                      </a:r>
                      <a:r>
                        <a:rPr lang="en-US" sz="2800" dirty="0" err="1"/>
                        <a:t>Tag_Annotator</a:t>
                      </a:r>
                      <a:endParaRPr lang="en-US" sz="2800" dirty="0"/>
                    </a:p>
                  </a:txBody>
                  <a:tcPr/>
                </a:tc>
                <a:tc>
                  <a:txBody>
                    <a:bodyPr/>
                    <a:lstStyle/>
                    <a:p>
                      <a:r>
                        <a:rPr lang="en-US" sz="2800" dirty="0"/>
                        <a:t>Marks word tokens with a class, such as noun or adjective. </a:t>
                      </a:r>
                    </a:p>
                  </a:txBody>
                  <a:tcPr/>
                </a:tc>
                <a:extLst>
                  <a:ext uri="{0D108BD9-81ED-4DB2-BD59-A6C34878D82A}">
                    <a16:rowId xmlns:a16="http://schemas.microsoft.com/office/drawing/2014/main" val="1264801674"/>
                  </a:ext>
                </a:extLst>
              </a:tr>
              <a:tr h="1058974">
                <a:tc>
                  <a:txBody>
                    <a:bodyPr/>
                    <a:lstStyle/>
                    <a:p>
                      <a:r>
                        <a:rPr lang="en-US" sz="2800" dirty="0" err="1"/>
                        <a:t>Maxent_Sent_Token_Annotator</a:t>
                      </a:r>
                      <a:endParaRPr lang="en-US" sz="2800" dirty="0"/>
                    </a:p>
                  </a:txBody>
                  <a:tcPr/>
                </a:tc>
                <a:tc>
                  <a:txBody>
                    <a:bodyPr/>
                    <a:lstStyle/>
                    <a:p>
                      <a:r>
                        <a:rPr lang="en-US" sz="2800" dirty="0"/>
                        <a:t>Detects punctuation marks to determine the end of a sentence.</a:t>
                      </a:r>
                    </a:p>
                  </a:txBody>
                  <a:tcPr/>
                </a:tc>
                <a:extLst>
                  <a:ext uri="{0D108BD9-81ED-4DB2-BD59-A6C34878D82A}">
                    <a16:rowId xmlns:a16="http://schemas.microsoft.com/office/drawing/2014/main" val="1946455357"/>
                  </a:ext>
                </a:extLst>
              </a:tr>
              <a:tr h="1058974">
                <a:tc>
                  <a:txBody>
                    <a:bodyPr/>
                    <a:lstStyle/>
                    <a:p>
                      <a:r>
                        <a:rPr lang="en-US" sz="2800" dirty="0" err="1"/>
                        <a:t>Maxent_Word_Token_Annotator</a:t>
                      </a:r>
                      <a:endParaRPr lang="en-US" sz="2800" dirty="0"/>
                    </a:p>
                  </a:txBody>
                  <a:tcPr/>
                </a:tc>
                <a:tc>
                  <a:txBody>
                    <a:bodyPr/>
                    <a:lstStyle/>
                    <a:p>
                      <a:r>
                        <a:rPr lang="en-US" sz="2800" dirty="0"/>
                        <a:t>Segments characters into tokens (words, numbers, punctuation marks).</a:t>
                      </a:r>
                    </a:p>
                  </a:txBody>
                  <a:tcPr/>
                </a:tc>
                <a:extLst>
                  <a:ext uri="{0D108BD9-81ED-4DB2-BD59-A6C34878D82A}">
                    <a16:rowId xmlns:a16="http://schemas.microsoft.com/office/drawing/2014/main" val="2453892306"/>
                  </a:ext>
                </a:extLst>
              </a:tr>
            </a:tbl>
          </a:graphicData>
        </a:graphic>
      </p:graphicFrame>
    </p:spTree>
    <p:extLst>
      <p:ext uri="{BB962C8B-B14F-4D97-AF65-F5344CB8AC3E}">
        <p14:creationId xmlns:p14="http://schemas.microsoft.com/office/powerpoint/2010/main" val="10678299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0" y="50524"/>
            <a:ext cx="12192000" cy="845951"/>
          </a:xfrm>
          <a:ln/>
        </p:spPr>
        <p:txBody>
          <a:bodyPr>
            <a:normAutofit/>
          </a:bodyPr>
          <a:lstStyle/>
          <a:p>
            <a:r>
              <a:rPr lang="en-US" dirty="0"/>
              <a:t>Named Entity Recognition Models in </a:t>
            </a:r>
            <a:r>
              <a:rPr lang="en-US" dirty="0" err="1"/>
              <a:t>OpenNLP</a:t>
            </a:r>
            <a:endParaRPr lang="en-US" dirty="0"/>
          </a:p>
        </p:txBody>
      </p:sp>
      <p:graphicFrame>
        <p:nvGraphicFramePr>
          <p:cNvPr id="6" name="Content Placeholder 5">
            <a:extLst>
              <a:ext uri="{FF2B5EF4-FFF2-40B4-BE49-F238E27FC236}">
                <a16:creationId xmlns:a16="http://schemas.microsoft.com/office/drawing/2014/main" id="{0D0E587B-11F1-FA4D-9DCD-1A1F150EC436}"/>
              </a:ext>
            </a:extLst>
          </p:cNvPr>
          <p:cNvGraphicFramePr>
            <a:graphicFrameLocks noGrp="1"/>
          </p:cNvGraphicFramePr>
          <p:nvPr>
            <p:ph idx="1"/>
          </p:nvPr>
        </p:nvGraphicFramePr>
        <p:xfrm>
          <a:off x="347730" y="1184856"/>
          <a:ext cx="11539470" cy="5434884"/>
        </p:xfrm>
        <a:graphic>
          <a:graphicData uri="http://schemas.openxmlformats.org/drawingml/2006/table">
            <a:tbl>
              <a:tblPr firstRow="1" bandRow="1">
                <a:tableStyleId>{5C22544A-7EE6-4342-B048-85BDC9FD1C3A}</a:tableStyleId>
              </a:tblPr>
              <a:tblGrid>
                <a:gridCol w="1600738">
                  <a:extLst>
                    <a:ext uri="{9D8B030D-6E8A-4147-A177-3AD203B41FA5}">
                      <a16:colId xmlns:a16="http://schemas.microsoft.com/office/drawing/2014/main" val="1804768825"/>
                    </a:ext>
                  </a:extLst>
                </a:gridCol>
                <a:gridCol w="5604548">
                  <a:extLst>
                    <a:ext uri="{9D8B030D-6E8A-4147-A177-3AD203B41FA5}">
                      <a16:colId xmlns:a16="http://schemas.microsoft.com/office/drawing/2014/main" val="485048819"/>
                    </a:ext>
                  </a:extLst>
                </a:gridCol>
                <a:gridCol w="4334184">
                  <a:extLst>
                    <a:ext uri="{9D8B030D-6E8A-4147-A177-3AD203B41FA5}">
                      <a16:colId xmlns:a16="http://schemas.microsoft.com/office/drawing/2014/main" val="3373129934"/>
                    </a:ext>
                  </a:extLst>
                </a:gridCol>
              </a:tblGrid>
              <a:tr h="776412">
                <a:tc>
                  <a:txBody>
                    <a:bodyPr/>
                    <a:lstStyle/>
                    <a:p>
                      <a:r>
                        <a:rPr lang="en-US" sz="2000" dirty="0"/>
                        <a:t>Kind</a:t>
                      </a:r>
                    </a:p>
                  </a:txBody>
                  <a:tcPr/>
                </a:tc>
                <a:tc>
                  <a:txBody>
                    <a:bodyPr/>
                    <a:lstStyle/>
                    <a:p>
                      <a:r>
                        <a:rPr lang="en-US" sz="2000" dirty="0"/>
                        <a:t>Description</a:t>
                      </a:r>
                    </a:p>
                  </a:txBody>
                  <a:tcPr/>
                </a:tc>
                <a:tc>
                  <a:txBody>
                    <a:bodyPr/>
                    <a:lstStyle/>
                    <a:p>
                      <a:r>
                        <a:rPr lang="en-US" sz="2000" dirty="0"/>
                        <a:t>Example Entities</a:t>
                      </a:r>
                    </a:p>
                  </a:txBody>
                  <a:tcPr/>
                </a:tc>
                <a:extLst>
                  <a:ext uri="{0D108BD9-81ED-4DB2-BD59-A6C34878D82A}">
                    <a16:rowId xmlns:a16="http://schemas.microsoft.com/office/drawing/2014/main" val="3273225311"/>
                  </a:ext>
                </a:extLst>
              </a:tr>
              <a:tr h="776412">
                <a:tc>
                  <a:txBody>
                    <a:bodyPr/>
                    <a:lstStyle/>
                    <a:p>
                      <a:r>
                        <a:rPr lang="en-US" sz="2000" dirty="0"/>
                        <a:t>Date</a:t>
                      </a:r>
                    </a:p>
                  </a:txBody>
                  <a:tcPr/>
                </a:tc>
                <a:tc>
                  <a:txBody>
                    <a:bodyPr/>
                    <a:lstStyle/>
                    <a:p>
                      <a:r>
                        <a:rPr lang="en-US" sz="2000" dirty="0"/>
                        <a:t>Extracts dates from text</a:t>
                      </a:r>
                    </a:p>
                  </a:txBody>
                  <a:tcPr/>
                </a:tc>
                <a:tc>
                  <a:txBody>
                    <a:bodyPr/>
                    <a:lstStyle/>
                    <a:p>
                      <a:r>
                        <a:rPr lang="en-US" sz="2000" dirty="0"/>
                        <a:t>Thursday, April 29, 2011; tomorrow</a:t>
                      </a:r>
                    </a:p>
                  </a:txBody>
                  <a:tcPr/>
                </a:tc>
                <a:extLst>
                  <a:ext uri="{0D108BD9-81ED-4DB2-BD59-A6C34878D82A}">
                    <a16:rowId xmlns:a16="http://schemas.microsoft.com/office/drawing/2014/main" val="3915998726"/>
                  </a:ext>
                </a:extLst>
              </a:tr>
              <a:tr h="776412">
                <a:tc>
                  <a:txBody>
                    <a:bodyPr/>
                    <a:lstStyle/>
                    <a:p>
                      <a:r>
                        <a:rPr lang="en-US" sz="2000" dirty="0"/>
                        <a:t>Location</a:t>
                      </a:r>
                    </a:p>
                  </a:txBody>
                  <a:tcPr/>
                </a:tc>
                <a:tc>
                  <a:txBody>
                    <a:bodyPr/>
                    <a:lstStyle/>
                    <a:p>
                      <a:r>
                        <a:rPr lang="en-US" sz="2000" dirty="0"/>
                        <a:t>Extracts possible locations</a:t>
                      </a:r>
                    </a:p>
                  </a:txBody>
                  <a:tcPr/>
                </a:tc>
                <a:tc>
                  <a:txBody>
                    <a:bodyPr/>
                    <a:lstStyle/>
                    <a:p>
                      <a:r>
                        <a:rPr lang="en-US" sz="2000" dirty="0"/>
                        <a:t>United States; Syria, The White House</a:t>
                      </a:r>
                    </a:p>
                  </a:txBody>
                  <a:tcPr/>
                </a:tc>
                <a:extLst>
                  <a:ext uri="{0D108BD9-81ED-4DB2-BD59-A6C34878D82A}">
                    <a16:rowId xmlns:a16="http://schemas.microsoft.com/office/drawing/2014/main" val="3412557868"/>
                  </a:ext>
                </a:extLst>
              </a:tr>
              <a:tr h="776412">
                <a:tc>
                  <a:txBody>
                    <a:bodyPr/>
                    <a:lstStyle/>
                    <a:p>
                      <a:r>
                        <a:rPr lang="en-US" sz="2000" dirty="0"/>
                        <a:t>Money</a:t>
                      </a:r>
                    </a:p>
                  </a:txBody>
                  <a:tcPr/>
                </a:tc>
                <a:tc>
                  <a:txBody>
                    <a:bodyPr/>
                    <a:lstStyle/>
                    <a:p>
                      <a:r>
                        <a:rPr lang="en-US" sz="2000" dirty="0"/>
                        <a:t>Identifies currency</a:t>
                      </a:r>
                    </a:p>
                  </a:txBody>
                  <a:tcPr/>
                </a:tc>
                <a:tc>
                  <a:txBody>
                    <a:bodyPr/>
                    <a:lstStyle/>
                    <a:p>
                      <a:r>
                        <a:rPr lang="en-US" sz="2000" dirty="0"/>
                        <a:t>$96.5 million</a:t>
                      </a:r>
                    </a:p>
                  </a:txBody>
                  <a:tcPr/>
                </a:tc>
                <a:extLst>
                  <a:ext uri="{0D108BD9-81ED-4DB2-BD59-A6C34878D82A}">
                    <a16:rowId xmlns:a16="http://schemas.microsoft.com/office/drawing/2014/main" val="1327128664"/>
                  </a:ext>
                </a:extLst>
              </a:tr>
              <a:tr h="776412">
                <a:tc>
                  <a:txBody>
                    <a:bodyPr/>
                    <a:lstStyle/>
                    <a:p>
                      <a:r>
                        <a:rPr lang="en-US" sz="2000" dirty="0"/>
                        <a:t>Organization</a:t>
                      </a:r>
                    </a:p>
                  </a:txBody>
                  <a:tcPr/>
                </a:tc>
                <a:tc>
                  <a:txBody>
                    <a:bodyPr/>
                    <a:lstStyle/>
                    <a:p>
                      <a:r>
                        <a:rPr lang="en-US" sz="2000" dirty="0"/>
                        <a:t>Extracts organizations by name or acronym</a:t>
                      </a:r>
                    </a:p>
                  </a:txBody>
                  <a:tcPr/>
                </a:tc>
                <a:tc>
                  <a:txBody>
                    <a:bodyPr/>
                    <a:lstStyle/>
                    <a:p>
                      <a:r>
                        <a:rPr lang="en-US" sz="2000" dirty="0"/>
                        <a:t>National Security Council; NSC</a:t>
                      </a:r>
                    </a:p>
                  </a:txBody>
                  <a:tcPr/>
                </a:tc>
                <a:extLst>
                  <a:ext uri="{0D108BD9-81ED-4DB2-BD59-A6C34878D82A}">
                    <a16:rowId xmlns:a16="http://schemas.microsoft.com/office/drawing/2014/main" val="3109788960"/>
                  </a:ext>
                </a:extLst>
              </a:tr>
              <a:tr h="776412">
                <a:tc>
                  <a:txBody>
                    <a:bodyPr/>
                    <a:lstStyle/>
                    <a:p>
                      <a:r>
                        <a:rPr lang="en-US" sz="2000" dirty="0"/>
                        <a:t>Percentage</a:t>
                      </a:r>
                    </a:p>
                  </a:txBody>
                  <a:tcPr/>
                </a:tc>
                <a:tc>
                  <a:txBody>
                    <a:bodyPr/>
                    <a:lstStyle/>
                    <a:p>
                      <a:r>
                        <a:rPr lang="en-US" sz="2000" dirty="0"/>
                        <a:t>Identifies percent values</a:t>
                      </a:r>
                    </a:p>
                  </a:txBody>
                  <a:tcPr/>
                </a:tc>
                <a:tc>
                  <a:txBody>
                    <a:bodyPr/>
                    <a:lstStyle/>
                    <a:p>
                      <a:r>
                        <a:rPr lang="en-US" sz="2000" dirty="0"/>
                        <a:t>75 percent; 83%</a:t>
                      </a:r>
                    </a:p>
                  </a:txBody>
                  <a:tcPr/>
                </a:tc>
                <a:extLst>
                  <a:ext uri="{0D108BD9-81ED-4DB2-BD59-A6C34878D82A}">
                    <a16:rowId xmlns:a16="http://schemas.microsoft.com/office/drawing/2014/main" val="1062402391"/>
                  </a:ext>
                </a:extLst>
              </a:tr>
              <a:tr h="776412">
                <a:tc>
                  <a:txBody>
                    <a:bodyPr/>
                    <a:lstStyle/>
                    <a:p>
                      <a:r>
                        <a:rPr lang="en-US" sz="2000" dirty="0"/>
                        <a:t>Person</a:t>
                      </a:r>
                    </a:p>
                  </a:txBody>
                  <a:tcPr/>
                </a:tc>
                <a:tc>
                  <a:txBody>
                    <a:bodyPr/>
                    <a:lstStyle/>
                    <a:p>
                      <a:r>
                        <a:rPr lang="en-US" sz="2000" dirty="0"/>
                        <a:t>Identifies proper nouns for people</a:t>
                      </a:r>
                    </a:p>
                  </a:txBody>
                  <a:tcPr/>
                </a:tc>
                <a:tc>
                  <a:txBody>
                    <a:bodyPr/>
                    <a:lstStyle/>
                    <a:p>
                      <a:r>
                        <a:rPr lang="en-US" sz="2000" dirty="0"/>
                        <a:t>Tony Blair, Bill</a:t>
                      </a:r>
                    </a:p>
                  </a:txBody>
                  <a:tcPr/>
                </a:tc>
                <a:extLst>
                  <a:ext uri="{0D108BD9-81ED-4DB2-BD59-A6C34878D82A}">
                    <a16:rowId xmlns:a16="http://schemas.microsoft.com/office/drawing/2014/main" val="913935510"/>
                  </a:ext>
                </a:extLst>
              </a:tr>
            </a:tbl>
          </a:graphicData>
        </a:graphic>
      </p:graphicFrame>
    </p:spTree>
    <p:extLst>
      <p:ext uri="{BB962C8B-B14F-4D97-AF65-F5344CB8AC3E}">
        <p14:creationId xmlns:p14="http://schemas.microsoft.com/office/powerpoint/2010/main" val="15094082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0" y="50524"/>
            <a:ext cx="12192000" cy="845951"/>
          </a:xfrm>
          <a:ln/>
        </p:spPr>
        <p:txBody>
          <a:bodyPr>
            <a:normAutofit/>
          </a:bodyPr>
          <a:lstStyle/>
          <a:p>
            <a:r>
              <a:rPr lang="en-US" dirty="0"/>
              <a:t>Penn Treebank Part of Speech (POS) Tag Codes</a:t>
            </a:r>
          </a:p>
        </p:txBody>
      </p:sp>
      <p:graphicFrame>
        <p:nvGraphicFramePr>
          <p:cNvPr id="6" name="Content Placeholder 5">
            <a:extLst>
              <a:ext uri="{FF2B5EF4-FFF2-40B4-BE49-F238E27FC236}">
                <a16:creationId xmlns:a16="http://schemas.microsoft.com/office/drawing/2014/main" id="{0D0E587B-11F1-FA4D-9DCD-1A1F150EC436}"/>
              </a:ext>
            </a:extLst>
          </p:cNvPr>
          <p:cNvGraphicFramePr>
            <a:graphicFrameLocks noGrp="1"/>
          </p:cNvGraphicFramePr>
          <p:nvPr>
            <p:ph idx="1"/>
          </p:nvPr>
        </p:nvGraphicFramePr>
        <p:xfrm>
          <a:off x="553092" y="878548"/>
          <a:ext cx="5005106" cy="5851025"/>
        </p:xfrm>
        <a:graphic>
          <a:graphicData uri="http://schemas.openxmlformats.org/drawingml/2006/table">
            <a:tbl>
              <a:tblPr firstRow="1" bandRow="1">
                <a:tableStyleId>{5C22544A-7EE6-4342-B048-85BDC9FD1C3A}</a:tableStyleId>
              </a:tblPr>
              <a:tblGrid>
                <a:gridCol w="1111942">
                  <a:extLst>
                    <a:ext uri="{9D8B030D-6E8A-4147-A177-3AD203B41FA5}">
                      <a16:colId xmlns:a16="http://schemas.microsoft.com/office/drawing/2014/main" val="1804768825"/>
                    </a:ext>
                  </a:extLst>
                </a:gridCol>
                <a:gridCol w="3893164">
                  <a:extLst>
                    <a:ext uri="{9D8B030D-6E8A-4147-A177-3AD203B41FA5}">
                      <a16:colId xmlns:a16="http://schemas.microsoft.com/office/drawing/2014/main" val="485048819"/>
                    </a:ext>
                  </a:extLst>
                </a:gridCol>
              </a:tblGrid>
              <a:tr h="364625">
                <a:tc>
                  <a:txBody>
                    <a:bodyPr/>
                    <a:lstStyle/>
                    <a:p>
                      <a:r>
                        <a:rPr lang="en-US" sz="1600" dirty="0"/>
                        <a:t>POS Tag</a:t>
                      </a:r>
                    </a:p>
                  </a:txBody>
                  <a:tcPr/>
                </a:tc>
                <a:tc>
                  <a:txBody>
                    <a:bodyPr/>
                    <a:lstStyle/>
                    <a:p>
                      <a:r>
                        <a:rPr lang="en-US" sz="1600" dirty="0"/>
                        <a:t>Description</a:t>
                      </a:r>
                    </a:p>
                  </a:txBody>
                  <a:tcPr/>
                </a:tc>
                <a:extLst>
                  <a:ext uri="{0D108BD9-81ED-4DB2-BD59-A6C34878D82A}">
                    <a16:rowId xmlns:a16="http://schemas.microsoft.com/office/drawing/2014/main" val="3273225311"/>
                  </a:ext>
                </a:extLst>
              </a:tr>
              <a:tr h="164387">
                <a:tc>
                  <a:txBody>
                    <a:bodyPr/>
                    <a:lstStyle/>
                    <a:p>
                      <a:r>
                        <a:rPr lang="en-US" sz="1400" dirty="0"/>
                        <a:t>CC</a:t>
                      </a:r>
                    </a:p>
                  </a:txBody>
                  <a:tcPr/>
                </a:tc>
                <a:tc>
                  <a:txBody>
                    <a:bodyPr/>
                    <a:lstStyle/>
                    <a:p>
                      <a:r>
                        <a:rPr lang="en-US" sz="1400" dirty="0"/>
                        <a:t>Coordinating conjunction</a:t>
                      </a:r>
                    </a:p>
                  </a:txBody>
                  <a:tcPr/>
                </a:tc>
                <a:extLst>
                  <a:ext uri="{0D108BD9-81ED-4DB2-BD59-A6C34878D82A}">
                    <a16:rowId xmlns:a16="http://schemas.microsoft.com/office/drawing/2014/main" val="3915998726"/>
                  </a:ext>
                </a:extLst>
              </a:tr>
              <a:tr h="264902">
                <a:tc>
                  <a:txBody>
                    <a:bodyPr/>
                    <a:lstStyle/>
                    <a:p>
                      <a:r>
                        <a:rPr lang="en-US" sz="1400" dirty="0"/>
                        <a:t>CD</a:t>
                      </a:r>
                    </a:p>
                  </a:txBody>
                  <a:tcPr/>
                </a:tc>
                <a:tc>
                  <a:txBody>
                    <a:bodyPr/>
                    <a:lstStyle/>
                    <a:p>
                      <a:r>
                        <a:rPr lang="en-US" sz="1400" dirty="0"/>
                        <a:t>Cardinal number</a:t>
                      </a:r>
                    </a:p>
                  </a:txBody>
                  <a:tcPr/>
                </a:tc>
                <a:extLst>
                  <a:ext uri="{0D108BD9-81ED-4DB2-BD59-A6C34878D82A}">
                    <a16:rowId xmlns:a16="http://schemas.microsoft.com/office/drawing/2014/main" val="3412557868"/>
                  </a:ext>
                </a:extLst>
              </a:tr>
              <a:tr h="236306">
                <a:tc>
                  <a:txBody>
                    <a:bodyPr/>
                    <a:lstStyle/>
                    <a:p>
                      <a:r>
                        <a:rPr lang="en-US" sz="1400" dirty="0"/>
                        <a:t>DT</a:t>
                      </a:r>
                    </a:p>
                  </a:txBody>
                  <a:tcPr/>
                </a:tc>
                <a:tc>
                  <a:txBody>
                    <a:bodyPr/>
                    <a:lstStyle/>
                    <a:p>
                      <a:r>
                        <a:rPr lang="en-US" sz="1400" dirty="0"/>
                        <a:t>Determiner</a:t>
                      </a:r>
                    </a:p>
                  </a:txBody>
                  <a:tcPr/>
                </a:tc>
                <a:extLst>
                  <a:ext uri="{0D108BD9-81ED-4DB2-BD59-A6C34878D82A}">
                    <a16:rowId xmlns:a16="http://schemas.microsoft.com/office/drawing/2014/main" val="1327128664"/>
                  </a:ext>
                </a:extLst>
              </a:tr>
              <a:tr h="264902">
                <a:tc>
                  <a:txBody>
                    <a:bodyPr/>
                    <a:lstStyle/>
                    <a:p>
                      <a:r>
                        <a:rPr lang="en-US" sz="1400" dirty="0"/>
                        <a:t>EX</a:t>
                      </a:r>
                    </a:p>
                  </a:txBody>
                  <a:tcPr/>
                </a:tc>
                <a:tc>
                  <a:txBody>
                    <a:bodyPr/>
                    <a:lstStyle/>
                    <a:p>
                      <a:r>
                        <a:rPr lang="en-US" sz="1400" dirty="0"/>
                        <a:t>Existential there</a:t>
                      </a:r>
                    </a:p>
                  </a:txBody>
                  <a:tcPr/>
                </a:tc>
                <a:extLst>
                  <a:ext uri="{0D108BD9-81ED-4DB2-BD59-A6C34878D82A}">
                    <a16:rowId xmlns:a16="http://schemas.microsoft.com/office/drawing/2014/main" val="3109788960"/>
                  </a:ext>
                </a:extLst>
              </a:tr>
              <a:tr h="215757">
                <a:tc>
                  <a:txBody>
                    <a:bodyPr/>
                    <a:lstStyle/>
                    <a:p>
                      <a:r>
                        <a:rPr lang="en-US" sz="1400" dirty="0"/>
                        <a:t>FW</a:t>
                      </a:r>
                    </a:p>
                  </a:txBody>
                  <a:tcPr/>
                </a:tc>
                <a:tc>
                  <a:txBody>
                    <a:bodyPr/>
                    <a:lstStyle/>
                    <a:p>
                      <a:r>
                        <a:rPr lang="en-US" sz="1400" dirty="0"/>
                        <a:t>Foreign word</a:t>
                      </a:r>
                    </a:p>
                  </a:txBody>
                  <a:tcPr/>
                </a:tc>
                <a:extLst>
                  <a:ext uri="{0D108BD9-81ED-4DB2-BD59-A6C34878D82A}">
                    <a16:rowId xmlns:a16="http://schemas.microsoft.com/office/drawing/2014/main" val="1062402391"/>
                  </a:ext>
                </a:extLst>
              </a:tr>
              <a:tr h="285450">
                <a:tc>
                  <a:txBody>
                    <a:bodyPr/>
                    <a:lstStyle/>
                    <a:p>
                      <a:r>
                        <a:rPr lang="en-US" sz="1400" dirty="0"/>
                        <a:t>IN</a:t>
                      </a:r>
                    </a:p>
                  </a:txBody>
                  <a:tcPr/>
                </a:tc>
                <a:tc>
                  <a:txBody>
                    <a:bodyPr/>
                    <a:lstStyle/>
                    <a:p>
                      <a:r>
                        <a:rPr lang="en-US" sz="1400" dirty="0"/>
                        <a:t>Preposition or subordinating conjunction</a:t>
                      </a:r>
                    </a:p>
                  </a:txBody>
                  <a:tcPr/>
                </a:tc>
                <a:extLst>
                  <a:ext uri="{0D108BD9-81ED-4DB2-BD59-A6C34878D82A}">
                    <a16:rowId xmlns:a16="http://schemas.microsoft.com/office/drawing/2014/main" val="913935510"/>
                  </a:ext>
                </a:extLst>
              </a:tr>
              <a:tr h="205484">
                <a:tc>
                  <a:txBody>
                    <a:bodyPr/>
                    <a:lstStyle/>
                    <a:p>
                      <a:r>
                        <a:rPr lang="en-US" sz="1400" dirty="0"/>
                        <a:t>JJ</a:t>
                      </a:r>
                    </a:p>
                  </a:txBody>
                  <a:tcPr/>
                </a:tc>
                <a:tc>
                  <a:txBody>
                    <a:bodyPr/>
                    <a:lstStyle/>
                    <a:p>
                      <a:r>
                        <a:rPr lang="en-US" sz="1400" dirty="0"/>
                        <a:t>Adjective</a:t>
                      </a:r>
                    </a:p>
                  </a:txBody>
                  <a:tcPr/>
                </a:tc>
                <a:extLst>
                  <a:ext uri="{0D108BD9-81ED-4DB2-BD59-A6C34878D82A}">
                    <a16:rowId xmlns:a16="http://schemas.microsoft.com/office/drawing/2014/main" val="806095457"/>
                  </a:ext>
                </a:extLst>
              </a:tr>
              <a:tr h="254628">
                <a:tc>
                  <a:txBody>
                    <a:bodyPr/>
                    <a:lstStyle/>
                    <a:p>
                      <a:r>
                        <a:rPr lang="en-US" sz="1400" dirty="0"/>
                        <a:t>JJR</a:t>
                      </a:r>
                    </a:p>
                  </a:txBody>
                  <a:tcPr/>
                </a:tc>
                <a:tc>
                  <a:txBody>
                    <a:bodyPr/>
                    <a:lstStyle/>
                    <a:p>
                      <a:r>
                        <a:rPr lang="en-US" sz="1400" dirty="0"/>
                        <a:t>Adjective, comparative</a:t>
                      </a:r>
                    </a:p>
                  </a:txBody>
                  <a:tcPr/>
                </a:tc>
                <a:extLst>
                  <a:ext uri="{0D108BD9-81ED-4DB2-BD59-A6C34878D82A}">
                    <a16:rowId xmlns:a16="http://schemas.microsoft.com/office/drawing/2014/main" val="4016374030"/>
                  </a:ext>
                </a:extLst>
              </a:tr>
              <a:tr h="0">
                <a:tc>
                  <a:txBody>
                    <a:bodyPr/>
                    <a:lstStyle/>
                    <a:p>
                      <a:r>
                        <a:rPr lang="en-US" sz="1400" dirty="0"/>
                        <a:t>JJS</a:t>
                      </a:r>
                    </a:p>
                  </a:txBody>
                  <a:tcPr/>
                </a:tc>
                <a:tc>
                  <a:txBody>
                    <a:bodyPr/>
                    <a:lstStyle/>
                    <a:p>
                      <a:r>
                        <a:rPr lang="en-US" sz="1400" dirty="0"/>
                        <a:t>Adjective, superlative</a:t>
                      </a:r>
                    </a:p>
                  </a:txBody>
                  <a:tcPr/>
                </a:tc>
                <a:extLst>
                  <a:ext uri="{0D108BD9-81ED-4DB2-BD59-A6C34878D82A}">
                    <a16:rowId xmlns:a16="http://schemas.microsoft.com/office/drawing/2014/main" val="747748065"/>
                  </a:ext>
                </a:extLst>
              </a:tr>
              <a:tr h="270724">
                <a:tc>
                  <a:txBody>
                    <a:bodyPr/>
                    <a:lstStyle/>
                    <a:p>
                      <a:r>
                        <a:rPr lang="en-US" sz="1400" dirty="0"/>
                        <a:t>LS</a:t>
                      </a:r>
                    </a:p>
                  </a:txBody>
                  <a:tcPr/>
                </a:tc>
                <a:tc>
                  <a:txBody>
                    <a:bodyPr/>
                    <a:lstStyle/>
                    <a:p>
                      <a:r>
                        <a:rPr lang="en-US" sz="1400" dirty="0"/>
                        <a:t>List item marker</a:t>
                      </a:r>
                    </a:p>
                  </a:txBody>
                  <a:tcPr/>
                </a:tc>
                <a:extLst>
                  <a:ext uri="{0D108BD9-81ED-4DB2-BD59-A6C34878D82A}">
                    <a16:rowId xmlns:a16="http://schemas.microsoft.com/office/drawing/2014/main" val="842555545"/>
                  </a:ext>
                </a:extLst>
              </a:tr>
              <a:tr h="0">
                <a:tc>
                  <a:txBody>
                    <a:bodyPr/>
                    <a:lstStyle/>
                    <a:p>
                      <a:r>
                        <a:rPr lang="en-US" sz="1400" dirty="0"/>
                        <a:t>MD</a:t>
                      </a:r>
                    </a:p>
                  </a:txBody>
                  <a:tcPr/>
                </a:tc>
                <a:tc>
                  <a:txBody>
                    <a:bodyPr/>
                    <a:lstStyle/>
                    <a:p>
                      <a:r>
                        <a:rPr lang="en-US" sz="1400" dirty="0"/>
                        <a:t>Modal</a:t>
                      </a:r>
                    </a:p>
                  </a:txBody>
                  <a:tcPr/>
                </a:tc>
                <a:extLst>
                  <a:ext uri="{0D108BD9-81ED-4DB2-BD59-A6C34878D82A}">
                    <a16:rowId xmlns:a16="http://schemas.microsoft.com/office/drawing/2014/main" val="1669944764"/>
                  </a:ext>
                </a:extLst>
              </a:tr>
              <a:tr h="275177">
                <a:tc>
                  <a:txBody>
                    <a:bodyPr/>
                    <a:lstStyle/>
                    <a:p>
                      <a:r>
                        <a:rPr lang="en-US" sz="1400" dirty="0"/>
                        <a:t>NN</a:t>
                      </a:r>
                    </a:p>
                  </a:txBody>
                  <a:tcPr/>
                </a:tc>
                <a:tc>
                  <a:txBody>
                    <a:bodyPr/>
                    <a:lstStyle/>
                    <a:p>
                      <a:r>
                        <a:rPr lang="en-US" sz="1400" dirty="0"/>
                        <a:t>Noun, singular or mass</a:t>
                      </a:r>
                    </a:p>
                  </a:txBody>
                  <a:tcPr/>
                </a:tc>
                <a:extLst>
                  <a:ext uri="{0D108BD9-81ED-4DB2-BD59-A6C34878D82A}">
                    <a16:rowId xmlns:a16="http://schemas.microsoft.com/office/drawing/2014/main" val="2515122477"/>
                  </a:ext>
                </a:extLst>
              </a:tr>
              <a:tr h="236306">
                <a:tc>
                  <a:txBody>
                    <a:bodyPr/>
                    <a:lstStyle/>
                    <a:p>
                      <a:r>
                        <a:rPr lang="en-US" sz="1400" dirty="0"/>
                        <a:t>NNS</a:t>
                      </a:r>
                    </a:p>
                  </a:txBody>
                  <a:tcPr/>
                </a:tc>
                <a:tc>
                  <a:txBody>
                    <a:bodyPr/>
                    <a:lstStyle/>
                    <a:p>
                      <a:r>
                        <a:rPr lang="en-US" sz="1400" dirty="0"/>
                        <a:t>Noun, plural</a:t>
                      </a:r>
                    </a:p>
                  </a:txBody>
                  <a:tcPr/>
                </a:tc>
                <a:extLst>
                  <a:ext uri="{0D108BD9-81ED-4DB2-BD59-A6C34878D82A}">
                    <a16:rowId xmlns:a16="http://schemas.microsoft.com/office/drawing/2014/main" val="726067247"/>
                  </a:ext>
                </a:extLst>
              </a:tr>
              <a:tr h="254628">
                <a:tc>
                  <a:txBody>
                    <a:bodyPr/>
                    <a:lstStyle/>
                    <a:p>
                      <a:r>
                        <a:rPr lang="en-US" sz="1400" dirty="0"/>
                        <a:t>NNP</a:t>
                      </a:r>
                    </a:p>
                  </a:txBody>
                  <a:tcPr/>
                </a:tc>
                <a:tc>
                  <a:txBody>
                    <a:bodyPr/>
                    <a:lstStyle/>
                    <a:p>
                      <a:r>
                        <a:rPr lang="en-US" sz="1400" dirty="0"/>
                        <a:t>Proper noun, singular</a:t>
                      </a:r>
                    </a:p>
                  </a:txBody>
                  <a:tcPr/>
                </a:tc>
                <a:extLst>
                  <a:ext uri="{0D108BD9-81ED-4DB2-BD59-A6C34878D82A}">
                    <a16:rowId xmlns:a16="http://schemas.microsoft.com/office/drawing/2014/main" val="4064900285"/>
                  </a:ext>
                </a:extLst>
              </a:tr>
              <a:tr h="205483">
                <a:tc>
                  <a:txBody>
                    <a:bodyPr/>
                    <a:lstStyle/>
                    <a:p>
                      <a:r>
                        <a:rPr lang="en-US" sz="1400" dirty="0"/>
                        <a:t>NNPS</a:t>
                      </a:r>
                    </a:p>
                  </a:txBody>
                  <a:tcPr/>
                </a:tc>
                <a:tc>
                  <a:txBody>
                    <a:bodyPr/>
                    <a:lstStyle/>
                    <a:p>
                      <a:r>
                        <a:rPr lang="en-US" sz="1400" dirty="0"/>
                        <a:t>Proper noun, plural</a:t>
                      </a:r>
                    </a:p>
                  </a:txBody>
                  <a:tcPr/>
                </a:tc>
                <a:extLst>
                  <a:ext uri="{0D108BD9-81ED-4DB2-BD59-A6C34878D82A}">
                    <a16:rowId xmlns:a16="http://schemas.microsoft.com/office/drawing/2014/main" val="766484983"/>
                  </a:ext>
                </a:extLst>
              </a:tr>
              <a:tr h="205483">
                <a:tc>
                  <a:txBody>
                    <a:bodyPr/>
                    <a:lstStyle/>
                    <a:p>
                      <a:r>
                        <a:rPr lang="en-US" sz="1400" dirty="0"/>
                        <a:t>PDT</a:t>
                      </a:r>
                    </a:p>
                  </a:txBody>
                  <a:tcPr/>
                </a:tc>
                <a:tc>
                  <a:txBody>
                    <a:bodyPr/>
                    <a:lstStyle/>
                    <a:p>
                      <a:r>
                        <a:rPr lang="en-US" sz="1400" dirty="0"/>
                        <a:t>Predeterminer</a:t>
                      </a:r>
                    </a:p>
                  </a:txBody>
                  <a:tcPr/>
                </a:tc>
                <a:extLst>
                  <a:ext uri="{0D108BD9-81ED-4DB2-BD59-A6C34878D82A}">
                    <a16:rowId xmlns:a16="http://schemas.microsoft.com/office/drawing/2014/main" val="1568272040"/>
                  </a:ext>
                </a:extLst>
              </a:tr>
              <a:tr h="205483">
                <a:tc>
                  <a:txBody>
                    <a:bodyPr/>
                    <a:lstStyle/>
                    <a:p>
                      <a:r>
                        <a:rPr lang="en-US" sz="1400" dirty="0"/>
                        <a:t>POS</a:t>
                      </a:r>
                    </a:p>
                  </a:txBody>
                  <a:tcPr/>
                </a:tc>
                <a:tc>
                  <a:txBody>
                    <a:bodyPr/>
                    <a:lstStyle/>
                    <a:p>
                      <a:r>
                        <a:rPr lang="en-US" sz="1400" dirty="0"/>
                        <a:t>Possessive ending</a:t>
                      </a:r>
                    </a:p>
                  </a:txBody>
                  <a:tcPr/>
                </a:tc>
                <a:extLst>
                  <a:ext uri="{0D108BD9-81ED-4DB2-BD59-A6C34878D82A}">
                    <a16:rowId xmlns:a16="http://schemas.microsoft.com/office/drawing/2014/main" val="2254542451"/>
                  </a:ext>
                </a:extLst>
              </a:tr>
              <a:tr h="205483">
                <a:tc>
                  <a:txBody>
                    <a:bodyPr/>
                    <a:lstStyle/>
                    <a:p>
                      <a:r>
                        <a:rPr lang="en-US" sz="1400" dirty="0"/>
                        <a:t>PRP</a:t>
                      </a:r>
                    </a:p>
                  </a:txBody>
                  <a:tcPr/>
                </a:tc>
                <a:tc>
                  <a:txBody>
                    <a:bodyPr/>
                    <a:lstStyle/>
                    <a:p>
                      <a:r>
                        <a:rPr lang="en-US" sz="1400" dirty="0"/>
                        <a:t>Personal pronoun</a:t>
                      </a:r>
                    </a:p>
                  </a:txBody>
                  <a:tcPr/>
                </a:tc>
                <a:extLst>
                  <a:ext uri="{0D108BD9-81ED-4DB2-BD59-A6C34878D82A}">
                    <a16:rowId xmlns:a16="http://schemas.microsoft.com/office/drawing/2014/main" val="2172840691"/>
                  </a:ext>
                </a:extLst>
              </a:tr>
            </a:tbl>
          </a:graphicData>
        </a:graphic>
      </p:graphicFrame>
      <p:graphicFrame>
        <p:nvGraphicFramePr>
          <p:cNvPr id="4" name="Content Placeholder 5">
            <a:extLst>
              <a:ext uri="{FF2B5EF4-FFF2-40B4-BE49-F238E27FC236}">
                <a16:creationId xmlns:a16="http://schemas.microsoft.com/office/drawing/2014/main" id="{D08F0FAA-73A1-AB4C-A58D-4CB39532CDA4}"/>
              </a:ext>
            </a:extLst>
          </p:cNvPr>
          <p:cNvGraphicFramePr>
            <a:graphicFrameLocks/>
          </p:cNvGraphicFramePr>
          <p:nvPr/>
        </p:nvGraphicFramePr>
        <p:xfrm>
          <a:off x="6633803" y="878549"/>
          <a:ext cx="5005106" cy="5851024"/>
        </p:xfrm>
        <a:graphic>
          <a:graphicData uri="http://schemas.openxmlformats.org/drawingml/2006/table">
            <a:tbl>
              <a:tblPr firstRow="1" bandRow="1">
                <a:tableStyleId>{5C22544A-7EE6-4342-B048-85BDC9FD1C3A}</a:tableStyleId>
              </a:tblPr>
              <a:tblGrid>
                <a:gridCol w="1111942">
                  <a:extLst>
                    <a:ext uri="{9D8B030D-6E8A-4147-A177-3AD203B41FA5}">
                      <a16:colId xmlns:a16="http://schemas.microsoft.com/office/drawing/2014/main" val="1804768825"/>
                    </a:ext>
                  </a:extLst>
                </a:gridCol>
                <a:gridCol w="3893164">
                  <a:extLst>
                    <a:ext uri="{9D8B030D-6E8A-4147-A177-3AD203B41FA5}">
                      <a16:colId xmlns:a16="http://schemas.microsoft.com/office/drawing/2014/main" val="485048819"/>
                    </a:ext>
                  </a:extLst>
                </a:gridCol>
              </a:tblGrid>
              <a:tr h="364624">
                <a:tc>
                  <a:txBody>
                    <a:bodyPr/>
                    <a:lstStyle/>
                    <a:p>
                      <a:r>
                        <a:rPr lang="en-US" sz="1600" dirty="0"/>
                        <a:t>POS Tag</a:t>
                      </a:r>
                    </a:p>
                  </a:txBody>
                  <a:tcPr/>
                </a:tc>
                <a:tc>
                  <a:txBody>
                    <a:bodyPr/>
                    <a:lstStyle/>
                    <a:p>
                      <a:r>
                        <a:rPr lang="en-US" sz="1600" dirty="0"/>
                        <a:t>Description</a:t>
                      </a:r>
                    </a:p>
                  </a:txBody>
                  <a:tcPr/>
                </a:tc>
                <a:extLst>
                  <a:ext uri="{0D108BD9-81ED-4DB2-BD59-A6C34878D82A}">
                    <a16:rowId xmlns:a16="http://schemas.microsoft.com/office/drawing/2014/main" val="3273225311"/>
                  </a:ext>
                </a:extLst>
              </a:tr>
              <a:tr h="143838">
                <a:tc>
                  <a:txBody>
                    <a:bodyPr/>
                    <a:lstStyle/>
                    <a:p>
                      <a:r>
                        <a:rPr lang="en-US" sz="1400" dirty="0"/>
                        <a:t>PRP$</a:t>
                      </a:r>
                    </a:p>
                  </a:txBody>
                  <a:tcPr/>
                </a:tc>
                <a:tc>
                  <a:txBody>
                    <a:bodyPr/>
                    <a:lstStyle/>
                    <a:p>
                      <a:r>
                        <a:rPr lang="en-US" sz="1400" dirty="0"/>
                        <a:t>Possessive pronoun</a:t>
                      </a:r>
                    </a:p>
                  </a:txBody>
                  <a:tcPr/>
                </a:tc>
                <a:extLst>
                  <a:ext uri="{0D108BD9-81ED-4DB2-BD59-A6C34878D82A}">
                    <a16:rowId xmlns:a16="http://schemas.microsoft.com/office/drawing/2014/main" val="3915998726"/>
                  </a:ext>
                </a:extLst>
              </a:tr>
              <a:tr h="285450">
                <a:tc>
                  <a:txBody>
                    <a:bodyPr/>
                    <a:lstStyle/>
                    <a:p>
                      <a:r>
                        <a:rPr lang="en-US" sz="1400" dirty="0"/>
                        <a:t>RB</a:t>
                      </a:r>
                    </a:p>
                  </a:txBody>
                  <a:tcPr/>
                </a:tc>
                <a:tc>
                  <a:txBody>
                    <a:bodyPr/>
                    <a:lstStyle/>
                    <a:p>
                      <a:r>
                        <a:rPr lang="en-US" sz="1400" dirty="0"/>
                        <a:t>Adverb</a:t>
                      </a:r>
                    </a:p>
                  </a:txBody>
                  <a:tcPr/>
                </a:tc>
                <a:extLst>
                  <a:ext uri="{0D108BD9-81ED-4DB2-BD59-A6C34878D82A}">
                    <a16:rowId xmlns:a16="http://schemas.microsoft.com/office/drawing/2014/main" val="3412557868"/>
                  </a:ext>
                </a:extLst>
              </a:tr>
              <a:tr h="236306">
                <a:tc>
                  <a:txBody>
                    <a:bodyPr/>
                    <a:lstStyle/>
                    <a:p>
                      <a:r>
                        <a:rPr lang="en-US" sz="1400" dirty="0"/>
                        <a:t>RBR</a:t>
                      </a:r>
                    </a:p>
                  </a:txBody>
                  <a:tcPr/>
                </a:tc>
                <a:tc>
                  <a:txBody>
                    <a:bodyPr/>
                    <a:lstStyle/>
                    <a:p>
                      <a:r>
                        <a:rPr lang="en-US" sz="1400" dirty="0"/>
                        <a:t>Adverb, comparative</a:t>
                      </a:r>
                    </a:p>
                  </a:txBody>
                  <a:tcPr/>
                </a:tc>
                <a:extLst>
                  <a:ext uri="{0D108BD9-81ED-4DB2-BD59-A6C34878D82A}">
                    <a16:rowId xmlns:a16="http://schemas.microsoft.com/office/drawing/2014/main" val="1327128664"/>
                  </a:ext>
                </a:extLst>
              </a:tr>
              <a:tr h="285451">
                <a:tc>
                  <a:txBody>
                    <a:bodyPr/>
                    <a:lstStyle/>
                    <a:p>
                      <a:r>
                        <a:rPr lang="en-US" sz="1400" dirty="0"/>
                        <a:t>RBS</a:t>
                      </a:r>
                    </a:p>
                  </a:txBody>
                  <a:tcPr/>
                </a:tc>
                <a:tc>
                  <a:txBody>
                    <a:bodyPr/>
                    <a:lstStyle/>
                    <a:p>
                      <a:r>
                        <a:rPr lang="en-US" sz="1400" dirty="0"/>
                        <a:t>Adverb, superlative</a:t>
                      </a:r>
                    </a:p>
                  </a:txBody>
                  <a:tcPr/>
                </a:tc>
                <a:extLst>
                  <a:ext uri="{0D108BD9-81ED-4DB2-BD59-A6C34878D82A}">
                    <a16:rowId xmlns:a16="http://schemas.microsoft.com/office/drawing/2014/main" val="3109788960"/>
                  </a:ext>
                </a:extLst>
              </a:tr>
              <a:tr h="205483">
                <a:tc>
                  <a:txBody>
                    <a:bodyPr/>
                    <a:lstStyle/>
                    <a:p>
                      <a:r>
                        <a:rPr lang="en-US" sz="1400" dirty="0"/>
                        <a:t>RP</a:t>
                      </a:r>
                    </a:p>
                  </a:txBody>
                  <a:tcPr/>
                </a:tc>
                <a:tc>
                  <a:txBody>
                    <a:bodyPr/>
                    <a:lstStyle/>
                    <a:p>
                      <a:r>
                        <a:rPr lang="en-US" sz="1400" dirty="0"/>
                        <a:t>Particle</a:t>
                      </a:r>
                    </a:p>
                  </a:txBody>
                  <a:tcPr/>
                </a:tc>
                <a:extLst>
                  <a:ext uri="{0D108BD9-81ED-4DB2-BD59-A6C34878D82A}">
                    <a16:rowId xmlns:a16="http://schemas.microsoft.com/office/drawing/2014/main" val="1062402391"/>
                  </a:ext>
                </a:extLst>
              </a:tr>
              <a:tr h="285450">
                <a:tc>
                  <a:txBody>
                    <a:bodyPr/>
                    <a:lstStyle/>
                    <a:p>
                      <a:r>
                        <a:rPr lang="en-US" sz="1400" dirty="0"/>
                        <a:t>SYM</a:t>
                      </a:r>
                    </a:p>
                  </a:txBody>
                  <a:tcPr/>
                </a:tc>
                <a:tc>
                  <a:txBody>
                    <a:bodyPr/>
                    <a:lstStyle/>
                    <a:p>
                      <a:r>
                        <a:rPr lang="en-US" sz="1400" dirty="0"/>
                        <a:t>Symbol</a:t>
                      </a:r>
                    </a:p>
                  </a:txBody>
                  <a:tcPr/>
                </a:tc>
                <a:extLst>
                  <a:ext uri="{0D108BD9-81ED-4DB2-BD59-A6C34878D82A}">
                    <a16:rowId xmlns:a16="http://schemas.microsoft.com/office/drawing/2014/main" val="913935510"/>
                  </a:ext>
                </a:extLst>
              </a:tr>
              <a:tr h="205484">
                <a:tc>
                  <a:txBody>
                    <a:bodyPr/>
                    <a:lstStyle/>
                    <a:p>
                      <a:r>
                        <a:rPr lang="en-US" sz="1400" dirty="0"/>
                        <a:t>TO</a:t>
                      </a:r>
                    </a:p>
                  </a:txBody>
                  <a:tcPr/>
                </a:tc>
                <a:tc>
                  <a:txBody>
                    <a:bodyPr/>
                    <a:lstStyle/>
                    <a:p>
                      <a:r>
                        <a:rPr lang="en-US" sz="1400" dirty="0"/>
                        <a:t>To</a:t>
                      </a:r>
                    </a:p>
                  </a:txBody>
                  <a:tcPr/>
                </a:tc>
                <a:extLst>
                  <a:ext uri="{0D108BD9-81ED-4DB2-BD59-A6C34878D82A}">
                    <a16:rowId xmlns:a16="http://schemas.microsoft.com/office/drawing/2014/main" val="806095457"/>
                  </a:ext>
                </a:extLst>
              </a:tr>
              <a:tr h="264902">
                <a:tc>
                  <a:txBody>
                    <a:bodyPr/>
                    <a:lstStyle/>
                    <a:p>
                      <a:r>
                        <a:rPr lang="en-US" sz="1400" dirty="0"/>
                        <a:t>UH</a:t>
                      </a:r>
                    </a:p>
                  </a:txBody>
                  <a:tcPr/>
                </a:tc>
                <a:tc>
                  <a:txBody>
                    <a:bodyPr/>
                    <a:lstStyle/>
                    <a:p>
                      <a:r>
                        <a:rPr lang="en-US" sz="1400" dirty="0"/>
                        <a:t>Interjection</a:t>
                      </a:r>
                    </a:p>
                  </a:txBody>
                  <a:tcPr/>
                </a:tc>
                <a:extLst>
                  <a:ext uri="{0D108BD9-81ED-4DB2-BD59-A6C34878D82A}">
                    <a16:rowId xmlns:a16="http://schemas.microsoft.com/office/drawing/2014/main" val="4016374030"/>
                  </a:ext>
                </a:extLst>
              </a:tr>
              <a:tr h="0">
                <a:tc>
                  <a:txBody>
                    <a:bodyPr/>
                    <a:lstStyle/>
                    <a:p>
                      <a:r>
                        <a:rPr lang="en-US" sz="1400" dirty="0"/>
                        <a:t>VB</a:t>
                      </a:r>
                    </a:p>
                  </a:txBody>
                  <a:tcPr/>
                </a:tc>
                <a:tc>
                  <a:txBody>
                    <a:bodyPr/>
                    <a:lstStyle/>
                    <a:p>
                      <a:r>
                        <a:rPr lang="en-US" sz="1400" dirty="0"/>
                        <a:t>Verb, base form</a:t>
                      </a:r>
                    </a:p>
                  </a:txBody>
                  <a:tcPr/>
                </a:tc>
                <a:extLst>
                  <a:ext uri="{0D108BD9-81ED-4DB2-BD59-A6C34878D82A}">
                    <a16:rowId xmlns:a16="http://schemas.microsoft.com/office/drawing/2014/main" val="747748065"/>
                  </a:ext>
                </a:extLst>
              </a:tr>
              <a:tr h="275176">
                <a:tc>
                  <a:txBody>
                    <a:bodyPr/>
                    <a:lstStyle/>
                    <a:p>
                      <a:r>
                        <a:rPr lang="en-US" sz="1400" dirty="0"/>
                        <a:t>VBD</a:t>
                      </a:r>
                    </a:p>
                  </a:txBody>
                  <a:tcPr/>
                </a:tc>
                <a:tc>
                  <a:txBody>
                    <a:bodyPr/>
                    <a:lstStyle/>
                    <a:p>
                      <a:r>
                        <a:rPr lang="en-US" sz="1400" dirty="0"/>
                        <a:t>Verb, past tense</a:t>
                      </a:r>
                    </a:p>
                  </a:txBody>
                  <a:tcPr/>
                </a:tc>
                <a:extLst>
                  <a:ext uri="{0D108BD9-81ED-4DB2-BD59-A6C34878D82A}">
                    <a16:rowId xmlns:a16="http://schemas.microsoft.com/office/drawing/2014/main" val="842555545"/>
                  </a:ext>
                </a:extLst>
              </a:tr>
              <a:tr h="0">
                <a:tc>
                  <a:txBody>
                    <a:bodyPr/>
                    <a:lstStyle/>
                    <a:p>
                      <a:r>
                        <a:rPr lang="en-US" sz="1400" dirty="0"/>
                        <a:t>VBG</a:t>
                      </a:r>
                    </a:p>
                  </a:txBody>
                  <a:tcPr/>
                </a:tc>
                <a:tc>
                  <a:txBody>
                    <a:bodyPr/>
                    <a:lstStyle/>
                    <a:p>
                      <a:r>
                        <a:rPr lang="en-US" sz="1400" dirty="0"/>
                        <a:t>Verb, gerund or present participle</a:t>
                      </a:r>
                    </a:p>
                  </a:txBody>
                  <a:tcPr/>
                </a:tc>
                <a:extLst>
                  <a:ext uri="{0D108BD9-81ED-4DB2-BD59-A6C34878D82A}">
                    <a16:rowId xmlns:a16="http://schemas.microsoft.com/office/drawing/2014/main" val="1669944764"/>
                  </a:ext>
                </a:extLst>
              </a:tr>
              <a:tr h="264902">
                <a:tc>
                  <a:txBody>
                    <a:bodyPr/>
                    <a:lstStyle/>
                    <a:p>
                      <a:r>
                        <a:rPr lang="en-US" sz="1400" dirty="0"/>
                        <a:t>VBN</a:t>
                      </a:r>
                    </a:p>
                  </a:txBody>
                  <a:tcPr/>
                </a:tc>
                <a:tc>
                  <a:txBody>
                    <a:bodyPr/>
                    <a:lstStyle/>
                    <a:p>
                      <a:r>
                        <a:rPr lang="en-US" sz="1400" dirty="0"/>
                        <a:t>Verb, past participle</a:t>
                      </a:r>
                    </a:p>
                  </a:txBody>
                  <a:tcPr/>
                </a:tc>
                <a:extLst>
                  <a:ext uri="{0D108BD9-81ED-4DB2-BD59-A6C34878D82A}">
                    <a16:rowId xmlns:a16="http://schemas.microsoft.com/office/drawing/2014/main" val="2515122477"/>
                  </a:ext>
                </a:extLst>
              </a:tr>
              <a:tr h="236306">
                <a:tc>
                  <a:txBody>
                    <a:bodyPr/>
                    <a:lstStyle/>
                    <a:p>
                      <a:r>
                        <a:rPr lang="en-US" sz="1400" dirty="0"/>
                        <a:t>VBP</a:t>
                      </a:r>
                    </a:p>
                  </a:txBody>
                  <a:tcPr/>
                </a:tc>
                <a:tc>
                  <a:txBody>
                    <a:bodyPr/>
                    <a:lstStyle/>
                    <a:p>
                      <a:r>
                        <a:rPr lang="en-US" sz="1400" dirty="0"/>
                        <a:t>Verb, non third person singular present</a:t>
                      </a:r>
                    </a:p>
                  </a:txBody>
                  <a:tcPr/>
                </a:tc>
                <a:extLst>
                  <a:ext uri="{0D108BD9-81ED-4DB2-BD59-A6C34878D82A}">
                    <a16:rowId xmlns:a16="http://schemas.microsoft.com/office/drawing/2014/main" val="726067247"/>
                  </a:ext>
                </a:extLst>
              </a:tr>
              <a:tr h="285451">
                <a:tc>
                  <a:txBody>
                    <a:bodyPr/>
                    <a:lstStyle/>
                    <a:p>
                      <a:r>
                        <a:rPr lang="en-US" sz="1400" dirty="0"/>
                        <a:t>VBZ</a:t>
                      </a:r>
                    </a:p>
                  </a:txBody>
                  <a:tcPr/>
                </a:tc>
                <a:tc>
                  <a:txBody>
                    <a:bodyPr/>
                    <a:lstStyle/>
                    <a:p>
                      <a:r>
                        <a:rPr lang="en-US" sz="1400" dirty="0"/>
                        <a:t>Verb, third person, singular present</a:t>
                      </a:r>
                    </a:p>
                  </a:txBody>
                  <a:tcPr/>
                </a:tc>
                <a:extLst>
                  <a:ext uri="{0D108BD9-81ED-4DB2-BD59-A6C34878D82A}">
                    <a16:rowId xmlns:a16="http://schemas.microsoft.com/office/drawing/2014/main" val="4064900285"/>
                  </a:ext>
                </a:extLst>
              </a:tr>
              <a:tr h="205483">
                <a:tc>
                  <a:txBody>
                    <a:bodyPr/>
                    <a:lstStyle/>
                    <a:p>
                      <a:r>
                        <a:rPr lang="en-US" sz="1400" dirty="0"/>
                        <a:t>WDT</a:t>
                      </a:r>
                    </a:p>
                  </a:txBody>
                  <a:tcPr/>
                </a:tc>
                <a:tc>
                  <a:txBody>
                    <a:bodyPr/>
                    <a:lstStyle/>
                    <a:p>
                      <a:r>
                        <a:rPr lang="en-US" sz="1400" dirty="0" err="1"/>
                        <a:t>Whdeterminer</a:t>
                      </a:r>
                      <a:endParaRPr lang="en-US" sz="1400" dirty="0"/>
                    </a:p>
                  </a:txBody>
                  <a:tcPr/>
                </a:tc>
                <a:extLst>
                  <a:ext uri="{0D108BD9-81ED-4DB2-BD59-A6C34878D82A}">
                    <a16:rowId xmlns:a16="http://schemas.microsoft.com/office/drawing/2014/main" val="766484983"/>
                  </a:ext>
                </a:extLst>
              </a:tr>
              <a:tr h="205483">
                <a:tc>
                  <a:txBody>
                    <a:bodyPr/>
                    <a:lstStyle/>
                    <a:p>
                      <a:r>
                        <a:rPr lang="en-US" sz="1400" dirty="0"/>
                        <a:t>WP</a:t>
                      </a:r>
                    </a:p>
                  </a:txBody>
                  <a:tcPr/>
                </a:tc>
                <a:tc>
                  <a:txBody>
                    <a:bodyPr/>
                    <a:lstStyle/>
                    <a:p>
                      <a:r>
                        <a:rPr lang="en-US" sz="1400" dirty="0" err="1"/>
                        <a:t>Whpronoun</a:t>
                      </a:r>
                      <a:endParaRPr lang="en-US" sz="1400" dirty="0"/>
                    </a:p>
                  </a:txBody>
                  <a:tcPr/>
                </a:tc>
                <a:extLst>
                  <a:ext uri="{0D108BD9-81ED-4DB2-BD59-A6C34878D82A}">
                    <a16:rowId xmlns:a16="http://schemas.microsoft.com/office/drawing/2014/main" val="4085997268"/>
                  </a:ext>
                </a:extLst>
              </a:tr>
              <a:tr h="205483">
                <a:tc>
                  <a:txBody>
                    <a:bodyPr/>
                    <a:lstStyle/>
                    <a:p>
                      <a:r>
                        <a:rPr lang="en-US" sz="1400" dirty="0"/>
                        <a:t>WP$</a:t>
                      </a:r>
                    </a:p>
                  </a:txBody>
                  <a:tcPr/>
                </a:tc>
                <a:tc>
                  <a:txBody>
                    <a:bodyPr/>
                    <a:lstStyle/>
                    <a:p>
                      <a:r>
                        <a:rPr lang="en-US" sz="1400" dirty="0"/>
                        <a:t>Possessive </a:t>
                      </a:r>
                      <a:r>
                        <a:rPr lang="en-US" sz="1400" dirty="0" err="1"/>
                        <a:t>whpronoun</a:t>
                      </a:r>
                      <a:endParaRPr lang="en-US" sz="1400" dirty="0"/>
                    </a:p>
                  </a:txBody>
                  <a:tcPr/>
                </a:tc>
                <a:extLst>
                  <a:ext uri="{0D108BD9-81ED-4DB2-BD59-A6C34878D82A}">
                    <a16:rowId xmlns:a16="http://schemas.microsoft.com/office/drawing/2014/main" val="3290280546"/>
                  </a:ext>
                </a:extLst>
              </a:tr>
              <a:tr h="205483">
                <a:tc>
                  <a:txBody>
                    <a:bodyPr/>
                    <a:lstStyle/>
                    <a:p>
                      <a:r>
                        <a:rPr lang="en-US" sz="1400" dirty="0"/>
                        <a:t>WRB</a:t>
                      </a:r>
                    </a:p>
                  </a:txBody>
                  <a:tcPr/>
                </a:tc>
                <a:tc>
                  <a:txBody>
                    <a:bodyPr/>
                    <a:lstStyle/>
                    <a:p>
                      <a:r>
                        <a:rPr lang="en-US" sz="1400" dirty="0" err="1"/>
                        <a:t>Whadverb</a:t>
                      </a:r>
                      <a:endParaRPr lang="en-US" sz="1400" dirty="0"/>
                    </a:p>
                  </a:txBody>
                  <a:tcPr/>
                </a:tc>
                <a:extLst>
                  <a:ext uri="{0D108BD9-81ED-4DB2-BD59-A6C34878D82A}">
                    <a16:rowId xmlns:a16="http://schemas.microsoft.com/office/drawing/2014/main" val="1091427125"/>
                  </a:ext>
                </a:extLst>
              </a:tr>
            </a:tbl>
          </a:graphicData>
        </a:graphic>
      </p:graphicFrame>
    </p:spTree>
    <p:extLst>
      <p:ext uri="{BB962C8B-B14F-4D97-AF65-F5344CB8AC3E}">
        <p14:creationId xmlns:p14="http://schemas.microsoft.com/office/powerpoint/2010/main" val="15552460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14597" y="790458"/>
            <a:ext cx="10987789" cy="5961526"/>
          </a:xfrm>
          <a:ln/>
        </p:spPr>
        <p:txBody>
          <a:bodyPr>
            <a:normAutofit lnSpcReduction="10000"/>
          </a:bodyPr>
          <a:lstStyle/>
          <a:p>
            <a:r>
              <a:rPr lang="en-US" sz="3600" dirty="0"/>
              <a:t>An extension of artificial intelligence (AI)</a:t>
            </a:r>
          </a:p>
          <a:p>
            <a:pPr lvl="1"/>
            <a:r>
              <a:rPr lang="en-US" sz="3200" dirty="0"/>
              <a:t>Tool set, methods, and approaches that allow a computer to write code from data (uses algorithms to automate the process of data analysis)</a:t>
            </a:r>
          </a:p>
          <a:p>
            <a:r>
              <a:rPr lang="en-US" sz="3600" dirty="0"/>
              <a:t>Algorithmic approach to text to:</a:t>
            </a:r>
          </a:p>
          <a:p>
            <a:pPr lvl="1"/>
            <a:r>
              <a:rPr lang="en-US" sz="3200" dirty="0"/>
              <a:t>Recommendations/Predictions (Pandora/Amazon)</a:t>
            </a:r>
          </a:p>
          <a:p>
            <a:pPr lvl="1"/>
            <a:r>
              <a:rPr lang="en-US" sz="3200" dirty="0"/>
              <a:t>Classification (Known data to define new data =spam</a:t>
            </a:r>
          </a:p>
          <a:p>
            <a:pPr lvl="1"/>
            <a:r>
              <a:rPr lang="en-US" sz="3200" dirty="0"/>
              <a:t>Clustering (New groups of similar data=Google News)</a:t>
            </a:r>
          </a:p>
          <a:p>
            <a:r>
              <a:rPr lang="en-US" sz="3600" dirty="0"/>
              <a:t>Two main approaches to machine learning (ML)</a:t>
            </a:r>
          </a:p>
          <a:p>
            <a:pPr lvl="1"/>
            <a:r>
              <a:rPr lang="en-US" sz="3200" u="sng" dirty="0"/>
              <a:t>Unsupervised</a:t>
            </a:r>
            <a:r>
              <a:rPr lang="en-US" sz="3200" dirty="0"/>
              <a:t> Machine Learning</a:t>
            </a:r>
          </a:p>
          <a:p>
            <a:pPr lvl="1"/>
            <a:r>
              <a:rPr lang="en-US" sz="3200" u="sng" dirty="0"/>
              <a:t>Supervised</a:t>
            </a:r>
            <a:r>
              <a:rPr lang="en-US" sz="3200" dirty="0"/>
              <a:t> Machine Learning</a:t>
            </a:r>
          </a:p>
        </p:txBody>
      </p:sp>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Machine Learning?</a:t>
            </a:r>
          </a:p>
        </p:txBody>
      </p:sp>
    </p:spTree>
    <p:extLst>
      <p:ext uri="{BB962C8B-B14F-4D97-AF65-F5344CB8AC3E}">
        <p14:creationId xmlns:p14="http://schemas.microsoft.com/office/powerpoint/2010/main" val="42360983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14597" y="896474"/>
            <a:ext cx="10987789" cy="5961526"/>
          </a:xfrm>
          <a:ln/>
        </p:spPr>
        <p:txBody>
          <a:bodyPr>
            <a:normAutofit lnSpcReduction="10000"/>
          </a:bodyPr>
          <a:lstStyle/>
          <a:p>
            <a:r>
              <a:rPr lang="en-US" sz="3600" u="sng" dirty="0"/>
              <a:t>Unsupervised</a:t>
            </a:r>
            <a:r>
              <a:rPr lang="en-US" sz="3600" dirty="0"/>
              <a:t> Machine Learning</a:t>
            </a:r>
          </a:p>
          <a:p>
            <a:pPr lvl="1"/>
            <a:r>
              <a:rPr lang="en-US" sz="3200" dirty="0"/>
              <a:t>Does not have a specified dependent (or outcome) variable</a:t>
            </a:r>
          </a:p>
          <a:p>
            <a:pPr lvl="1"/>
            <a:r>
              <a:rPr lang="en-US" sz="3200" dirty="0"/>
              <a:t>Algorithm looks for </a:t>
            </a:r>
            <a:r>
              <a:rPr lang="en-US" sz="3200" i="1" u="sng" dirty="0"/>
              <a:t>complex patterns</a:t>
            </a:r>
            <a:r>
              <a:rPr lang="en-US" sz="3200" dirty="0"/>
              <a:t> within the data</a:t>
            </a:r>
          </a:p>
          <a:p>
            <a:pPr lvl="1"/>
            <a:r>
              <a:rPr lang="en-US" sz="3200" dirty="0"/>
              <a:t>Infers patterns, such as clusters (topics, factors)</a:t>
            </a:r>
          </a:p>
          <a:p>
            <a:r>
              <a:rPr lang="en-US" sz="3600" u="sng" dirty="0"/>
              <a:t>Supervised</a:t>
            </a:r>
            <a:r>
              <a:rPr lang="en-US" sz="3600" dirty="0"/>
              <a:t> Machine Learning</a:t>
            </a:r>
          </a:p>
          <a:p>
            <a:pPr lvl="1"/>
            <a:r>
              <a:rPr lang="en-US" sz="3200" dirty="0"/>
              <a:t>Requires a dependent (or outcome) variable (y)</a:t>
            </a:r>
          </a:p>
          <a:p>
            <a:pPr lvl="1"/>
            <a:r>
              <a:rPr lang="en-US" sz="3200" dirty="0"/>
              <a:t>Algorithm results in a prediction or classification for y (which is the algorithm’s ”best guess” at the y value (it is not magic – smile) </a:t>
            </a:r>
          </a:p>
          <a:p>
            <a:pPr lvl="1"/>
            <a:r>
              <a:rPr lang="en-US" sz="3200" dirty="0"/>
              <a:t>For </a:t>
            </a:r>
            <a:r>
              <a:rPr lang="en-US" sz="3200" b="1" i="1" dirty="0"/>
              <a:t>prediction </a:t>
            </a:r>
            <a:r>
              <a:rPr lang="en-US" sz="3200" dirty="0"/>
              <a:t>the y variable must be </a:t>
            </a:r>
            <a:r>
              <a:rPr lang="en-US" sz="3200" i="1" dirty="0"/>
              <a:t>continuous</a:t>
            </a:r>
            <a:r>
              <a:rPr lang="en-US" sz="3200" dirty="0"/>
              <a:t>); for </a:t>
            </a:r>
            <a:r>
              <a:rPr lang="en-US" sz="3200" b="1" i="1" dirty="0"/>
              <a:t>classification</a:t>
            </a:r>
            <a:r>
              <a:rPr lang="en-US" sz="3200" dirty="0"/>
              <a:t> the y variable must be </a:t>
            </a:r>
            <a:r>
              <a:rPr lang="en-US" sz="3200" i="1" dirty="0"/>
              <a:t>categorical</a:t>
            </a:r>
          </a:p>
        </p:txBody>
      </p:sp>
      <p:sp>
        <p:nvSpPr>
          <p:cNvPr id="6" name="Shape 57">
            <a:extLst>
              <a:ext uri="{FF2B5EF4-FFF2-40B4-BE49-F238E27FC236}">
                <a16:creationId xmlns:a16="http://schemas.microsoft.com/office/drawing/2014/main" id="{3D9161BC-D8E2-114C-86B1-054D167D2B3E}"/>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and Supervised ML</a:t>
            </a:r>
          </a:p>
        </p:txBody>
      </p:sp>
    </p:spTree>
    <p:extLst>
      <p:ext uri="{BB962C8B-B14F-4D97-AF65-F5344CB8AC3E}">
        <p14:creationId xmlns:p14="http://schemas.microsoft.com/office/powerpoint/2010/main" val="7118090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58840" y="1061952"/>
            <a:ext cx="12033160" cy="3575361"/>
          </a:xfrm>
          <a:ln/>
        </p:spPr>
        <p:txBody>
          <a:bodyPr>
            <a:noAutofit/>
          </a:bodyPr>
          <a:lstStyle/>
          <a:p>
            <a:r>
              <a:rPr lang="en-US" sz="3600" b="1" dirty="0"/>
              <a:t>Clustering Algorithms</a:t>
            </a:r>
          </a:p>
          <a:p>
            <a:pPr lvl="1"/>
            <a:r>
              <a:rPr lang="en-US" sz="3200" dirty="0"/>
              <a:t>Automatically extracting broad topics from a large group of documents (without reading the documents).</a:t>
            </a:r>
          </a:p>
          <a:p>
            <a:r>
              <a:rPr lang="en-US" sz="3600" dirty="0"/>
              <a:t>Clustering Approaches</a:t>
            </a:r>
          </a:p>
          <a:p>
            <a:pPr lvl="1"/>
            <a:r>
              <a:rPr lang="en-US" sz="3000" b="1" u="sng" dirty="0"/>
              <a:t>K-means Clustering </a:t>
            </a:r>
            <a:r>
              <a:rPr lang="en-US" sz="3000" dirty="0"/>
              <a:t>(uses mean)</a:t>
            </a:r>
          </a:p>
          <a:p>
            <a:pPr lvl="1"/>
            <a:r>
              <a:rPr lang="en-US" sz="3000" b="1" u="sng" dirty="0"/>
              <a:t>Spherical K-means Clustering </a:t>
            </a:r>
            <a:r>
              <a:rPr lang="en-US" sz="3000" dirty="0"/>
              <a:t>(uses cosine, handles sparse matrices)</a:t>
            </a:r>
          </a:p>
          <a:p>
            <a:pPr lvl="1"/>
            <a:r>
              <a:rPr lang="en-US" sz="3000" b="1" u="sng" dirty="0"/>
              <a:t>K-</a:t>
            </a:r>
            <a:r>
              <a:rPr lang="en-US" sz="3000" b="1" u="sng" dirty="0" err="1"/>
              <a:t>mediods</a:t>
            </a:r>
            <a:r>
              <a:rPr lang="en-US" sz="3000" b="1" u="sng" dirty="0"/>
              <a:t> Clustering </a:t>
            </a:r>
            <a:r>
              <a:rPr lang="en-US" sz="3000" dirty="0"/>
              <a:t>(uses median)</a:t>
            </a:r>
          </a:p>
          <a:p>
            <a:pPr lvl="1"/>
            <a:r>
              <a:rPr lang="en-US" sz="3000" b="1" u="sng" dirty="0"/>
              <a:t>String Distance </a:t>
            </a:r>
            <a:r>
              <a:rPr lang="en-US" sz="3000" dirty="0"/>
              <a:t>(uses distance between a string and a vector of strings)</a:t>
            </a:r>
          </a:p>
          <a:p>
            <a:pPr lvl="1"/>
            <a:r>
              <a:rPr lang="en-US" sz="3000" b="1" u="sng" dirty="0"/>
              <a:t>Topic Modeling </a:t>
            </a:r>
            <a:r>
              <a:rPr lang="en-US" sz="3000" dirty="0"/>
              <a:t>(using LDA, Latent Dirichlet allocation; and </a:t>
            </a:r>
            <a:r>
              <a:rPr lang="en-US" sz="3000" dirty="0" err="1"/>
              <a:t>LDAvis</a:t>
            </a:r>
            <a:r>
              <a:rPr lang="en-US" sz="3000" dirty="0"/>
              <a:t>)</a:t>
            </a:r>
          </a:p>
        </p:txBody>
      </p:sp>
      <p:sp>
        <p:nvSpPr>
          <p:cNvPr id="6" name="Shape 57">
            <a:extLst>
              <a:ext uri="{FF2B5EF4-FFF2-40B4-BE49-F238E27FC236}">
                <a16:creationId xmlns:a16="http://schemas.microsoft.com/office/drawing/2014/main" id="{2C5D8ED8-F5BF-214A-8176-5D7753AA3F48}"/>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ML Techniques</a:t>
            </a:r>
          </a:p>
        </p:txBody>
      </p:sp>
    </p:spTree>
    <p:extLst>
      <p:ext uri="{BB962C8B-B14F-4D97-AF65-F5344CB8AC3E}">
        <p14:creationId xmlns:p14="http://schemas.microsoft.com/office/powerpoint/2010/main" val="33857576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3545" y="1123468"/>
            <a:ext cx="7397780" cy="5365653"/>
          </a:xfrm>
          <a:ln/>
        </p:spPr>
        <p:txBody>
          <a:bodyPr>
            <a:noAutofit/>
          </a:bodyPr>
          <a:lstStyle/>
          <a:p>
            <a:r>
              <a:rPr lang="en-US" sz="2400" b="1" u="sng" dirty="0"/>
              <a:t>K-Means Clustering</a:t>
            </a:r>
            <a:r>
              <a:rPr lang="en-US" sz="2400" dirty="0"/>
              <a:t>: Partitioning documents into a number of predefined “k” clusters which should be similar in the terms used within the documents</a:t>
            </a:r>
          </a:p>
          <a:p>
            <a:pPr marL="971550" lvl="1" indent="-457200">
              <a:buFont typeface="+mj-lt"/>
              <a:buAutoNum type="arabicPeriod"/>
            </a:pPr>
            <a:r>
              <a:rPr lang="en-US" sz="2000" dirty="0"/>
              <a:t>Choose the number of clusters (“k”) – must be chosen before partitioning</a:t>
            </a:r>
          </a:p>
          <a:p>
            <a:pPr marL="971550" lvl="1" indent="-457200">
              <a:buFont typeface="+mj-lt"/>
              <a:buAutoNum type="arabicPeriod"/>
            </a:pPr>
            <a:r>
              <a:rPr lang="en-US" sz="2000" dirty="0"/>
              <a:t>For every cluster k, a random point is selected as the centroid by the algorithm</a:t>
            </a:r>
          </a:p>
          <a:p>
            <a:pPr marL="971550" lvl="1" indent="-457200">
              <a:buFont typeface="+mj-lt"/>
              <a:buAutoNum type="arabicPeriod"/>
            </a:pPr>
            <a:r>
              <a:rPr lang="en-US" sz="2000" dirty="0"/>
              <a:t>Each document is assigned to a “cluster” in the closest centroid</a:t>
            </a:r>
          </a:p>
          <a:p>
            <a:pPr marL="971550" lvl="1" indent="-457200">
              <a:buFont typeface="+mj-lt"/>
              <a:buAutoNum type="arabicPeriod"/>
            </a:pPr>
            <a:r>
              <a:rPr lang="en-US" sz="2000" dirty="0"/>
              <a:t>Sum of distance from all documents to the centroid is calculated; those centroids are then moved to the average distance sum of all assigned documents from the original randomly chosen centroid. (When the centroids move, the clusters will gain and lose documents.</a:t>
            </a:r>
          </a:p>
          <a:p>
            <a:pPr marL="971550" lvl="1" indent="-457200">
              <a:buFont typeface="+mj-lt"/>
              <a:buAutoNum type="arabicPeriod"/>
            </a:pPr>
            <a:r>
              <a:rPr lang="en-US" sz="2000" dirty="0"/>
              <a:t>K-means algorithm will stop when the sum of cluster distances cannot be reduced further.</a:t>
            </a:r>
          </a:p>
        </p:txBody>
      </p:sp>
      <p:pic>
        <p:nvPicPr>
          <p:cNvPr id="4" name="Picture 3" descr="IMG_1043.jpg">
            <a:extLst>
              <a:ext uri="{FF2B5EF4-FFF2-40B4-BE49-F238E27FC236}">
                <a16:creationId xmlns:a16="http://schemas.microsoft.com/office/drawing/2014/main" id="{695380F4-BCF3-C346-98C9-3FC56FD05F0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2106" r="12597"/>
          <a:stretch/>
        </p:blipFill>
        <p:spPr>
          <a:xfrm>
            <a:off x="8300759" y="4182728"/>
            <a:ext cx="2532779" cy="2522814"/>
          </a:xfrm>
          <a:prstGeom prst="rect">
            <a:avLst/>
          </a:prstGeom>
        </p:spPr>
      </p:pic>
      <p:sp>
        <p:nvSpPr>
          <p:cNvPr id="7" name="Shape 57">
            <a:extLst>
              <a:ext uri="{FF2B5EF4-FFF2-40B4-BE49-F238E27FC236}">
                <a16:creationId xmlns:a16="http://schemas.microsoft.com/office/drawing/2014/main" id="{9019959E-1F82-9447-9D83-3A23A106A40F}"/>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ML Techniques</a:t>
            </a:r>
          </a:p>
        </p:txBody>
      </p:sp>
      <p:pic>
        <p:nvPicPr>
          <p:cNvPr id="2" name="Picture 1">
            <a:extLst>
              <a:ext uri="{FF2B5EF4-FFF2-40B4-BE49-F238E27FC236}">
                <a16:creationId xmlns:a16="http://schemas.microsoft.com/office/drawing/2014/main" id="{359021F0-1E59-0E4D-ACCF-969BD7B47DF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9183" t="19376" r="8520" b="18819"/>
          <a:stretch/>
        </p:blipFill>
        <p:spPr>
          <a:xfrm>
            <a:off x="6891574" y="817928"/>
            <a:ext cx="3121573" cy="1629104"/>
          </a:xfrm>
          <a:prstGeom prst="rect">
            <a:avLst/>
          </a:prstGeom>
        </p:spPr>
      </p:pic>
      <p:pic>
        <p:nvPicPr>
          <p:cNvPr id="3" name="Picture 2">
            <a:extLst>
              <a:ext uri="{FF2B5EF4-FFF2-40B4-BE49-F238E27FC236}">
                <a16:creationId xmlns:a16="http://schemas.microsoft.com/office/drawing/2014/main" id="{56FDCA0F-35C7-28D8-B169-11703DB2A0F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12853" b="12853"/>
          <a:stretch/>
        </p:blipFill>
        <p:spPr>
          <a:xfrm>
            <a:off x="8731469" y="2553624"/>
            <a:ext cx="3121574" cy="1611631"/>
          </a:xfrm>
          <a:prstGeom prst="rect">
            <a:avLst/>
          </a:prstGeom>
        </p:spPr>
      </p:pic>
    </p:spTree>
    <p:extLst>
      <p:ext uri="{BB962C8B-B14F-4D97-AF65-F5344CB8AC3E}">
        <p14:creationId xmlns:p14="http://schemas.microsoft.com/office/powerpoint/2010/main" val="12400892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3545" y="1123468"/>
            <a:ext cx="5390303" cy="5365653"/>
          </a:xfrm>
          <a:ln/>
        </p:spPr>
        <p:txBody>
          <a:bodyPr>
            <a:noAutofit/>
          </a:bodyPr>
          <a:lstStyle/>
          <a:p>
            <a:r>
              <a:rPr lang="en-US" b="1" u="sng" dirty="0"/>
              <a:t>Spherical K-Means </a:t>
            </a:r>
            <a:r>
              <a:rPr lang="en-US" dirty="0"/>
              <a:t>: Partitions documents into a number of predefined “k” clusters similar to regular k-means, but “similarity” distance is measured differently (uses cosine similarity). Spherical k-means also handles sparse matrices well (e.g. a DTM with lots of “0” values)</a:t>
            </a:r>
          </a:p>
        </p:txBody>
      </p:sp>
      <p:sp>
        <p:nvSpPr>
          <p:cNvPr id="7" name="Shape 57">
            <a:extLst>
              <a:ext uri="{FF2B5EF4-FFF2-40B4-BE49-F238E27FC236}">
                <a16:creationId xmlns:a16="http://schemas.microsoft.com/office/drawing/2014/main" id="{9019959E-1F82-9447-9D83-3A23A106A40F}"/>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ML Techniques</a:t>
            </a:r>
          </a:p>
        </p:txBody>
      </p:sp>
      <p:pic>
        <p:nvPicPr>
          <p:cNvPr id="2" name="Picture 1">
            <a:extLst>
              <a:ext uri="{FF2B5EF4-FFF2-40B4-BE49-F238E27FC236}">
                <a16:creationId xmlns:a16="http://schemas.microsoft.com/office/drawing/2014/main" id="{DBE8B800-482E-E3AD-79A2-7CF35C5B277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7154" t="20009" r="6700" b="22840"/>
          <a:stretch/>
        </p:blipFill>
        <p:spPr>
          <a:xfrm>
            <a:off x="5570482" y="2060027"/>
            <a:ext cx="6577973" cy="3032606"/>
          </a:xfrm>
          <a:prstGeom prst="rect">
            <a:avLst/>
          </a:prstGeom>
        </p:spPr>
      </p:pic>
    </p:spTree>
    <p:extLst>
      <p:ext uri="{BB962C8B-B14F-4D97-AF65-F5344CB8AC3E}">
        <p14:creationId xmlns:p14="http://schemas.microsoft.com/office/powerpoint/2010/main" val="21841995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3545" y="1123468"/>
            <a:ext cx="6948818" cy="5365653"/>
          </a:xfrm>
          <a:ln/>
        </p:spPr>
        <p:txBody>
          <a:bodyPr>
            <a:noAutofit/>
          </a:bodyPr>
          <a:lstStyle/>
          <a:p>
            <a:r>
              <a:rPr lang="en-US" sz="2400" b="1" u="sng" dirty="0"/>
              <a:t>K-Medoid Clustering</a:t>
            </a:r>
            <a:r>
              <a:rPr lang="en-US" sz="2400" dirty="0"/>
              <a:t>: Uses the median value instead mean for similarity measurement. Creates a PAM object, partition around median for its “</a:t>
            </a:r>
            <a:r>
              <a:rPr lang="en-US" sz="2400" dirty="0" err="1"/>
              <a:t>mediods</a:t>
            </a:r>
            <a:r>
              <a:rPr lang="en-US" sz="2400" dirty="0"/>
              <a:t>” rather than “centroids”. However, instead of a random point in space used for the k-means approach, the k-</a:t>
            </a:r>
            <a:r>
              <a:rPr lang="en-US" sz="2400" dirty="0" err="1"/>
              <a:t>mediods</a:t>
            </a:r>
            <a:r>
              <a:rPr lang="en-US" sz="2400" dirty="0"/>
              <a:t> approach will always pick an actual document.</a:t>
            </a:r>
          </a:p>
          <a:p>
            <a:r>
              <a:rPr lang="en-US" sz="2400" dirty="0"/>
              <a:t>Benefits of using K-</a:t>
            </a:r>
            <a:r>
              <a:rPr lang="en-US" sz="2400" dirty="0" err="1"/>
              <a:t>Mediod</a:t>
            </a:r>
            <a:r>
              <a:rPr lang="en-US" sz="2400" dirty="0"/>
              <a:t> Clustering</a:t>
            </a:r>
          </a:p>
          <a:p>
            <a:pPr lvl="1"/>
            <a:r>
              <a:rPr lang="en-US" sz="2000" dirty="0"/>
              <a:t>Since the approach utilizes actual prototypical centers rather than a calculated point in space, you will be able to get an explicit example for each cluster.</a:t>
            </a:r>
          </a:p>
          <a:p>
            <a:pPr lvl="1"/>
            <a:r>
              <a:rPr lang="en-US" sz="2000" dirty="0"/>
              <a:t>K-</a:t>
            </a:r>
            <a:r>
              <a:rPr lang="en-US" sz="2000" dirty="0" err="1"/>
              <a:t>mediod</a:t>
            </a:r>
            <a:r>
              <a:rPr lang="en-US" sz="2000" dirty="0"/>
              <a:t> clusters are less affected by outliers. K-means clusters can be affected if there is an outlier document, meaning a document that uses terms completely unlike the rest of the collection in either diversity or frequency.</a:t>
            </a:r>
          </a:p>
        </p:txBody>
      </p:sp>
      <p:sp>
        <p:nvSpPr>
          <p:cNvPr id="7" name="Shape 57">
            <a:extLst>
              <a:ext uri="{FF2B5EF4-FFF2-40B4-BE49-F238E27FC236}">
                <a16:creationId xmlns:a16="http://schemas.microsoft.com/office/drawing/2014/main" id="{9019959E-1F82-9447-9D83-3A23A106A40F}"/>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ML Techniques</a:t>
            </a:r>
          </a:p>
        </p:txBody>
      </p:sp>
      <p:pic>
        <p:nvPicPr>
          <p:cNvPr id="8" name="Picture 7">
            <a:extLst>
              <a:ext uri="{FF2B5EF4-FFF2-40B4-BE49-F238E27FC236}">
                <a16:creationId xmlns:a16="http://schemas.microsoft.com/office/drawing/2014/main" id="{473FC377-AFEB-87AC-C300-CDDFD3550EA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3273" b="12643"/>
          <a:stretch/>
        </p:blipFill>
        <p:spPr>
          <a:xfrm>
            <a:off x="7246362" y="910284"/>
            <a:ext cx="4765729" cy="5080613"/>
          </a:xfrm>
          <a:prstGeom prst="rect">
            <a:avLst/>
          </a:prstGeom>
        </p:spPr>
      </p:pic>
    </p:spTree>
    <p:extLst>
      <p:ext uri="{BB962C8B-B14F-4D97-AF65-F5344CB8AC3E}">
        <p14:creationId xmlns:p14="http://schemas.microsoft.com/office/powerpoint/2010/main" val="19382835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3544" y="1123468"/>
            <a:ext cx="8098971" cy="5365653"/>
          </a:xfrm>
          <a:ln/>
        </p:spPr>
        <p:txBody>
          <a:bodyPr>
            <a:noAutofit/>
          </a:bodyPr>
          <a:lstStyle/>
          <a:p>
            <a:r>
              <a:rPr lang="en-US" sz="2400" b="1" u="sng" dirty="0"/>
              <a:t>String Distance</a:t>
            </a:r>
            <a:r>
              <a:rPr lang="en-US" sz="2400" dirty="0"/>
              <a:t>: Different approach to measuring distance and similarity than Euclidean distance or cosine similarity. String distance is the measurement of one string to another at the character level. That is to say the number of letters that need to be changed in some manner to make that string into another (e.g. “cat” to “bat” has a string distance of 1). </a:t>
            </a:r>
          </a:p>
          <a:p>
            <a:pPr marL="971550" lvl="1" indent="-457200"/>
            <a:r>
              <a:rPr lang="en-US" sz="2000" dirty="0"/>
              <a:t>The string distance package (</a:t>
            </a:r>
            <a:r>
              <a:rPr lang="en-US" sz="2000" dirty="0" err="1"/>
              <a:t>stringdist</a:t>
            </a:r>
            <a:r>
              <a:rPr lang="en-US" sz="2000" dirty="0"/>
              <a:t>) has three important functions within the context of text mining (it can also work on integers). </a:t>
            </a:r>
          </a:p>
          <a:p>
            <a:pPr marL="1371600" lvl="2" indent="-457200">
              <a:buFont typeface="+mj-lt"/>
              <a:buAutoNum type="arabicPeriod"/>
            </a:pPr>
            <a:r>
              <a:rPr lang="en-US" sz="1600" dirty="0"/>
              <a:t>The first </a:t>
            </a:r>
            <a:r>
              <a:rPr lang="en-US" sz="1600" b="1" u="sng" dirty="0" err="1"/>
              <a:t>amatch</a:t>
            </a:r>
            <a:r>
              <a:rPr lang="en-US" sz="1600" dirty="0"/>
              <a:t> (and related </a:t>
            </a:r>
            <a:r>
              <a:rPr lang="en-US" sz="1600" dirty="0" err="1"/>
              <a:t>ain</a:t>
            </a:r>
            <a:r>
              <a:rPr lang="en-US" sz="1600" dirty="0"/>
              <a:t>) compute a fuzzy match between a character string and a table of other strings. The result of the function is the position in the table that is a fuzzy match. </a:t>
            </a:r>
          </a:p>
          <a:p>
            <a:pPr marL="1371600" lvl="2" indent="-457200">
              <a:buFont typeface="+mj-lt"/>
              <a:buAutoNum type="arabicPeriod"/>
            </a:pPr>
            <a:r>
              <a:rPr lang="en-US" sz="1600" dirty="0"/>
              <a:t>The </a:t>
            </a:r>
            <a:r>
              <a:rPr lang="en-US" sz="1600" b="1" u="sng" dirty="0" err="1"/>
              <a:t>stringdist</a:t>
            </a:r>
            <a:r>
              <a:rPr lang="en-US" sz="1600" dirty="0"/>
              <a:t> function calculates the distance between a string and a vector of various strings. </a:t>
            </a:r>
          </a:p>
          <a:p>
            <a:pPr marL="1371600" lvl="2" indent="-457200">
              <a:buFont typeface="+mj-lt"/>
              <a:buAutoNum type="arabicPeriod"/>
            </a:pPr>
            <a:r>
              <a:rPr lang="en-US" sz="1600" dirty="0"/>
              <a:t>Still a third useful function in this package is </a:t>
            </a:r>
            <a:r>
              <a:rPr lang="en-US" sz="1600" b="1" u="sng" dirty="0" err="1"/>
              <a:t>stringdistmatrix</a:t>
            </a:r>
            <a:r>
              <a:rPr lang="en-US" sz="1600" dirty="0"/>
              <a:t> used to calculate a distance matrix that can be used in clustering.</a:t>
            </a:r>
          </a:p>
        </p:txBody>
      </p:sp>
      <p:sp>
        <p:nvSpPr>
          <p:cNvPr id="7" name="Shape 57">
            <a:extLst>
              <a:ext uri="{FF2B5EF4-FFF2-40B4-BE49-F238E27FC236}">
                <a16:creationId xmlns:a16="http://schemas.microsoft.com/office/drawing/2014/main" id="{9019959E-1F82-9447-9D83-3A23A106A40F}"/>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ML Techniques</a:t>
            </a:r>
          </a:p>
        </p:txBody>
      </p:sp>
      <p:pic>
        <p:nvPicPr>
          <p:cNvPr id="2" name="Picture 1">
            <a:extLst>
              <a:ext uri="{FF2B5EF4-FFF2-40B4-BE49-F238E27FC236}">
                <a16:creationId xmlns:a16="http://schemas.microsoft.com/office/drawing/2014/main" id="{D43D950D-B763-9A80-04E4-3E6D6A66E27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42515" y="1123468"/>
            <a:ext cx="3645991" cy="1670641"/>
          </a:xfrm>
          <a:prstGeom prst="rect">
            <a:avLst/>
          </a:prstGeom>
        </p:spPr>
      </p:pic>
      <p:pic>
        <p:nvPicPr>
          <p:cNvPr id="3" name="Picture 2">
            <a:extLst>
              <a:ext uri="{FF2B5EF4-FFF2-40B4-BE49-F238E27FC236}">
                <a16:creationId xmlns:a16="http://schemas.microsoft.com/office/drawing/2014/main" id="{02BEEF82-15CE-6D74-8262-80193E2F48B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02434" y="3801533"/>
            <a:ext cx="3286071" cy="2364368"/>
          </a:xfrm>
          <a:prstGeom prst="rect">
            <a:avLst/>
          </a:prstGeom>
        </p:spPr>
      </p:pic>
    </p:spTree>
    <p:extLst>
      <p:ext uri="{BB962C8B-B14F-4D97-AF65-F5344CB8AC3E}">
        <p14:creationId xmlns:p14="http://schemas.microsoft.com/office/powerpoint/2010/main" val="2288289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68EC1-958A-BF09-D098-032C790592CA}"/>
            </a:ext>
          </a:extLst>
        </p:cNvPr>
        <p:cNvGrpSpPr/>
        <p:nvPr/>
      </p:nvGrpSpPr>
      <p:grpSpPr>
        <a:xfrm>
          <a:off x="0" y="0"/>
          <a:ext cx="0" cy="0"/>
          <a:chOff x="0" y="0"/>
          <a:chExt cx="0" cy="0"/>
        </a:xfrm>
      </p:grpSpPr>
      <p:sp>
        <p:nvSpPr>
          <p:cNvPr id="9" name="Rectangle 2">
            <a:extLst>
              <a:ext uri="{FF2B5EF4-FFF2-40B4-BE49-F238E27FC236}">
                <a16:creationId xmlns:a16="http://schemas.microsoft.com/office/drawing/2014/main" id="{18BF84FA-1443-0C87-920B-4E46AFCA1573}"/>
              </a:ext>
            </a:extLst>
          </p:cNvPr>
          <p:cNvSpPr>
            <a:spLocks/>
          </p:cNvSpPr>
          <p:nvPr/>
        </p:nvSpPr>
        <p:spPr bwMode="auto">
          <a:xfrm>
            <a:off x="23997" y="692696"/>
            <a:ext cx="12168003" cy="616530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9030" tIns="53422" rIns="89030" bIns="53422" numCol="3"/>
          <a:lstStyle/>
          <a:p>
            <a:pPr marL="371755" marR="0" lvl="0"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American University: Internet Governance Lab</a:t>
            </a:r>
          </a:p>
          <a:p>
            <a:pPr marL="828955" lvl="1" indent="-371755" defTabSz="911572">
              <a:lnSpc>
                <a:spcPct val="125000"/>
              </a:lnSpc>
              <a:buSzPct val="100000"/>
              <a:buFontTx/>
              <a:buChar char="•"/>
              <a:defRPr/>
            </a:pPr>
            <a:r>
              <a:rPr kumimoji="0" lang="en-US"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Senior Research Associate</a:t>
            </a:r>
          </a:p>
          <a:p>
            <a:pPr marL="371755" marR="0" lvl="0"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Purdue University </a:t>
            </a:r>
          </a:p>
          <a:p>
            <a:pPr marL="828955" lvl="1" indent="-371755" defTabSz="911572">
              <a:lnSpc>
                <a:spcPct val="125000"/>
              </a:lnSpc>
              <a:buSzPct val="100000"/>
              <a:buFontTx/>
              <a:buChar char="•"/>
              <a:defRPr/>
            </a:pPr>
            <a:r>
              <a:rPr kumimoji="0" lang="en-US"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Doctoral Candidate </a:t>
            </a:r>
            <a:r>
              <a:rPr lang="en-US" b="1" dirty="0">
                <a:solidFill>
                  <a:prstClr val="black"/>
                </a:solidFill>
                <a:latin typeface="Calibri Light" panose="020F0302020204030204"/>
                <a:cs typeface="Arial" charset="0"/>
                <a:sym typeface="Arial" charset="0"/>
              </a:rPr>
              <a:t>in the</a:t>
            </a:r>
            <a:r>
              <a:rPr kumimoji="0" lang="en-US"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 Doctor of Technology (DTECH) program</a:t>
            </a:r>
          </a:p>
          <a:p>
            <a:pPr marL="371755" marR="0" lvl="0"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Research Interests: </a:t>
            </a:r>
          </a:p>
          <a:p>
            <a:pPr marL="828955"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0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Internet </a:t>
            </a:r>
            <a:r>
              <a:rPr lang="en-US" sz="2000" b="1" dirty="0">
                <a:solidFill>
                  <a:prstClr val="black"/>
                </a:solidFill>
                <a:latin typeface="Calibri Light" panose="020F0302020204030204"/>
                <a:cs typeface="Arial" charset="0"/>
                <a:sym typeface="Arial" charset="0"/>
              </a:rPr>
              <a:t>Governance,</a:t>
            </a:r>
          </a:p>
          <a:p>
            <a:pPr marL="828955" marR="0" lvl="1" indent="-371755" algn="l" defTabSz="911572" rtl="0" eaLnBrk="1" fontAlgn="auto" latinLnBrk="0" hangingPunct="1">
              <a:lnSpc>
                <a:spcPct val="125000"/>
              </a:lnSpc>
              <a:spcBef>
                <a:spcPts val="0"/>
              </a:spcBef>
              <a:spcAft>
                <a:spcPts val="0"/>
              </a:spcAft>
              <a:buClrTx/>
              <a:buSzPct val="100000"/>
              <a:buFontTx/>
              <a:buChar char="•"/>
              <a:tabLst/>
              <a:defRPr/>
            </a:pPr>
            <a:r>
              <a:rPr lang="en-US" sz="2000" b="1" dirty="0">
                <a:solidFill>
                  <a:prstClr val="black"/>
                </a:solidFill>
                <a:latin typeface="Calibri Light" panose="020F0302020204030204"/>
                <a:cs typeface="Arial" charset="0"/>
                <a:sym typeface="Arial" charset="0"/>
              </a:rPr>
              <a:t>Cybersecurity &amp; Emerging Technologies, </a:t>
            </a:r>
          </a:p>
          <a:p>
            <a:pPr marL="828955" marR="0" lvl="1" indent="-371755" algn="l" defTabSz="911572" rtl="0" eaLnBrk="1" fontAlgn="auto" latinLnBrk="0" hangingPunct="1">
              <a:lnSpc>
                <a:spcPct val="125000"/>
              </a:lnSpc>
              <a:spcBef>
                <a:spcPts val="0"/>
              </a:spcBef>
              <a:spcAft>
                <a:spcPts val="0"/>
              </a:spcAft>
              <a:buClrTx/>
              <a:buSzPct val="100000"/>
              <a:buFontTx/>
              <a:buChar char="•"/>
              <a:tabLst/>
              <a:defRPr/>
            </a:pPr>
            <a:r>
              <a:rPr lang="en-US" sz="2000" b="1" dirty="0">
                <a:solidFill>
                  <a:prstClr val="black"/>
                </a:solidFill>
                <a:latin typeface="Calibri Light" panose="020F0302020204030204"/>
                <a:cs typeface="Arial" charset="0"/>
                <a:sym typeface="Arial" charset="0"/>
              </a:rPr>
              <a:t>Natural Language Processing,</a:t>
            </a:r>
          </a:p>
          <a:p>
            <a:pPr marL="828955"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0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Rhetoric, and</a:t>
            </a:r>
          </a:p>
          <a:p>
            <a:pPr marL="828955" marR="0" lvl="1" indent="-371755" algn="l" defTabSz="911572" rtl="0" eaLnBrk="1" fontAlgn="auto" latinLnBrk="0" hangingPunct="1">
              <a:lnSpc>
                <a:spcPct val="125000"/>
              </a:lnSpc>
              <a:spcBef>
                <a:spcPts val="0"/>
              </a:spcBef>
              <a:spcAft>
                <a:spcPts val="0"/>
              </a:spcAft>
              <a:buClrTx/>
              <a:buSzPct val="100000"/>
              <a:buFontTx/>
              <a:buChar char="•"/>
              <a:tabLst/>
              <a:defRPr/>
            </a:pPr>
            <a:r>
              <a:rPr lang="en-US" sz="2000" b="1" dirty="0">
                <a:solidFill>
                  <a:prstClr val="black"/>
                </a:solidFill>
                <a:latin typeface="Calibri Light" panose="020F0302020204030204"/>
                <a:cs typeface="Arial" charset="0"/>
                <a:sym typeface="Arial" charset="0"/>
              </a:rPr>
              <a:t>Technology Leadership &amp; Public Policy</a:t>
            </a:r>
            <a:endParaRPr kumimoji="0" lang="en-US" sz="20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endParaRPr>
          </a:p>
          <a:p>
            <a:pPr marL="828955" marR="0" lvl="1" indent="-371755" algn="l" defTabSz="911572" rtl="0" eaLnBrk="1" fontAlgn="auto" latinLnBrk="0" hangingPunct="1">
              <a:lnSpc>
                <a:spcPct val="125000"/>
              </a:lnSpc>
              <a:spcBef>
                <a:spcPts val="0"/>
              </a:spcBef>
              <a:spcAft>
                <a:spcPts val="0"/>
              </a:spcAft>
              <a:buClrTx/>
              <a:buSzPct val="100000"/>
              <a:buFontTx/>
              <a:buChar char="•"/>
              <a:tabLst/>
              <a:defRPr/>
            </a:pPr>
            <a:endPar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endParaRPr>
          </a:p>
          <a:p>
            <a:pPr marL="828955" marR="0" lvl="1" indent="-371755" algn="l" defTabSz="911572" rtl="0" eaLnBrk="1" fontAlgn="auto" latinLnBrk="0" hangingPunct="1">
              <a:lnSpc>
                <a:spcPct val="125000"/>
              </a:lnSpc>
              <a:spcBef>
                <a:spcPts val="0"/>
              </a:spcBef>
              <a:spcAft>
                <a:spcPts val="0"/>
              </a:spcAft>
              <a:buClrTx/>
              <a:buSzPct val="100000"/>
              <a:buFontTx/>
              <a:buChar char="•"/>
              <a:tabLst/>
              <a:defRPr/>
            </a:pPr>
            <a:endPar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endParaRPr>
          </a:p>
          <a:p>
            <a:pPr marL="828955" marR="0" lvl="1" indent="-371755" algn="l" defTabSz="911572" rtl="0" eaLnBrk="1" fontAlgn="auto" latinLnBrk="0" hangingPunct="1">
              <a:lnSpc>
                <a:spcPct val="125000"/>
              </a:lnSpc>
              <a:spcBef>
                <a:spcPts val="0"/>
              </a:spcBef>
              <a:spcAft>
                <a:spcPts val="0"/>
              </a:spcAft>
              <a:buClrTx/>
              <a:buSzPct val="100000"/>
              <a:buFontTx/>
              <a:buChar char="•"/>
              <a:tabLst/>
              <a:defRPr/>
            </a:pPr>
            <a:r>
              <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A “Double Eagle” alumna of American University:</a:t>
            </a:r>
          </a:p>
          <a:p>
            <a:pPr marL="1286155" lvl="2" indent="-371755" defTabSz="911572">
              <a:lnSpc>
                <a:spcPct val="125000"/>
              </a:lnSpc>
              <a:buSzPct val="100000"/>
              <a:buFontTx/>
              <a:buChar char="•"/>
              <a:defRPr/>
            </a:pPr>
            <a:r>
              <a:rPr kumimoji="0" lang="en-US"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B.A. in Communications, Legal Institutions, Economics, and Government from the School of Public Affairs (SPA)</a:t>
            </a:r>
          </a:p>
          <a:p>
            <a:pPr marL="1286155" lvl="2" indent="-371755" defTabSz="911572">
              <a:lnSpc>
                <a:spcPct val="125000"/>
              </a:lnSpc>
              <a:buSzPct val="100000"/>
              <a:buFontTx/>
              <a:buChar char="•"/>
              <a:defRPr/>
            </a:pPr>
            <a:r>
              <a:rPr kumimoji="0" lang="en-US"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M.S. in Data Science with a concentration in Cybersecurity from the College of Arts and Sciences (CAS</a:t>
            </a:r>
            <a:r>
              <a:rPr kumimoji="0" lang="en-US" sz="20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 </a:t>
            </a:r>
          </a:p>
          <a:p>
            <a:pPr marL="371755" marR="0" lvl="0" indent="-371755" algn="l" defTabSz="911572" rtl="0" eaLnBrk="1" fontAlgn="auto" latinLnBrk="0" hangingPunct="1">
              <a:lnSpc>
                <a:spcPct val="125000"/>
              </a:lnSpc>
              <a:spcBef>
                <a:spcPts val="0"/>
              </a:spcBef>
              <a:spcAft>
                <a:spcPts val="0"/>
              </a:spcAft>
              <a:buClrTx/>
              <a:buSzPct val="100000"/>
              <a:buFontTx/>
              <a:buChar char="•"/>
              <a:tabLst/>
              <a:defRPr/>
            </a:pPr>
            <a:endPar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endParaRPr>
          </a:p>
          <a:p>
            <a:pPr marR="0" lvl="0" algn="l" defTabSz="911572" rtl="0" eaLnBrk="1" fontAlgn="auto" latinLnBrk="0" hangingPunct="1">
              <a:lnSpc>
                <a:spcPct val="125000"/>
              </a:lnSpc>
              <a:spcBef>
                <a:spcPts val="0"/>
              </a:spcBef>
              <a:spcAft>
                <a:spcPts val="0"/>
              </a:spcAft>
              <a:buClrTx/>
              <a:buSzPct val="100000"/>
              <a:tabLst/>
              <a:defRPr/>
            </a:pPr>
            <a:endPar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endParaRPr>
          </a:p>
          <a:p>
            <a:pPr marR="0" lvl="0" algn="l" defTabSz="911572" rtl="0" eaLnBrk="1" fontAlgn="auto" latinLnBrk="0" hangingPunct="1">
              <a:lnSpc>
                <a:spcPct val="125000"/>
              </a:lnSpc>
              <a:spcBef>
                <a:spcPts val="0"/>
              </a:spcBef>
              <a:spcAft>
                <a:spcPts val="0"/>
              </a:spcAft>
              <a:buClrTx/>
              <a:buSzPct val="100000"/>
              <a:tabLst/>
              <a:defRPr/>
            </a:pPr>
            <a:r>
              <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rPr>
              <a:t>Professional Experience:</a:t>
            </a:r>
          </a:p>
          <a:p>
            <a:pPr marL="828955" lvl="1" indent="-371755" defTabSz="911572">
              <a:lnSpc>
                <a:spcPct val="125000"/>
              </a:lnSpc>
              <a:buSzPct val="100000"/>
              <a:buFontTx/>
              <a:buChar char="•"/>
              <a:defRPr/>
            </a:pPr>
            <a:r>
              <a:rPr lang="en-US" sz="2000" b="1" dirty="0">
                <a:solidFill>
                  <a:prstClr val="black"/>
                </a:solidFill>
                <a:latin typeface="Calibri Light" panose="020F0302020204030204"/>
                <a:cs typeface="Arial" charset="0"/>
                <a:sym typeface="Arial" charset="0"/>
              </a:rPr>
              <a:t>Media &amp; Publishing: </a:t>
            </a:r>
          </a:p>
          <a:p>
            <a:pPr marL="1286155" lvl="2" indent="-371755" defTabSz="911572">
              <a:lnSpc>
                <a:spcPct val="125000"/>
              </a:lnSpc>
              <a:buSzPct val="100000"/>
              <a:buFontTx/>
              <a:buChar char="•"/>
              <a:defRPr/>
            </a:pPr>
            <a:r>
              <a:rPr lang="en-US" b="1" dirty="0">
                <a:solidFill>
                  <a:prstClr val="black"/>
                </a:solidFill>
                <a:latin typeface="Calibri Light" panose="020F0302020204030204"/>
                <a:cs typeface="Arial" charset="0"/>
                <a:sym typeface="Arial" charset="0"/>
              </a:rPr>
              <a:t>Search Engine Optimization</a:t>
            </a:r>
          </a:p>
          <a:p>
            <a:pPr marL="1286155" lvl="2" indent="-371755" defTabSz="911572">
              <a:lnSpc>
                <a:spcPct val="125000"/>
              </a:lnSpc>
              <a:buSzPct val="100000"/>
              <a:buFontTx/>
              <a:buChar char="•"/>
              <a:defRPr/>
            </a:pPr>
            <a:r>
              <a:rPr lang="en-US" b="1" dirty="0">
                <a:solidFill>
                  <a:prstClr val="black"/>
                </a:solidFill>
                <a:latin typeface="Calibri Light" panose="020F0302020204030204"/>
                <a:cs typeface="Arial" charset="0"/>
                <a:sym typeface="Arial" charset="0"/>
              </a:rPr>
              <a:t>Graphic Web Design</a:t>
            </a:r>
          </a:p>
          <a:p>
            <a:pPr marL="1286155" lvl="2" indent="-371755" defTabSz="911572">
              <a:lnSpc>
                <a:spcPct val="125000"/>
              </a:lnSpc>
              <a:buSzPct val="100000"/>
              <a:buFontTx/>
              <a:buChar char="•"/>
              <a:defRPr/>
            </a:pPr>
            <a:r>
              <a:rPr lang="en-US" b="1" dirty="0">
                <a:solidFill>
                  <a:prstClr val="black"/>
                </a:solidFill>
                <a:latin typeface="Calibri Light" panose="020F0302020204030204"/>
                <a:cs typeface="Arial" charset="0"/>
                <a:sym typeface="Arial" charset="0"/>
              </a:rPr>
              <a:t>Digital Marketing &amp; Analytics</a:t>
            </a:r>
          </a:p>
          <a:p>
            <a:pPr marL="828955" lvl="1" indent="-371755" defTabSz="911572">
              <a:lnSpc>
                <a:spcPct val="125000"/>
              </a:lnSpc>
              <a:buSzPct val="100000"/>
              <a:buFontTx/>
              <a:buChar char="•"/>
              <a:defRPr/>
            </a:pPr>
            <a:r>
              <a:rPr lang="en-US" sz="2000" b="1" dirty="0">
                <a:solidFill>
                  <a:prstClr val="black"/>
                </a:solidFill>
                <a:latin typeface="Calibri Light" panose="020F0302020204030204"/>
                <a:cs typeface="Arial" charset="0"/>
                <a:sym typeface="Arial" charset="0"/>
              </a:rPr>
              <a:t>Information Technology:</a:t>
            </a:r>
          </a:p>
          <a:p>
            <a:pPr marL="1286155" lvl="2" indent="-371755" defTabSz="911572">
              <a:lnSpc>
                <a:spcPct val="125000"/>
              </a:lnSpc>
              <a:buSzPct val="100000"/>
              <a:buFontTx/>
              <a:buChar char="•"/>
              <a:defRPr/>
            </a:pPr>
            <a:r>
              <a:rPr lang="en-US" b="1" dirty="0">
                <a:solidFill>
                  <a:prstClr val="black"/>
                </a:solidFill>
                <a:latin typeface="Calibri Light" panose="020F0302020204030204"/>
                <a:cs typeface="Arial" charset="0"/>
                <a:sym typeface="Arial" charset="0"/>
              </a:rPr>
              <a:t>Project Management,  </a:t>
            </a:r>
          </a:p>
          <a:p>
            <a:pPr marL="1286155" lvl="2" indent="-371755" defTabSz="911572">
              <a:lnSpc>
                <a:spcPct val="125000"/>
              </a:lnSpc>
              <a:buSzPct val="100000"/>
              <a:buFontTx/>
              <a:buChar char="•"/>
              <a:defRPr/>
            </a:pPr>
            <a:r>
              <a:rPr lang="en-US" b="1" dirty="0">
                <a:solidFill>
                  <a:prstClr val="black"/>
                </a:solidFill>
                <a:latin typeface="Calibri Light" panose="020F0302020204030204"/>
                <a:cs typeface="Arial" charset="0"/>
                <a:sym typeface="Arial" charset="0"/>
              </a:rPr>
              <a:t>Digital Transformation,</a:t>
            </a:r>
          </a:p>
          <a:p>
            <a:pPr marL="828955" lvl="1" indent="-371755" defTabSz="911572">
              <a:lnSpc>
                <a:spcPct val="125000"/>
              </a:lnSpc>
              <a:buSzPct val="100000"/>
              <a:buFontTx/>
              <a:buChar char="•"/>
              <a:defRPr/>
            </a:pPr>
            <a:r>
              <a:rPr lang="en-US" sz="2000" b="1" dirty="0">
                <a:solidFill>
                  <a:prstClr val="black"/>
                </a:solidFill>
                <a:latin typeface="Calibri Light" panose="020F0302020204030204"/>
                <a:cs typeface="Arial" charset="0"/>
                <a:sym typeface="Arial" charset="0"/>
              </a:rPr>
              <a:t>Finance:</a:t>
            </a:r>
          </a:p>
          <a:p>
            <a:pPr marL="1286155" lvl="2" indent="-371755" defTabSz="911572">
              <a:lnSpc>
                <a:spcPct val="125000"/>
              </a:lnSpc>
              <a:buSzPct val="100000"/>
              <a:buFontTx/>
              <a:buChar char="•"/>
              <a:defRPr/>
            </a:pPr>
            <a:r>
              <a:rPr lang="en-US" b="1" dirty="0">
                <a:solidFill>
                  <a:prstClr val="black"/>
                </a:solidFill>
                <a:latin typeface="Calibri Light" panose="020F0302020204030204"/>
                <a:cs typeface="Arial" charset="0"/>
                <a:sym typeface="Arial" charset="0"/>
              </a:rPr>
              <a:t>Global Incident Response</a:t>
            </a:r>
          </a:p>
          <a:p>
            <a:pPr marL="1286155" lvl="2" indent="-371755" defTabSz="911572">
              <a:lnSpc>
                <a:spcPct val="125000"/>
              </a:lnSpc>
              <a:buSzPct val="100000"/>
              <a:buFontTx/>
              <a:buChar char="•"/>
              <a:defRPr/>
            </a:pPr>
            <a:r>
              <a:rPr lang="en-US" b="1" dirty="0">
                <a:solidFill>
                  <a:prstClr val="black"/>
                </a:solidFill>
                <a:latin typeface="Calibri Light" panose="020F0302020204030204"/>
                <a:cs typeface="Arial" charset="0"/>
                <a:sym typeface="Arial" charset="0"/>
              </a:rPr>
              <a:t>Cyber Threat Intelligence</a:t>
            </a:r>
          </a:p>
          <a:p>
            <a:pPr marL="1286155" lvl="2" indent="-371755" defTabSz="911572">
              <a:lnSpc>
                <a:spcPct val="125000"/>
              </a:lnSpc>
              <a:buSzPct val="100000"/>
              <a:buFontTx/>
              <a:buChar char="•"/>
              <a:defRPr/>
            </a:pPr>
            <a:r>
              <a:rPr lang="en-US" b="1" dirty="0">
                <a:solidFill>
                  <a:prstClr val="black"/>
                </a:solidFill>
                <a:latin typeface="Calibri Light" panose="020F0302020204030204"/>
                <a:cs typeface="Arial" charset="0"/>
                <a:sym typeface="Arial" charset="0"/>
              </a:rPr>
              <a:t>Data Science &amp; Engineering</a:t>
            </a:r>
          </a:p>
          <a:p>
            <a:pPr marL="828955" lvl="1" indent="-371755" defTabSz="911572">
              <a:lnSpc>
                <a:spcPct val="125000"/>
              </a:lnSpc>
              <a:buSzPct val="100000"/>
              <a:buFontTx/>
              <a:buChar char="•"/>
              <a:defRPr/>
            </a:pPr>
            <a:r>
              <a:rPr lang="en-US" sz="2000" b="1" dirty="0">
                <a:solidFill>
                  <a:prstClr val="black"/>
                </a:solidFill>
                <a:latin typeface="Calibri Light" panose="020F0302020204030204"/>
                <a:cs typeface="Arial" charset="0"/>
                <a:sym typeface="Arial" charset="0"/>
              </a:rPr>
              <a:t>Non-Profit/Policy &amp; Research:</a:t>
            </a:r>
          </a:p>
          <a:p>
            <a:pPr marL="1286155" lvl="2" indent="-371755" defTabSz="911572">
              <a:lnSpc>
                <a:spcPct val="125000"/>
              </a:lnSpc>
              <a:buSzPct val="100000"/>
              <a:buFontTx/>
              <a:buChar char="•"/>
              <a:defRPr/>
            </a:pPr>
            <a:r>
              <a:rPr lang="en-US" b="1" dirty="0">
                <a:solidFill>
                  <a:prstClr val="black"/>
                </a:solidFill>
                <a:latin typeface="Calibri Light" panose="020F0302020204030204"/>
                <a:cs typeface="Arial" charset="0"/>
                <a:sym typeface="Arial" charset="0"/>
              </a:rPr>
              <a:t>Policy Analysis &amp; Research</a:t>
            </a:r>
          </a:p>
          <a:p>
            <a:pPr marL="1286155" lvl="2" indent="-371755" defTabSz="911572">
              <a:lnSpc>
                <a:spcPct val="125000"/>
              </a:lnSpc>
              <a:buSzPct val="100000"/>
              <a:buFontTx/>
              <a:buChar char="•"/>
              <a:defRPr/>
            </a:pPr>
            <a:r>
              <a:rPr lang="en-US" b="1" dirty="0">
                <a:solidFill>
                  <a:prstClr val="black"/>
                </a:solidFill>
                <a:latin typeface="Calibri Light" panose="020F0302020204030204"/>
                <a:cs typeface="Arial" charset="0"/>
                <a:sym typeface="Arial" charset="0"/>
              </a:rPr>
              <a:t>Coalition Building </a:t>
            </a:r>
          </a:p>
          <a:p>
            <a:pPr lvl="2" defTabSz="911572">
              <a:lnSpc>
                <a:spcPct val="125000"/>
              </a:lnSpc>
              <a:buSzPct val="100000"/>
              <a:defRPr/>
            </a:pPr>
            <a:endParaRPr kumimoji="0" lang="en-US" b="1" i="0" u="none" strike="noStrike" kern="1200" cap="none" spc="0" normalizeH="0" baseline="0" noProof="0" dirty="0">
              <a:ln>
                <a:noFill/>
              </a:ln>
              <a:solidFill>
                <a:prstClr val="black"/>
              </a:solidFill>
              <a:effectLst/>
              <a:uLnTx/>
              <a:uFillTx/>
              <a:latin typeface="Calibri Light" panose="020F0302020204030204"/>
              <a:ea typeface="+mn-ea"/>
              <a:cs typeface="Arial" charset="0"/>
              <a:sym typeface="Arial" charset="0"/>
            </a:endParaRPr>
          </a:p>
        </p:txBody>
      </p:sp>
      <p:sp>
        <p:nvSpPr>
          <p:cNvPr id="57" name="Shape 57">
            <a:extLst>
              <a:ext uri="{FF2B5EF4-FFF2-40B4-BE49-F238E27FC236}">
                <a16:creationId xmlns:a16="http://schemas.microsoft.com/office/drawing/2014/main" id="{25CE8089-948F-0E89-B4A5-339B34E82DAB}"/>
              </a:ext>
            </a:extLst>
          </p:cNvPr>
          <p:cNvSpPr>
            <a:spLocks noGrp="1"/>
          </p:cNvSpPr>
          <p:nvPr>
            <p:ph type="title"/>
          </p:nvPr>
        </p:nvSpPr>
        <p:spPr>
          <a:xfrm>
            <a:off x="1" y="-75354"/>
            <a:ext cx="12192000" cy="857225"/>
          </a:xfrm>
          <a:prstGeom prst="rect">
            <a:avLst/>
          </a:prstGeom>
        </p:spPr>
        <p:txBody>
          <a:bodyPr vert="horz" lIns="38038" tIns="38038" rIns="38038" bIns="38038" rtlCol="0" anchor="ctr">
            <a:normAutofit fontScale="90000"/>
          </a:bodyPr>
          <a:lstStyle>
            <a:lvl1pPr defTabSz="642937">
              <a:defRPr sz="5760">
                <a:latin typeface="Gill Sans"/>
                <a:ea typeface="Gill Sans"/>
                <a:cs typeface="Gill Sans"/>
                <a:sym typeface="Gill Sans"/>
              </a:defRPr>
            </a:lvl1pPr>
          </a:lstStyle>
          <a:p>
            <a:pPr lvl="0" algn="ctr">
              <a:defRPr sz="1800">
                <a:uFillTx/>
              </a:defRPr>
            </a:pPr>
            <a:r>
              <a:rPr lang="en-US" sz="5400" dirty="0">
                <a:solidFill>
                  <a:schemeClr val="accent1">
                    <a:lumMod val="75000"/>
                  </a:schemeClr>
                </a:solidFill>
                <a:latin typeface="+mj-lt"/>
              </a:rPr>
              <a:t>My Background: </a:t>
            </a:r>
            <a:r>
              <a:rPr lang="en-US" sz="5400" b="1" dirty="0">
                <a:solidFill>
                  <a:schemeClr val="accent1">
                    <a:lumMod val="75000"/>
                  </a:schemeClr>
                </a:solidFill>
                <a:latin typeface="+mj-lt"/>
              </a:rPr>
              <a:t>Haiman Wong</a:t>
            </a:r>
            <a:endParaRPr sz="5400" b="1" dirty="0">
              <a:solidFill>
                <a:schemeClr val="accent1">
                  <a:lumMod val="75000"/>
                </a:schemeClr>
              </a:solidFill>
              <a:latin typeface="+mj-lt"/>
            </a:endParaRPr>
          </a:p>
        </p:txBody>
      </p:sp>
      <p:pic>
        <p:nvPicPr>
          <p:cNvPr id="3" name="Picture 2">
            <a:extLst>
              <a:ext uri="{FF2B5EF4-FFF2-40B4-BE49-F238E27FC236}">
                <a16:creationId xmlns:a16="http://schemas.microsoft.com/office/drawing/2014/main" id="{BAFDFFDF-8639-8C82-A97E-BDFC2E86FD8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20988" y="5373215"/>
            <a:ext cx="1022883" cy="1022883"/>
          </a:xfrm>
          <a:prstGeom prst="rect">
            <a:avLst/>
          </a:prstGeom>
        </p:spPr>
      </p:pic>
      <p:pic>
        <p:nvPicPr>
          <p:cNvPr id="7" name="Picture 6">
            <a:extLst>
              <a:ext uri="{FF2B5EF4-FFF2-40B4-BE49-F238E27FC236}">
                <a16:creationId xmlns:a16="http://schemas.microsoft.com/office/drawing/2014/main" id="{8D8A77D9-2FC3-B1A8-7B7B-733E3B37340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51984" y="5532645"/>
            <a:ext cx="1530760" cy="857225"/>
          </a:xfrm>
          <a:prstGeom prst="rect">
            <a:avLst/>
          </a:prstGeom>
        </p:spPr>
      </p:pic>
      <p:pic>
        <p:nvPicPr>
          <p:cNvPr id="8" name="Picture 7">
            <a:extLst>
              <a:ext uri="{FF2B5EF4-FFF2-40B4-BE49-F238E27FC236}">
                <a16:creationId xmlns:a16="http://schemas.microsoft.com/office/drawing/2014/main" id="{F7CFB0A0-0160-D0AC-92A3-665DB49F3A4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43872" y="5961258"/>
            <a:ext cx="896741" cy="896741"/>
          </a:xfrm>
          <a:prstGeom prst="rect">
            <a:avLst/>
          </a:prstGeom>
        </p:spPr>
      </p:pic>
    </p:spTree>
    <p:extLst>
      <p:ext uri="{BB962C8B-B14F-4D97-AF65-F5344CB8AC3E}">
        <p14:creationId xmlns:p14="http://schemas.microsoft.com/office/powerpoint/2010/main" val="936740089"/>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3545" y="1123469"/>
            <a:ext cx="7470948" cy="4932506"/>
          </a:xfrm>
          <a:ln/>
        </p:spPr>
        <p:txBody>
          <a:bodyPr>
            <a:noAutofit/>
          </a:bodyPr>
          <a:lstStyle/>
          <a:p>
            <a:r>
              <a:rPr lang="en-US" sz="2400" u="sng" dirty="0"/>
              <a:t>Latent Dirichlet Allocation</a:t>
            </a:r>
            <a:r>
              <a:rPr lang="en-US" sz="2400" dirty="0"/>
              <a:t>: One of the most common algorithms for topic modeling is LDA. It is a particularly popular method for fitting a topic model. </a:t>
            </a:r>
          </a:p>
          <a:p>
            <a:r>
              <a:rPr lang="en-US" sz="2400" b="1" dirty="0"/>
              <a:t>LDA Topic Modeling</a:t>
            </a:r>
            <a:r>
              <a:rPr lang="en-US" sz="2400" dirty="0"/>
              <a:t> is guided by these two principles:</a:t>
            </a:r>
          </a:p>
          <a:p>
            <a:pPr marL="971550" lvl="1" indent="-457200">
              <a:buFont typeface="+mj-lt"/>
              <a:buAutoNum type="arabicPeriod"/>
            </a:pPr>
            <a:r>
              <a:rPr lang="en-US" sz="2000" dirty="0"/>
              <a:t>Every </a:t>
            </a:r>
            <a:r>
              <a:rPr lang="en-US" sz="2000" b="1" i="1" u="sng" dirty="0"/>
              <a:t>document</a:t>
            </a:r>
            <a:r>
              <a:rPr lang="en-US" sz="2000" dirty="0"/>
              <a:t> is a mixture of </a:t>
            </a:r>
            <a:r>
              <a:rPr lang="en-US" sz="2000" b="1" i="1" u="sng" dirty="0"/>
              <a:t>topics</a:t>
            </a:r>
          </a:p>
          <a:p>
            <a:pPr lvl="2"/>
            <a:r>
              <a:rPr lang="en-US" sz="1600" dirty="0"/>
              <a:t>We imagine that each document may contain words from several topics in particular proportions. For example, in a two-topic model we could say “Document 1 is 90% topic A and 10% topic B, while Document 2 is 30% topic A and 70% topic B.”</a:t>
            </a:r>
          </a:p>
          <a:p>
            <a:pPr marL="971550" lvl="1" indent="-457200">
              <a:buFont typeface="+mj-lt"/>
              <a:buAutoNum type="arabicPeriod"/>
            </a:pPr>
            <a:r>
              <a:rPr lang="en-US" sz="2000" dirty="0"/>
              <a:t>Every </a:t>
            </a:r>
            <a:r>
              <a:rPr lang="en-US" sz="2000" b="1" i="1" u="sng" dirty="0"/>
              <a:t>topic</a:t>
            </a:r>
            <a:r>
              <a:rPr lang="en-US" sz="2000" dirty="0"/>
              <a:t> is a mixture of </a:t>
            </a:r>
            <a:r>
              <a:rPr lang="en-US" sz="2000" b="1" i="1" u="sng" dirty="0"/>
              <a:t>words</a:t>
            </a:r>
          </a:p>
          <a:p>
            <a:pPr lvl="2"/>
            <a:r>
              <a:rPr lang="en-US" sz="1600" dirty="0"/>
              <a:t>For example, we could imagine a two-topic model of American news, with one topic for “politics” and one for “entertainment.” The most common words in the politics topic might be “President,” “Congress,” and “government,” while the entertainment topic may be made up of words such as “movies,” “television,” and “actor.” Importantly, words can be shared between topics; a word like “budget” might appear in both equally.</a:t>
            </a:r>
          </a:p>
        </p:txBody>
      </p:sp>
      <p:sp>
        <p:nvSpPr>
          <p:cNvPr id="7" name="Shape 57">
            <a:extLst>
              <a:ext uri="{FF2B5EF4-FFF2-40B4-BE49-F238E27FC236}">
                <a16:creationId xmlns:a16="http://schemas.microsoft.com/office/drawing/2014/main" id="{9019959E-1F82-9447-9D83-3A23A106A40F}"/>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ML Techniques</a:t>
            </a:r>
          </a:p>
        </p:txBody>
      </p:sp>
      <p:pic>
        <p:nvPicPr>
          <p:cNvPr id="2" name="Picture 1" descr="A close up of a device&#10;&#10;Description automatically generated">
            <a:extLst>
              <a:ext uri="{FF2B5EF4-FFF2-40B4-BE49-F238E27FC236}">
                <a16:creationId xmlns:a16="http://schemas.microsoft.com/office/drawing/2014/main" id="{CFB6E4DA-0AC3-B0B3-BB4A-0F46F3314CC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0970" b="10211"/>
          <a:stretch/>
        </p:blipFill>
        <p:spPr>
          <a:xfrm>
            <a:off x="8282152" y="971407"/>
            <a:ext cx="3816024" cy="2255802"/>
          </a:xfrm>
          <a:prstGeom prst="rect">
            <a:avLst/>
          </a:prstGeom>
        </p:spPr>
      </p:pic>
      <p:sp>
        <p:nvSpPr>
          <p:cNvPr id="3" name="TextBox 2">
            <a:extLst>
              <a:ext uri="{FF2B5EF4-FFF2-40B4-BE49-F238E27FC236}">
                <a16:creationId xmlns:a16="http://schemas.microsoft.com/office/drawing/2014/main" id="{B24306AD-6378-EA9D-FCDE-FBFEBB4CC447}"/>
              </a:ext>
            </a:extLst>
          </p:cNvPr>
          <p:cNvSpPr txBox="1"/>
          <p:nvPr/>
        </p:nvSpPr>
        <p:spPr>
          <a:xfrm>
            <a:off x="234461" y="6055974"/>
            <a:ext cx="1172307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a:ea typeface="+mn-ea"/>
                <a:cs typeface="+mn-cs"/>
              </a:rPr>
              <a:t>LDA is a mathematical method for estimating both of these principles at the same time: finding the mixture of words </a:t>
            </a:r>
            <a:br>
              <a:rPr kumimoji="0" lang="en-US" sz="1800" b="1" i="1" u="none" strike="noStrike" kern="1200" cap="none" spc="0" normalizeH="0" baseline="0" noProof="0" dirty="0">
                <a:ln>
                  <a:noFill/>
                </a:ln>
                <a:solidFill>
                  <a:prstClr val="black"/>
                </a:solidFill>
                <a:effectLst/>
                <a:uLnTx/>
                <a:uFillTx/>
                <a:latin typeface="Calibri"/>
                <a:ea typeface="+mn-ea"/>
                <a:cs typeface="+mn-cs"/>
              </a:rPr>
            </a:br>
            <a:r>
              <a:rPr kumimoji="0" lang="en-US" sz="1800" b="1" i="1" u="none" strike="noStrike" kern="1200" cap="none" spc="0" normalizeH="0" baseline="0" noProof="0" dirty="0">
                <a:ln>
                  <a:noFill/>
                </a:ln>
                <a:solidFill>
                  <a:prstClr val="black"/>
                </a:solidFill>
                <a:effectLst/>
                <a:uLnTx/>
                <a:uFillTx/>
                <a:latin typeface="Calibri"/>
                <a:ea typeface="+mn-ea"/>
                <a:cs typeface="+mn-cs"/>
              </a:rPr>
              <a:t>that is associated with each topic, while also determining the mixture of topics that describes each document</a:t>
            </a:r>
          </a:p>
        </p:txBody>
      </p:sp>
      <p:pic>
        <p:nvPicPr>
          <p:cNvPr id="5" name="Picture 4">
            <a:extLst>
              <a:ext uri="{FF2B5EF4-FFF2-40B4-BE49-F238E27FC236}">
                <a16:creationId xmlns:a16="http://schemas.microsoft.com/office/drawing/2014/main" id="{C1665726-43AD-416D-656B-2CAC1219AEE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26973" b="27510"/>
          <a:stretch/>
        </p:blipFill>
        <p:spPr>
          <a:xfrm>
            <a:off x="7514493" y="3364807"/>
            <a:ext cx="3957849" cy="2592408"/>
          </a:xfrm>
          <a:prstGeom prst="rect">
            <a:avLst/>
          </a:prstGeom>
        </p:spPr>
      </p:pic>
    </p:spTree>
    <p:extLst>
      <p:ext uri="{BB962C8B-B14F-4D97-AF65-F5344CB8AC3E}">
        <p14:creationId xmlns:p14="http://schemas.microsoft.com/office/powerpoint/2010/main" val="41807438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1994005"/>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Exploring the NIST Cybersecurity RFI Corpus </a:t>
            </a:r>
            <a:b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b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with NLP and Unsupervised ML Approaches</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Content Placeholder 2">
            <a:extLst>
              <a:ext uri="{FF2B5EF4-FFF2-40B4-BE49-F238E27FC236}">
                <a16:creationId xmlns:a16="http://schemas.microsoft.com/office/drawing/2014/main" id="{83905A09-A42D-7701-C2CF-8B453DABEBCD}"/>
              </a:ext>
            </a:extLst>
          </p:cNvPr>
          <p:cNvSpPr>
            <a:spLocks noGrp="1"/>
          </p:cNvSpPr>
          <p:nvPr>
            <p:ph idx="1"/>
          </p:nvPr>
        </p:nvSpPr>
        <p:spPr>
          <a:xfrm>
            <a:off x="609600" y="2841554"/>
            <a:ext cx="10972800" cy="3196951"/>
          </a:xfrm>
        </p:spPr>
        <p:txBody>
          <a:bodyPr>
            <a:normAutofit/>
          </a:bodyPr>
          <a:lstStyle/>
          <a:p>
            <a:r>
              <a:rPr lang="en-CA" sz="3600" dirty="0">
                <a:solidFill>
                  <a:schemeClr val="tx1">
                    <a:lumMod val="65000"/>
                    <a:lumOff val="35000"/>
                  </a:schemeClr>
                </a:solidFill>
              </a:rPr>
              <a:t>Named Entity Recognition (NER)</a:t>
            </a:r>
          </a:p>
          <a:p>
            <a:r>
              <a:rPr lang="en-CA" sz="3600" dirty="0">
                <a:solidFill>
                  <a:schemeClr val="tx1">
                    <a:lumMod val="65000"/>
                    <a:lumOff val="35000"/>
                  </a:schemeClr>
                </a:solidFill>
              </a:rPr>
              <a:t>Topic Modeling</a:t>
            </a:r>
          </a:p>
          <a:p>
            <a:r>
              <a:rPr lang="en-CA" sz="3600" dirty="0">
                <a:solidFill>
                  <a:schemeClr val="tx1">
                    <a:lumMod val="65000"/>
                    <a:lumOff val="35000"/>
                  </a:schemeClr>
                </a:solidFill>
              </a:rPr>
              <a:t>K-Means Clustering</a:t>
            </a:r>
          </a:p>
          <a:p>
            <a:endParaRPr lang="en-CA" sz="3600" dirty="0">
              <a:solidFill>
                <a:schemeClr val="tx1">
                  <a:lumMod val="65000"/>
                  <a:lumOff val="35000"/>
                </a:schemeClr>
              </a:solidFill>
            </a:endParaRPr>
          </a:p>
        </p:txBody>
      </p:sp>
    </p:spTree>
    <p:extLst>
      <p:ext uri="{BB962C8B-B14F-4D97-AF65-F5344CB8AC3E}">
        <p14:creationId xmlns:p14="http://schemas.microsoft.com/office/powerpoint/2010/main" val="34239423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AB2D9A-33F9-F6F9-4393-D1E3633483A6}"/>
              </a:ext>
            </a:extLst>
          </p:cNvPr>
          <p:cNvPicPr>
            <a:picLocks noChangeAspect="1"/>
          </p:cNvPicPr>
          <p:nvPr/>
        </p:nvPicPr>
        <p:blipFill>
          <a:blip r:embed="rId3" cstate="screen">
            <a:extLst>
              <a:ext uri="{28A0092B-C50C-407E-A947-70E740481C1C}">
                <a14:useLocalDpi xmlns:a14="http://schemas.microsoft.com/office/drawing/2010/main"/>
              </a:ext>
            </a:extLst>
          </a:blip>
          <a:srcRect b="24910"/>
          <a:stretch/>
        </p:blipFill>
        <p:spPr>
          <a:xfrm>
            <a:off x="-7711" y="-27385"/>
            <a:ext cx="5262973" cy="2173318"/>
          </a:xfrm>
          <a:prstGeom prst="rect">
            <a:avLst/>
          </a:prstGeom>
        </p:spPr>
      </p:pic>
      <p:sp>
        <p:nvSpPr>
          <p:cNvPr id="6" name="TextBox 5"/>
          <p:cNvSpPr txBox="1"/>
          <p:nvPr/>
        </p:nvSpPr>
        <p:spPr>
          <a:xfrm>
            <a:off x="6720" y="2096282"/>
            <a:ext cx="12192000" cy="1323439"/>
          </a:xfrm>
          <a:prstGeom prst="rect">
            <a:avLst/>
          </a:prstGeom>
          <a:noFill/>
        </p:spPr>
        <p:txBody>
          <a:bodyPr wrap="square" rtlCol="0">
            <a:spAutoFit/>
          </a:bodyPr>
          <a:lstStyle/>
          <a:p>
            <a:pPr algn="ctr"/>
            <a:r>
              <a:rPr lang="en-CA" sz="4000" b="1" dirty="0"/>
              <a:t>Tutorial on Advanced Text Analytics:</a:t>
            </a:r>
          </a:p>
          <a:p>
            <a:pPr algn="ctr"/>
            <a:r>
              <a:rPr lang="en-CA" sz="4000" b="1" dirty="0"/>
              <a:t>The NIST AI Cybersecurity RFI Corpus</a:t>
            </a:r>
          </a:p>
        </p:txBody>
      </p:sp>
      <p:sp>
        <p:nvSpPr>
          <p:cNvPr id="7" name="Rectangle 6"/>
          <p:cNvSpPr/>
          <p:nvPr/>
        </p:nvSpPr>
        <p:spPr>
          <a:xfrm>
            <a:off x="1631504" y="4049777"/>
            <a:ext cx="8477654" cy="1323439"/>
          </a:xfrm>
          <a:prstGeom prst="rect">
            <a:avLst/>
          </a:prstGeom>
        </p:spPr>
        <p:txBody>
          <a:bodyPr wrap="square">
            <a:spAutoFit/>
          </a:bodyPr>
          <a:lstStyle/>
          <a:p>
            <a:pPr algn="ctr"/>
            <a:r>
              <a:rPr lang="en-US" sz="8000" b="1" dirty="0"/>
              <a:t>Coffee Break</a:t>
            </a:r>
            <a:endParaRPr lang="en-US" sz="6600" dirty="0"/>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870331" y="459676"/>
            <a:ext cx="2789820" cy="9937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11" name="TextBox 10"/>
          <p:cNvSpPr txBox="1"/>
          <p:nvPr/>
        </p:nvSpPr>
        <p:spPr>
          <a:xfrm>
            <a:off x="4333920" y="6773306"/>
            <a:ext cx="3072822" cy="400110"/>
          </a:xfrm>
          <a:prstGeom prst="rect">
            <a:avLst/>
          </a:prstGeom>
          <a:noFill/>
        </p:spPr>
        <p:txBody>
          <a:bodyPr wrap="square" rtlCol="0">
            <a:spAutoFit/>
          </a:bodyPr>
          <a:lstStyle/>
          <a:p>
            <a:pPr algn="ctr"/>
            <a:r>
              <a:rPr lang="en-US" sz="2000" b="1" dirty="0"/>
              <a:t>#</a:t>
            </a:r>
            <a:r>
              <a:rPr lang="en-US" sz="2000" b="1" dirty="0" err="1"/>
              <a:t>HICSS_bigdatatext</a:t>
            </a:r>
            <a:endParaRPr lang="en-US" sz="2000" b="1" dirty="0"/>
          </a:p>
        </p:txBody>
      </p:sp>
      <p:sp>
        <p:nvSpPr>
          <p:cNvPr id="2" name="TextBox 1">
            <a:extLst>
              <a:ext uri="{FF2B5EF4-FFF2-40B4-BE49-F238E27FC236}">
                <a16:creationId xmlns:a16="http://schemas.microsoft.com/office/drawing/2014/main" id="{8AF1C98C-9CAC-B88A-4E03-8112A9432942}"/>
              </a:ext>
            </a:extLst>
          </p:cNvPr>
          <p:cNvSpPr txBox="1"/>
          <p:nvPr/>
        </p:nvSpPr>
        <p:spPr>
          <a:xfrm>
            <a:off x="3782099" y="5508521"/>
            <a:ext cx="4176464" cy="584775"/>
          </a:xfrm>
          <a:prstGeom prst="rect">
            <a:avLst/>
          </a:prstGeom>
          <a:noFill/>
        </p:spPr>
        <p:txBody>
          <a:bodyPr wrap="square" rtlCol="0">
            <a:spAutoFit/>
          </a:bodyPr>
          <a:lstStyle/>
          <a:p>
            <a:pPr algn="ctr"/>
            <a:r>
              <a:rPr lang="en-US" sz="3200" dirty="0"/>
              <a:t>(2:15-2:45 p.m.)</a:t>
            </a:r>
          </a:p>
        </p:txBody>
      </p:sp>
      <p:pic>
        <p:nvPicPr>
          <p:cNvPr id="9" name="Picture 8">
            <a:extLst>
              <a:ext uri="{FF2B5EF4-FFF2-40B4-BE49-F238E27FC236}">
                <a16:creationId xmlns:a16="http://schemas.microsoft.com/office/drawing/2014/main" id="{73659329-1B79-5B49-EE69-687E323BD25A}"/>
              </a:ext>
            </a:extLst>
          </p:cNvPr>
          <p:cNvPicPr>
            <a:picLocks noChangeAspect="1"/>
          </p:cNvPicPr>
          <p:nvPr/>
        </p:nvPicPr>
        <p:blipFill>
          <a:blip r:embed="rId5"/>
          <a:stretch>
            <a:fillRect/>
          </a:stretch>
        </p:blipFill>
        <p:spPr>
          <a:xfrm>
            <a:off x="10109158" y="296896"/>
            <a:ext cx="1422400" cy="1422400"/>
          </a:xfrm>
          <a:prstGeom prst="rect">
            <a:avLst/>
          </a:prstGeom>
        </p:spPr>
      </p:pic>
      <p:sp>
        <p:nvSpPr>
          <p:cNvPr id="10" name="TextBox 9">
            <a:extLst>
              <a:ext uri="{FF2B5EF4-FFF2-40B4-BE49-F238E27FC236}">
                <a16:creationId xmlns:a16="http://schemas.microsoft.com/office/drawing/2014/main" id="{A6C0A547-9803-764C-F861-FB542BAE48AC}"/>
              </a:ext>
            </a:extLst>
          </p:cNvPr>
          <p:cNvSpPr txBox="1"/>
          <p:nvPr/>
        </p:nvSpPr>
        <p:spPr>
          <a:xfrm>
            <a:off x="13440" y="6597352"/>
            <a:ext cx="12178560" cy="338554"/>
          </a:xfrm>
          <a:prstGeom prst="rect">
            <a:avLst/>
          </a:prstGeom>
          <a:noFill/>
        </p:spPr>
        <p:txBody>
          <a:bodyPr wrap="square" rtlCol="0">
            <a:spAutoFit/>
          </a:bodyPr>
          <a:lstStyle/>
          <a:p>
            <a:r>
              <a:rPr lang="en-US" sz="1600" b="1" i="1" dirty="0"/>
              <a:t>Minitrack on AI Safety, Cybersecurity, and Inclusion Through Advanced Text Analytics                         Minitrack on Culture, Identity, and Inclusion</a:t>
            </a:r>
          </a:p>
        </p:txBody>
      </p:sp>
      <p:pic>
        <p:nvPicPr>
          <p:cNvPr id="3" name="Picture 2" descr="A qr code on a white background&#10;&#10;Description automatically generated">
            <a:extLst>
              <a:ext uri="{FF2B5EF4-FFF2-40B4-BE49-F238E27FC236}">
                <a16:creationId xmlns:a16="http://schemas.microsoft.com/office/drawing/2014/main" id="{EF9ECAE3-BBAB-BFF1-49E2-B8C7316EB72B}"/>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837846" y="4088293"/>
            <a:ext cx="2340714" cy="2340714"/>
          </a:xfrm>
          <a:prstGeom prst="rect">
            <a:avLst/>
          </a:prstGeom>
        </p:spPr>
      </p:pic>
      <p:pic>
        <p:nvPicPr>
          <p:cNvPr id="4" name="Picture 3" descr="A qr code on a white background&#10;&#10;Description automatically generated">
            <a:extLst>
              <a:ext uri="{FF2B5EF4-FFF2-40B4-BE49-F238E27FC236}">
                <a16:creationId xmlns:a16="http://schemas.microsoft.com/office/drawing/2014/main" id="{0C1B3269-577B-68DA-5571-09067169B70B}"/>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1196" y="4145576"/>
            <a:ext cx="2340714" cy="2340714"/>
          </a:xfrm>
          <a:prstGeom prst="rect">
            <a:avLst/>
          </a:prstGeom>
        </p:spPr>
      </p:pic>
      <p:sp>
        <p:nvSpPr>
          <p:cNvPr id="12" name="TextBox 11">
            <a:extLst>
              <a:ext uri="{FF2B5EF4-FFF2-40B4-BE49-F238E27FC236}">
                <a16:creationId xmlns:a16="http://schemas.microsoft.com/office/drawing/2014/main" id="{B0C1AE29-87E5-2992-A853-8DA2090F433F}"/>
              </a:ext>
            </a:extLst>
          </p:cNvPr>
          <p:cNvSpPr txBox="1"/>
          <p:nvPr/>
        </p:nvSpPr>
        <p:spPr>
          <a:xfrm>
            <a:off x="13440" y="3641520"/>
            <a:ext cx="12165120" cy="400110"/>
          </a:xfrm>
          <a:prstGeom prst="rect">
            <a:avLst/>
          </a:prstGeom>
          <a:noFill/>
        </p:spPr>
        <p:txBody>
          <a:bodyPr wrap="square" rtlCol="0">
            <a:spAutoFit/>
          </a:bodyPr>
          <a:lstStyle/>
          <a:p>
            <a:pPr algn="ctr"/>
            <a:r>
              <a:rPr lang="en-US" sz="2000" i="1" dirty="0"/>
              <a:t>If you have not yet checked in for the session, please scan the QR Code to enter name, email, and GitHub ID</a:t>
            </a:r>
          </a:p>
        </p:txBody>
      </p:sp>
    </p:spTree>
    <p:extLst>
      <p:ext uri="{BB962C8B-B14F-4D97-AF65-F5344CB8AC3E}">
        <p14:creationId xmlns:p14="http://schemas.microsoft.com/office/powerpoint/2010/main" val="25625699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2E70D-135B-267D-9AF2-94644DB0B8A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A19F4DF-74BD-E613-8872-81C5A5D1220E}"/>
              </a:ext>
            </a:extLst>
          </p:cNvPr>
          <p:cNvPicPr>
            <a:picLocks noChangeAspect="1"/>
          </p:cNvPicPr>
          <p:nvPr/>
        </p:nvPicPr>
        <p:blipFill>
          <a:blip r:embed="rId3" cstate="screen">
            <a:extLst>
              <a:ext uri="{28A0092B-C50C-407E-A947-70E740481C1C}">
                <a14:useLocalDpi xmlns:a14="http://schemas.microsoft.com/office/drawing/2010/main"/>
              </a:ext>
            </a:extLst>
          </a:blip>
          <a:srcRect b="24910"/>
          <a:stretch/>
        </p:blipFill>
        <p:spPr>
          <a:xfrm>
            <a:off x="-7711" y="-27385"/>
            <a:ext cx="5262973" cy="2173318"/>
          </a:xfrm>
          <a:prstGeom prst="rect">
            <a:avLst/>
          </a:prstGeom>
        </p:spPr>
      </p:pic>
      <p:sp>
        <p:nvSpPr>
          <p:cNvPr id="6" name="TextBox 5">
            <a:extLst>
              <a:ext uri="{FF2B5EF4-FFF2-40B4-BE49-F238E27FC236}">
                <a16:creationId xmlns:a16="http://schemas.microsoft.com/office/drawing/2014/main" id="{30B32ED6-19FE-6B51-C3EE-4A32D9B39866}"/>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a:extLst>
              <a:ext uri="{FF2B5EF4-FFF2-40B4-BE49-F238E27FC236}">
                <a16:creationId xmlns:a16="http://schemas.microsoft.com/office/drawing/2014/main" id="{130BF11C-A270-787D-CE42-F68E05B2EAB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11" name="TextBox 10">
            <a:extLst>
              <a:ext uri="{FF2B5EF4-FFF2-40B4-BE49-F238E27FC236}">
                <a16:creationId xmlns:a16="http://schemas.microsoft.com/office/drawing/2014/main" id="{60B7BB44-2080-9067-1613-BE0368391B5C}"/>
              </a:ext>
            </a:extLst>
          </p:cNvPr>
          <p:cNvSpPr txBox="1"/>
          <p:nvPr/>
        </p:nvSpPr>
        <p:spPr>
          <a:xfrm>
            <a:off x="191344" y="3113276"/>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 Tutorial Overview/Dataset (1:10-1:15)</a:t>
            </a:r>
          </a:p>
          <a:p>
            <a:pPr marL="1485900" lvl="2" indent="-571500">
              <a:buFont typeface="Arial" charset="0"/>
              <a:buChar char="•"/>
              <a:defRPr/>
            </a:pPr>
            <a:r>
              <a:rPr lang="en-CA" dirty="0">
                <a:solidFill>
                  <a:prstClr val="black"/>
                </a:solidFill>
                <a:latin typeface="Calibri"/>
              </a:rPr>
              <a:t>Text Mining in R and Python</a:t>
            </a:r>
          </a:p>
          <a:p>
            <a:pPr marL="1485900" lvl="2" indent="-571500">
              <a:buFont typeface="Arial" charset="0"/>
              <a:buChar char="•"/>
              <a:defRPr/>
            </a:pPr>
            <a:r>
              <a:rPr lang="en-CA" dirty="0">
                <a:solidFill>
                  <a:prstClr val="black"/>
                </a:solidFill>
                <a:latin typeface="Calibri"/>
              </a:rPr>
              <a:t>NIST AI Cybersecurity Data</a:t>
            </a:r>
            <a:endParaRPr kumimoji="0" lang="en-CA"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 Bag of Words Approaches (1:15-1:45)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Dictionaries and Sentiment Analysis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III: NLP-Syntactic Parsing and Unsupervised Machine Learning Approaches (1:45-2:15)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dirty="0">
                <a:solidFill>
                  <a:prstClr val="black"/>
                </a:solidFill>
                <a:latin typeface="Calibri"/>
              </a:rPr>
              <a:t>Topic Modeling</a:t>
            </a:r>
          </a:p>
        </p:txBody>
      </p:sp>
      <p:sp>
        <p:nvSpPr>
          <p:cNvPr id="4" name="TextBox 3">
            <a:extLst>
              <a:ext uri="{FF2B5EF4-FFF2-40B4-BE49-F238E27FC236}">
                <a16:creationId xmlns:a16="http://schemas.microsoft.com/office/drawing/2014/main" id="{FD7A593B-0D23-EA73-5EF6-722FD78E6CCB}"/>
              </a:ext>
            </a:extLst>
          </p:cNvPr>
          <p:cNvSpPr txBox="1"/>
          <p:nvPr/>
        </p:nvSpPr>
        <p:spPr>
          <a:xfrm>
            <a:off x="27566" y="2420888"/>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07ED6C1D-B281-B84A-8B41-AA60469ABF10}"/>
              </a:ext>
            </a:extLst>
          </p:cNvPr>
          <p:cNvSpPr txBox="1"/>
          <p:nvPr/>
        </p:nvSpPr>
        <p:spPr>
          <a:xfrm>
            <a:off x="6501925" y="3113276"/>
            <a:ext cx="5246718"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rPr>
              <a:t>Session IV: Supervised Machine Learning: Classification and Regression (2:45-3:15)</a:t>
            </a:r>
            <a:endPar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V: Generative AI and RAG (3:15-3:45)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Prompt Engineering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Notebook LM/</a:t>
            </a:r>
            <a:r>
              <a:rPr lang="en-CA" dirty="0">
                <a:solidFill>
                  <a:prstClr val="black"/>
                </a:solidFill>
                <a:latin typeface="Calibri"/>
              </a:rPr>
              <a:t>AI Studio</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485900" lvl="2" indent="-571500">
              <a:buFont typeface="Arial" charset="0"/>
              <a:buChar char="•"/>
              <a:defRPr/>
            </a:pPr>
            <a:r>
              <a:rPr kumimoji="0" lang="en-CA" b="0" i="0" u="none" strike="noStrike" kern="1200" cap="none" spc="0" normalizeH="0" baseline="0" noProof="0" dirty="0">
                <a:ln>
                  <a:noFill/>
                </a:ln>
                <a:solidFill>
                  <a:prstClr val="black"/>
                </a:solidFill>
                <a:effectLst/>
                <a:uLnTx/>
                <a:uFillTx/>
                <a:latin typeface="Calibri"/>
                <a:ea typeface="+mn-ea"/>
                <a:cs typeface="+mn-cs"/>
              </a:rPr>
              <a:t>HICSS Community on Text Analytics</a:t>
            </a:r>
          </a:p>
        </p:txBody>
      </p:sp>
      <p:pic>
        <p:nvPicPr>
          <p:cNvPr id="7" name="Picture 6">
            <a:extLst>
              <a:ext uri="{FF2B5EF4-FFF2-40B4-BE49-F238E27FC236}">
                <a16:creationId xmlns:a16="http://schemas.microsoft.com/office/drawing/2014/main" id="{6B818306-5EF1-1D74-6C29-CEFF53D0226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82014" y="42737"/>
            <a:ext cx="733258" cy="733258"/>
          </a:xfrm>
          <a:prstGeom prst="rect">
            <a:avLst/>
          </a:prstGeom>
        </p:spPr>
      </p:pic>
    </p:spTree>
    <p:extLst>
      <p:ext uri="{BB962C8B-B14F-4D97-AF65-F5344CB8AC3E}">
        <p14:creationId xmlns:p14="http://schemas.microsoft.com/office/powerpoint/2010/main" val="24393161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3742A-8FB1-6B93-19C5-45EE7512174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AF106D6-F88F-0794-7245-06B8A92F11EA}"/>
              </a:ext>
            </a:extLst>
          </p:cNvPr>
          <p:cNvPicPr>
            <a:picLocks noChangeAspect="1"/>
          </p:cNvPicPr>
          <p:nvPr/>
        </p:nvPicPr>
        <p:blipFill>
          <a:blip r:embed="rId3" cstate="screen">
            <a:extLst>
              <a:ext uri="{28A0092B-C50C-407E-A947-70E740481C1C}">
                <a14:useLocalDpi xmlns:a14="http://schemas.microsoft.com/office/drawing/2010/main"/>
              </a:ext>
            </a:extLst>
          </a:blip>
          <a:srcRect b="24910"/>
          <a:stretch/>
        </p:blipFill>
        <p:spPr>
          <a:xfrm>
            <a:off x="0" y="-27384"/>
            <a:ext cx="12206373" cy="5040560"/>
          </a:xfrm>
          <a:prstGeom prst="rect">
            <a:avLst/>
          </a:prstGeom>
        </p:spPr>
      </p:pic>
      <p:sp>
        <p:nvSpPr>
          <p:cNvPr id="6" name="TextBox 5">
            <a:extLst>
              <a:ext uri="{FF2B5EF4-FFF2-40B4-BE49-F238E27FC236}">
                <a16:creationId xmlns:a16="http://schemas.microsoft.com/office/drawing/2014/main" id="{D1E0D7F0-F1C1-522E-B07F-1E0668EFA66F}"/>
              </a:ext>
            </a:extLst>
          </p:cNvPr>
          <p:cNvSpPr txBox="1"/>
          <p:nvPr/>
        </p:nvSpPr>
        <p:spPr>
          <a:xfrm>
            <a:off x="-24680" y="2529478"/>
            <a:ext cx="12192000" cy="1754326"/>
          </a:xfrm>
          <a:prstGeom prst="rect">
            <a:avLst/>
          </a:prstGeom>
          <a:noFill/>
        </p:spPr>
        <p:txBody>
          <a:bodyPr wrap="square" rtlCol="0">
            <a:spAutoFit/>
          </a:bodyPr>
          <a:lstStyle/>
          <a:p>
            <a:pPr algn="ctr"/>
            <a:r>
              <a:rPr lang="en-CA" sz="5400" b="1" dirty="0">
                <a:solidFill>
                  <a:schemeClr val="bg1"/>
                </a:solidFill>
                <a:highlight>
                  <a:srgbClr val="3E6CA4"/>
                </a:highlight>
              </a:rPr>
              <a:t> Session IV: Supervised Machine Learning: </a:t>
            </a:r>
            <a:br>
              <a:rPr lang="en-CA" sz="5400" b="1" dirty="0">
                <a:solidFill>
                  <a:schemeClr val="bg1"/>
                </a:solidFill>
                <a:highlight>
                  <a:srgbClr val="3E6CA4"/>
                </a:highlight>
              </a:rPr>
            </a:br>
            <a:r>
              <a:rPr lang="en-CA" sz="5400" b="1" dirty="0">
                <a:solidFill>
                  <a:schemeClr val="bg1"/>
                </a:solidFill>
                <a:highlight>
                  <a:srgbClr val="3E6CA4"/>
                </a:highlight>
              </a:rPr>
              <a:t>   Classification and Regression Modeling  </a:t>
            </a:r>
            <a:r>
              <a:rPr lang="en-CA" sz="100" b="1" dirty="0">
                <a:solidFill>
                  <a:schemeClr val="bg1"/>
                </a:solidFill>
                <a:highlight>
                  <a:srgbClr val="3E6CA4"/>
                </a:highlight>
              </a:rPr>
              <a:t>.</a:t>
            </a:r>
          </a:p>
        </p:txBody>
      </p:sp>
      <p:pic>
        <p:nvPicPr>
          <p:cNvPr id="8" name="Picture 4">
            <a:extLst>
              <a:ext uri="{FF2B5EF4-FFF2-40B4-BE49-F238E27FC236}">
                <a16:creationId xmlns:a16="http://schemas.microsoft.com/office/drawing/2014/main" id="{D8A418A2-DE2F-D2D0-6D0C-C699A0947D8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3" name="TextBox 2">
            <a:extLst>
              <a:ext uri="{FF2B5EF4-FFF2-40B4-BE49-F238E27FC236}">
                <a16:creationId xmlns:a16="http://schemas.microsoft.com/office/drawing/2014/main" id="{1FA65844-9216-FE2B-30E5-9E996A3D521F}"/>
              </a:ext>
            </a:extLst>
          </p:cNvPr>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9A1B3C49-78C9-523A-BB48-F2F570289B45}"/>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24308813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AI?</a:t>
            </a:r>
          </a:p>
        </p:txBody>
      </p:sp>
      <p:sp>
        <p:nvSpPr>
          <p:cNvPr id="7" name="TextBox 6">
            <a:extLst>
              <a:ext uri="{FF2B5EF4-FFF2-40B4-BE49-F238E27FC236}">
                <a16:creationId xmlns:a16="http://schemas.microsoft.com/office/drawing/2014/main" id="{25C14886-971D-0D2A-1080-CE405FD96F14}"/>
              </a:ext>
            </a:extLst>
          </p:cNvPr>
          <p:cNvSpPr txBox="1"/>
          <p:nvPr/>
        </p:nvSpPr>
        <p:spPr>
          <a:xfrm>
            <a:off x="1847706" y="6472639"/>
            <a:ext cx="852157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Source: https://</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medium.com</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/analytics-</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vidhya</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/ai-ml-dl-whats-what-ecb354967e63</a:t>
            </a:r>
          </a:p>
        </p:txBody>
      </p:sp>
      <p:pic>
        <p:nvPicPr>
          <p:cNvPr id="2" name="Picture 1">
            <a:extLst>
              <a:ext uri="{FF2B5EF4-FFF2-40B4-BE49-F238E27FC236}">
                <a16:creationId xmlns:a16="http://schemas.microsoft.com/office/drawing/2014/main" id="{D2A952D7-C222-C2EB-EEED-892FACD743CF}"/>
              </a:ext>
            </a:extLst>
          </p:cNvPr>
          <p:cNvPicPr>
            <a:picLocks noChangeAspect="1"/>
          </p:cNvPicPr>
          <p:nvPr/>
        </p:nvPicPr>
        <p:blipFill>
          <a:blip r:embed="rId3"/>
          <a:stretch>
            <a:fillRect/>
          </a:stretch>
        </p:blipFill>
        <p:spPr>
          <a:xfrm>
            <a:off x="1768936" y="783000"/>
            <a:ext cx="8679110" cy="5689639"/>
          </a:xfrm>
          <a:prstGeom prst="rect">
            <a:avLst/>
          </a:prstGeom>
        </p:spPr>
      </p:pic>
    </p:spTree>
    <p:extLst>
      <p:ext uri="{BB962C8B-B14F-4D97-AF65-F5344CB8AC3E}">
        <p14:creationId xmlns:p14="http://schemas.microsoft.com/office/powerpoint/2010/main" val="2467046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14597" y="790458"/>
            <a:ext cx="10987789" cy="5961526"/>
          </a:xfrm>
          <a:ln/>
        </p:spPr>
        <p:txBody>
          <a:bodyPr>
            <a:normAutofit lnSpcReduction="10000"/>
          </a:bodyPr>
          <a:lstStyle/>
          <a:p>
            <a:r>
              <a:rPr lang="en-US" sz="3600" dirty="0"/>
              <a:t>An extension of Artificial Intelligence (AI)</a:t>
            </a:r>
          </a:p>
          <a:p>
            <a:pPr lvl="1"/>
            <a:r>
              <a:rPr lang="en-US" sz="3200" dirty="0"/>
              <a:t>Tool set, methods, and approaches that allow a computer to write code from data (uses algorithms to automate the process of data analysis) and increasingly in decision making.</a:t>
            </a:r>
          </a:p>
          <a:p>
            <a:r>
              <a:rPr lang="en-US" sz="3600" dirty="0"/>
              <a:t>Algorithmic approach to text to:</a:t>
            </a:r>
          </a:p>
          <a:p>
            <a:pPr lvl="1"/>
            <a:r>
              <a:rPr lang="en-US" sz="3200" dirty="0"/>
              <a:t>Recommendations/Predictions (Pandora/Amazon)</a:t>
            </a:r>
          </a:p>
          <a:p>
            <a:pPr lvl="1"/>
            <a:r>
              <a:rPr lang="en-US" sz="3200" dirty="0"/>
              <a:t>Classification (Known data to define new data =spam</a:t>
            </a:r>
          </a:p>
          <a:p>
            <a:pPr lvl="1"/>
            <a:r>
              <a:rPr lang="en-US" sz="3200" dirty="0"/>
              <a:t>Clustering (New groups of similar data=Google News)</a:t>
            </a:r>
          </a:p>
          <a:p>
            <a:r>
              <a:rPr lang="en-US" sz="3600" dirty="0"/>
              <a:t>Two main approaches to machine learning (ML)</a:t>
            </a:r>
          </a:p>
          <a:p>
            <a:pPr lvl="1"/>
            <a:r>
              <a:rPr lang="en-US" sz="3200" u="sng" dirty="0"/>
              <a:t>Unsupervised</a:t>
            </a:r>
            <a:r>
              <a:rPr lang="en-US" sz="3200" dirty="0"/>
              <a:t> Machine Learning</a:t>
            </a:r>
          </a:p>
          <a:p>
            <a:pPr lvl="1"/>
            <a:r>
              <a:rPr lang="en-US" sz="3200" u="sng" dirty="0">
                <a:highlight>
                  <a:srgbClr val="FFFF00"/>
                </a:highlight>
              </a:rPr>
              <a:t>Supervised</a:t>
            </a:r>
            <a:r>
              <a:rPr lang="en-US" sz="3200" dirty="0">
                <a:highlight>
                  <a:srgbClr val="FFFF00"/>
                </a:highlight>
              </a:rPr>
              <a:t> Machine Learning</a:t>
            </a:r>
          </a:p>
        </p:txBody>
      </p:sp>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Machine Learning?</a:t>
            </a:r>
          </a:p>
        </p:txBody>
      </p:sp>
    </p:spTree>
    <p:extLst>
      <p:ext uri="{BB962C8B-B14F-4D97-AF65-F5344CB8AC3E}">
        <p14:creationId xmlns:p14="http://schemas.microsoft.com/office/powerpoint/2010/main" val="12376021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14597" y="896474"/>
            <a:ext cx="11349721" cy="5961526"/>
          </a:xfrm>
          <a:ln/>
        </p:spPr>
        <p:txBody>
          <a:bodyPr>
            <a:normAutofit fontScale="92500"/>
          </a:bodyPr>
          <a:lstStyle/>
          <a:p>
            <a:r>
              <a:rPr lang="en-US" sz="3600" u="sng" dirty="0"/>
              <a:t>Unsupervised</a:t>
            </a:r>
            <a:r>
              <a:rPr lang="en-US" sz="3600" dirty="0"/>
              <a:t> Machine Learning</a:t>
            </a:r>
          </a:p>
          <a:p>
            <a:pPr lvl="1"/>
            <a:r>
              <a:rPr lang="en-US" sz="3200" u="sng" dirty="0"/>
              <a:t>Does not </a:t>
            </a:r>
            <a:r>
              <a:rPr lang="en-US" sz="3200" dirty="0"/>
              <a:t>have a specified dependent (or outcome) variable</a:t>
            </a:r>
          </a:p>
          <a:p>
            <a:pPr lvl="1"/>
            <a:r>
              <a:rPr lang="en-US" sz="3200" dirty="0"/>
              <a:t>Algorithm looks for </a:t>
            </a:r>
            <a:r>
              <a:rPr lang="en-US" sz="3200" i="1" u="sng" dirty="0"/>
              <a:t>complex patterns</a:t>
            </a:r>
            <a:r>
              <a:rPr lang="en-US" sz="3200" dirty="0"/>
              <a:t> within the data</a:t>
            </a:r>
          </a:p>
          <a:p>
            <a:pPr lvl="1"/>
            <a:r>
              <a:rPr lang="en-US" sz="3200" dirty="0"/>
              <a:t>Infers patterns, such as clusters (topics, factors)</a:t>
            </a:r>
          </a:p>
          <a:p>
            <a:r>
              <a:rPr lang="en-US" sz="3600" u="sng" dirty="0"/>
              <a:t>Supervised</a:t>
            </a:r>
            <a:r>
              <a:rPr lang="en-US" sz="3600" dirty="0"/>
              <a:t> Machine Learning</a:t>
            </a:r>
          </a:p>
          <a:p>
            <a:pPr lvl="1"/>
            <a:r>
              <a:rPr lang="en-US" sz="3200" u="sng" dirty="0"/>
              <a:t>Requires</a:t>
            </a:r>
            <a:r>
              <a:rPr lang="en-US" sz="3200" dirty="0"/>
              <a:t> a dependent (or outcome) variable (y)</a:t>
            </a:r>
          </a:p>
          <a:p>
            <a:pPr lvl="1"/>
            <a:r>
              <a:rPr lang="en-US" sz="3200" dirty="0"/>
              <a:t>ML algorithm results in a </a:t>
            </a:r>
            <a:r>
              <a:rPr lang="en-US" sz="3200" i="1" u="sng" dirty="0"/>
              <a:t>regression</a:t>
            </a:r>
            <a:r>
              <a:rPr lang="en-US" sz="3200" dirty="0"/>
              <a:t> or a </a:t>
            </a:r>
            <a:r>
              <a:rPr lang="en-US" sz="3200" i="1" u="sng" dirty="0"/>
              <a:t>classification</a:t>
            </a:r>
            <a:r>
              <a:rPr lang="en-US" sz="3200" dirty="0"/>
              <a:t> prediction for y (which is the algorithm’s ”best guess” at the y value (it is not magic – smile) </a:t>
            </a:r>
          </a:p>
          <a:p>
            <a:pPr lvl="1"/>
            <a:r>
              <a:rPr lang="en-US" sz="3200" dirty="0"/>
              <a:t>For </a:t>
            </a:r>
            <a:r>
              <a:rPr lang="en-US" sz="3200" b="1" i="1" dirty="0"/>
              <a:t>regression models </a:t>
            </a:r>
            <a:r>
              <a:rPr lang="en-US" sz="3200" dirty="0"/>
              <a:t>the y variable must be </a:t>
            </a:r>
            <a:r>
              <a:rPr lang="en-US" sz="3200" i="1" dirty="0"/>
              <a:t>numeric/continuous</a:t>
            </a:r>
            <a:r>
              <a:rPr lang="en-US" sz="3200" dirty="0"/>
              <a:t>); </a:t>
            </a:r>
          </a:p>
          <a:p>
            <a:pPr lvl="1"/>
            <a:r>
              <a:rPr lang="en-US" sz="3200" dirty="0"/>
              <a:t>for </a:t>
            </a:r>
            <a:r>
              <a:rPr lang="en-US" sz="3200" b="1" i="1" dirty="0"/>
              <a:t>classification models</a:t>
            </a:r>
            <a:r>
              <a:rPr lang="en-US" sz="3200" dirty="0"/>
              <a:t> the y variable must be </a:t>
            </a:r>
            <a:r>
              <a:rPr lang="en-US" sz="3200" i="1" dirty="0"/>
              <a:t>categorical</a:t>
            </a:r>
          </a:p>
        </p:txBody>
      </p:sp>
      <p:sp>
        <p:nvSpPr>
          <p:cNvPr id="6" name="Shape 57">
            <a:extLst>
              <a:ext uri="{FF2B5EF4-FFF2-40B4-BE49-F238E27FC236}">
                <a16:creationId xmlns:a16="http://schemas.microsoft.com/office/drawing/2014/main" id="{3D9161BC-D8E2-114C-86B1-054D167D2B3E}"/>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and Supervised ML</a:t>
            </a:r>
          </a:p>
        </p:txBody>
      </p:sp>
    </p:spTree>
    <p:extLst>
      <p:ext uri="{BB962C8B-B14F-4D97-AF65-F5344CB8AC3E}">
        <p14:creationId xmlns:p14="http://schemas.microsoft.com/office/powerpoint/2010/main" val="20942725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14597" y="896474"/>
            <a:ext cx="11349721" cy="5961526"/>
          </a:xfrm>
          <a:ln/>
        </p:spPr>
        <p:txBody>
          <a:bodyPr>
            <a:normAutofit lnSpcReduction="10000"/>
          </a:bodyPr>
          <a:lstStyle/>
          <a:p>
            <a:pPr marL="0" indent="0">
              <a:buNone/>
            </a:pPr>
            <a:r>
              <a:rPr lang="en-US" sz="3600" dirty="0"/>
              <a:t>In both </a:t>
            </a:r>
            <a:r>
              <a:rPr lang="en-US" sz="3600" i="1" dirty="0"/>
              <a:t>classification</a:t>
            </a:r>
            <a:r>
              <a:rPr lang="en-US" sz="3600" dirty="0"/>
              <a:t> models and </a:t>
            </a:r>
            <a:r>
              <a:rPr lang="en-US" sz="3600" i="1" dirty="0"/>
              <a:t>regression</a:t>
            </a:r>
            <a:r>
              <a:rPr lang="en-US" sz="3600" dirty="0"/>
              <a:t> models we can use the tools of supervised machine learning to connect our </a:t>
            </a:r>
            <a:r>
              <a:rPr lang="en-US" sz="3600" b="1" u="sng" dirty="0"/>
              <a:t>input</a:t>
            </a:r>
            <a:r>
              <a:rPr lang="en-US" sz="3600" dirty="0"/>
              <a:t>, which may exist entirely or partly as text data, with our </a:t>
            </a:r>
            <a:r>
              <a:rPr lang="en-US" sz="3600" b="1" u="sng" dirty="0"/>
              <a:t>outcome</a:t>
            </a:r>
            <a:r>
              <a:rPr lang="en-US" sz="3600" dirty="0"/>
              <a:t> of interest. Most supervised ML models are built with one of three purposes in mind:</a:t>
            </a:r>
          </a:p>
          <a:p>
            <a:r>
              <a:rPr lang="en-US" sz="3600" b="1" dirty="0"/>
              <a:t>Predictive Model</a:t>
            </a:r>
          </a:p>
          <a:p>
            <a:pPr lvl="1"/>
            <a:r>
              <a:rPr lang="en-US" dirty="0"/>
              <a:t> Generate the most accurate predictions possible</a:t>
            </a:r>
          </a:p>
          <a:p>
            <a:r>
              <a:rPr lang="en-US" b="1" dirty="0"/>
              <a:t>Inferential Model</a:t>
            </a:r>
          </a:p>
          <a:p>
            <a:pPr lvl="1"/>
            <a:r>
              <a:rPr lang="en-US" dirty="0"/>
              <a:t>Test a hypothesis or draw conclusions about a population</a:t>
            </a:r>
          </a:p>
          <a:p>
            <a:r>
              <a:rPr lang="en-US" b="1" dirty="0"/>
              <a:t>Descriptive Model</a:t>
            </a:r>
          </a:p>
          <a:p>
            <a:pPr lvl="1"/>
            <a:r>
              <a:rPr lang="en-US" dirty="0"/>
              <a:t>Describe the properties of the observed data</a:t>
            </a:r>
          </a:p>
        </p:txBody>
      </p:sp>
      <p:sp>
        <p:nvSpPr>
          <p:cNvPr id="6" name="Shape 57">
            <a:extLst>
              <a:ext uri="{FF2B5EF4-FFF2-40B4-BE49-F238E27FC236}">
                <a16:creationId xmlns:a16="http://schemas.microsoft.com/office/drawing/2014/main" id="{3D9161BC-D8E2-114C-86B1-054D167D2B3E}"/>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Purposes of Supervised ML Models</a:t>
            </a:r>
          </a:p>
        </p:txBody>
      </p:sp>
    </p:spTree>
    <p:extLst>
      <p:ext uri="{BB962C8B-B14F-4D97-AF65-F5344CB8AC3E}">
        <p14:creationId xmlns:p14="http://schemas.microsoft.com/office/powerpoint/2010/main" val="41690478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553637" y="814842"/>
            <a:ext cx="11454749" cy="5961526"/>
          </a:xfrm>
          <a:ln/>
        </p:spPr>
        <p:txBody>
          <a:bodyPr>
            <a:normAutofit fontScale="85000" lnSpcReduction="20000"/>
          </a:bodyPr>
          <a:lstStyle/>
          <a:p>
            <a:r>
              <a:rPr lang="en-US" sz="3600" dirty="0"/>
              <a:t>Predictive Analytics</a:t>
            </a:r>
          </a:p>
          <a:p>
            <a:pPr lvl="1"/>
            <a:r>
              <a:rPr lang="en-US" sz="3200" dirty="0"/>
              <a:t>Building regression or classification models </a:t>
            </a:r>
            <a:r>
              <a:rPr lang="en-US" sz="3200" b="1" u="sng" dirty="0"/>
              <a:t>based on past data </a:t>
            </a:r>
            <a:r>
              <a:rPr lang="en-US" sz="3200" dirty="0"/>
              <a:t>that can help you predict future data</a:t>
            </a:r>
          </a:p>
          <a:p>
            <a:pPr lvl="1"/>
            <a:r>
              <a:rPr lang="en-US" sz="3200" b="1" u="sng" dirty="0"/>
              <a:t>Regression Models</a:t>
            </a:r>
          </a:p>
          <a:p>
            <a:pPr lvl="2"/>
            <a:r>
              <a:rPr lang="en-US" sz="2800" dirty="0"/>
              <a:t>Using previous </a:t>
            </a:r>
            <a:r>
              <a:rPr lang="en-US" sz="2800" b="1" u="sng" dirty="0"/>
              <a:t>data</a:t>
            </a:r>
            <a:r>
              <a:rPr lang="en-US" sz="2800" dirty="0"/>
              <a:t> to predict a numeric or continuous value</a:t>
            </a:r>
          </a:p>
          <a:p>
            <a:pPr lvl="2"/>
            <a:r>
              <a:rPr lang="en-US" sz="2800" dirty="0"/>
              <a:t>Basic Steps</a:t>
            </a:r>
          </a:p>
          <a:p>
            <a:pPr lvl="3"/>
            <a:r>
              <a:rPr lang="en-US" sz="2400" dirty="0"/>
              <a:t>Identify and use relevant past data</a:t>
            </a:r>
          </a:p>
          <a:p>
            <a:pPr lvl="3"/>
            <a:r>
              <a:rPr lang="en-US" sz="2400" dirty="0"/>
              <a:t>Model your outcome (train)</a:t>
            </a:r>
          </a:p>
          <a:p>
            <a:pPr lvl="3"/>
            <a:r>
              <a:rPr lang="en-US" sz="2400" dirty="0"/>
              <a:t>Validate/Test your model (test)</a:t>
            </a:r>
          </a:p>
          <a:p>
            <a:pPr lvl="3"/>
            <a:r>
              <a:rPr lang="en-US" sz="2400" dirty="0"/>
              <a:t>Apply the model to new data</a:t>
            </a:r>
            <a:endParaRPr lang="en-US" sz="3200" dirty="0"/>
          </a:p>
          <a:p>
            <a:pPr lvl="1"/>
            <a:r>
              <a:rPr lang="en-US" sz="3200" b="1" u="sng" dirty="0"/>
              <a:t>Classification Models</a:t>
            </a:r>
          </a:p>
          <a:p>
            <a:pPr lvl="2"/>
            <a:r>
              <a:rPr lang="en-US" sz="2800" dirty="0"/>
              <a:t>Using previous </a:t>
            </a:r>
            <a:r>
              <a:rPr lang="en-US" sz="2800" b="1" u="sng" dirty="0"/>
              <a:t>data</a:t>
            </a:r>
            <a:r>
              <a:rPr lang="en-US" sz="2800" dirty="0"/>
              <a:t> to predict if new data belongs to a specific “class” or group</a:t>
            </a:r>
          </a:p>
          <a:p>
            <a:pPr lvl="2"/>
            <a:r>
              <a:rPr lang="en-US" sz="2800" dirty="0"/>
              <a:t>Basic Steps</a:t>
            </a:r>
          </a:p>
          <a:p>
            <a:pPr lvl="3"/>
            <a:r>
              <a:rPr lang="en-US" sz="2400" dirty="0"/>
              <a:t>Identify the desired classes</a:t>
            </a:r>
          </a:p>
          <a:p>
            <a:pPr lvl="3"/>
            <a:r>
              <a:rPr lang="en-US" sz="2400" dirty="0"/>
              <a:t>Use machine learning algorithm (such as naïve bayes) to develop a “classifier” with a certain percentage accuracy</a:t>
            </a:r>
          </a:p>
          <a:p>
            <a:pPr lvl="3"/>
            <a:r>
              <a:rPr lang="en-US" sz="2400" dirty="0"/>
              <a:t>Use the classifier to place new data into a specific class</a:t>
            </a:r>
            <a:endParaRPr lang="en-US" sz="3200" dirty="0"/>
          </a:p>
        </p:txBody>
      </p:sp>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Predictive Analytics?</a:t>
            </a:r>
          </a:p>
        </p:txBody>
      </p:sp>
    </p:spTree>
    <p:extLst>
      <p:ext uri="{BB962C8B-B14F-4D97-AF65-F5344CB8AC3E}">
        <p14:creationId xmlns:p14="http://schemas.microsoft.com/office/powerpoint/2010/main" val="1869990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71276F-0A7C-1ABF-95F8-E73C5A14368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4FAE5D4-9DE4-1F06-C2A0-0BC90A1103DC}"/>
              </a:ext>
            </a:extLst>
          </p:cNvPr>
          <p:cNvSpPr txBox="1"/>
          <p:nvPr/>
        </p:nvSpPr>
        <p:spPr>
          <a:xfrm>
            <a:off x="323384" y="3789040"/>
            <a:ext cx="3759817" cy="289310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Theodore “Andrew” Ochieng, </a:t>
            </a: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Senior Research Associate, is a graduate of the Analytics Master’s Program at the Kogod School of Business at American University. He has several years of experience helping organizations leverage data to solve problems by increasing data utility through supporting various stages of the analytics and modeling pipeline such as improving ETL pipelines, data cleaning, feature engineering, and developing and deploying models. His work spans across the cybersecurity, software-as-a-service (SaaS), education, and policy research sectors where he worked in data science, market and competitive intelligence, and research and strategy analysis.</a:t>
            </a:r>
          </a:p>
        </p:txBody>
      </p:sp>
      <p:sp>
        <p:nvSpPr>
          <p:cNvPr id="9" name="TextBox 8">
            <a:extLst>
              <a:ext uri="{FF2B5EF4-FFF2-40B4-BE49-F238E27FC236}">
                <a16:creationId xmlns:a16="http://schemas.microsoft.com/office/drawing/2014/main" id="{CBE9A36E-0695-D7C5-64FA-1F0A35878C00}"/>
              </a:ext>
            </a:extLst>
          </p:cNvPr>
          <p:cNvSpPr txBox="1"/>
          <p:nvPr/>
        </p:nvSpPr>
        <p:spPr>
          <a:xfrm>
            <a:off x="8370239" y="3789040"/>
            <a:ext cx="3600400" cy="289310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Juliana Woods </a:t>
            </a: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is a Graduate Research Assistant at the American University Institute on Disability and Public Policy (IDPP). She is currently a Master’s Candidate in the American University School of International Service International Affairs Policy and Analysis Program. She earned her B.A. in Anthropology with a minor in International Development and Conflict Management from University of Maryland College Park in 2022. Her research and work within IDPP centers around examining state parties’ implementation of the CRPD in the past and present, promoting the research of IDPP online, and overseeing the center’s website and social media presence. </a:t>
            </a:r>
          </a:p>
        </p:txBody>
      </p:sp>
      <p:sp>
        <p:nvSpPr>
          <p:cNvPr id="10" name="TextBox 9">
            <a:extLst>
              <a:ext uri="{FF2B5EF4-FFF2-40B4-BE49-F238E27FC236}">
                <a16:creationId xmlns:a16="http://schemas.microsoft.com/office/drawing/2014/main" id="{839E5687-2A06-463B-B201-2B99F1E50F5E}"/>
              </a:ext>
            </a:extLst>
          </p:cNvPr>
          <p:cNvSpPr txBox="1"/>
          <p:nvPr/>
        </p:nvSpPr>
        <p:spPr>
          <a:xfrm>
            <a:off x="4223838" y="3793158"/>
            <a:ext cx="3884963" cy="209288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Sierra </a:t>
            </a:r>
            <a:r>
              <a:rPr kumimoji="0" lang="en-US" sz="1300" b="1" i="0" u="none" strike="noStrike" kern="1200" cap="none" spc="0" normalizeH="0" baseline="0" noProof="0" dirty="0" err="1">
                <a:ln>
                  <a:noFill/>
                </a:ln>
                <a:solidFill>
                  <a:prstClr val="black"/>
                </a:solidFill>
                <a:effectLst/>
                <a:uLnTx/>
                <a:uFillTx/>
                <a:latin typeface="Calibri" panose="020F0502020204030204"/>
                <a:ea typeface="+mn-ea"/>
                <a:cs typeface="+mn-cs"/>
              </a:rPr>
              <a:t>Buehlman</a:t>
            </a: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 Barbeau</a:t>
            </a:r>
            <a:r>
              <a:rPr kumimoji="0" lang="en-US" sz="13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rPr>
              <a:t> recently completed law school at American University, focusing on environmental law, sustainable development, and ESG. She is also obtaining her master’s degree from American University’s School of International Service. Her research interests and real-world endeavors involve integrating text mining research with legal research for several environmentally-focused organizations. She is leading our team’s focus on evaluating the SDGs using advanced text analytics.</a:t>
            </a: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 name="Picture 12" descr="A person wearing a suit and lanyard&#10;&#10;Description automatically generated">
            <a:extLst>
              <a:ext uri="{FF2B5EF4-FFF2-40B4-BE49-F238E27FC236}">
                <a16:creationId xmlns:a16="http://schemas.microsoft.com/office/drawing/2014/main" id="{EFC243CD-EFE0-CE7E-9869-E682FC1E6B7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7981" y="773395"/>
            <a:ext cx="2070622" cy="2912908"/>
          </a:xfrm>
          <a:prstGeom prst="rect">
            <a:avLst/>
          </a:prstGeom>
        </p:spPr>
      </p:pic>
      <p:pic>
        <p:nvPicPr>
          <p:cNvPr id="3" name="Picture 2" descr="A person smiling in front of a bookshelf&#10;&#10;Description automatically generated">
            <a:extLst>
              <a:ext uri="{FF2B5EF4-FFF2-40B4-BE49-F238E27FC236}">
                <a16:creationId xmlns:a16="http://schemas.microsoft.com/office/drawing/2014/main" id="{0728B64E-19FB-09DC-6AE0-0F3302186F9D}"/>
              </a:ext>
            </a:extLst>
          </p:cNvPr>
          <p:cNvPicPr>
            <a:picLocks noChangeAspect="1"/>
          </p:cNvPicPr>
          <p:nvPr/>
        </p:nvPicPr>
        <p:blipFill>
          <a:blip r:embed="rId4" cstate="screen">
            <a:extLst>
              <a:ext uri="{28A0092B-C50C-407E-A947-70E740481C1C}">
                <a14:useLocalDpi xmlns:a14="http://schemas.microsoft.com/office/drawing/2010/main"/>
              </a:ext>
            </a:extLst>
          </a:blip>
          <a:srcRect l="6024" r="12399"/>
          <a:stretch/>
        </p:blipFill>
        <p:spPr>
          <a:xfrm>
            <a:off x="4906936" y="781871"/>
            <a:ext cx="2376264" cy="2912908"/>
          </a:xfrm>
          <a:prstGeom prst="rect">
            <a:avLst/>
          </a:prstGeom>
        </p:spPr>
      </p:pic>
      <p:pic>
        <p:nvPicPr>
          <p:cNvPr id="4" name="Picture 4">
            <a:extLst>
              <a:ext uri="{FF2B5EF4-FFF2-40B4-BE49-F238E27FC236}">
                <a16:creationId xmlns:a16="http://schemas.microsoft.com/office/drawing/2014/main" id="{BD3EC18E-7446-65A0-E099-6060D7300AA6}"/>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077018" y="6088128"/>
            <a:ext cx="2036100" cy="725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2" name="Shape 57">
            <a:extLst>
              <a:ext uri="{FF2B5EF4-FFF2-40B4-BE49-F238E27FC236}">
                <a16:creationId xmlns:a16="http://schemas.microsoft.com/office/drawing/2014/main" id="{B2F0A087-CF60-C579-9B37-42DEB0C42A87}"/>
              </a:ext>
            </a:extLst>
          </p:cNvPr>
          <p:cNvSpPr txBox="1">
            <a:spLocks/>
          </p:cNvSpPr>
          <p:nvPr/>
        </p:nvSpPr>
        <p:spPr>
          <a:xfrm>
            <a:off x="1" y="-75354"/>
            <a:ext cx="12192000" cy="857225"/>
          </a:xfrm>
          <a:prstGeom prst="rect">
            <a:avLst/>
          </a:prstGeom>
        </p:spPr>
        <p:txBody>
          <a:bodyPr vert="horz" lIns="38038" tIns="38038" rIns="38038" bIns="38038" rtlCol="0" anchor="ctr">
            <a:normAutofit fontScale="97500"/>
          </a:bodyPr>
          <a:lstStyle>
            <a:lvl1pPr algn="ctr" defTabSz="642937" rtl="0" eaLnBrk="1" latinLnBrk="0" hangingPunct="1">
              <a:lnSpc>
                <a:spcPct val="90000"/>
              </a:lnSpc>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90000"/>
              </a:lnSpc>
              <a:spcBef>
                <a:spcPct val="0"/>
              </a:spcBef>
              <a:spcAft>
                <a:spcPts val="0"/>
              </a:spcAft>
              <a:buClrTx/>
              <a:buSzTx/>
              <a:buFontTx/>
              <a:buNone/>
              <a:tabLst/>
              <a:defRPr sz="1800">
                <a:uFillTx/>
              </a:defRPr>
            </a:pPr>
            <a:r>
              <a:rPr kumimoji="0" lang="en-US" sz="5400" b="0" i="0" u="none" strike="noStrike" kern="1200" cap="none" spc="0" normalizeH="0" baseline="0" noProof="0" dirty="0">
                <a:ln>
                  <a:noFill/>
                </a:ln>
                <a:solidFill>
                  <a:srgbClr val="4472C4">
                    <a:lumMod val="75000"/>
                  </a:srgbClr>
                </a:solidFill>
                <a:effectLst/>
                <a:uLnTx/>
                <a:uFillTx/>
                <a:latin typeface="Calibri Light" panose="020F0302020204030204"/>
                <a:cs typeface="Gill Sans"/>
                <a:sym typeface="Gill Sans"/>
              </a:rPr>
              <a:t>Our Remote </a:t>
            </a:r>
            <a:r>
              <a:rPr kumimoji="0" lang="en-US" sz="5400" b="1" i="0" u="none" strike="noStrike" kern="1200" cap="none" spc="0" normalizeH="0" baseline="0" noProof="0" dirty="0">
                <a:ln>
                  <a:noFill/>
                </a:ln>
                <a:solidFill>
                  <a:srgbClr val="4472C4">
                    <a:lumMod val="75000"/>
                  </a:srgbClr>
                </a:solidFill>
                <a:effectLst/>
                <a:uLnTx/>
                <a:uFillTx/>
                <a:latin typeface="Calibri Light" panose="020F0302020204030204"/>
                <a:cs typeface="Gill Sans"/>
                <a:sym typeface="Gill Sans"/>
              </a:rPr>
              <a:t>Researchers and Presenters</a:t>
            </a:r>
          </a:p>
        </p:txBody>
      </p:sp>
      <p:pic>
        <p:nvPicPr>
          <p:cNvPr id="6" name="Picture 5">
            <a:extLst>
              <a:ext uri="{FF2B5EF4-FFF2-40B4-BE49-F238E27FC236}">
                <a16:creationId xmlns:a16="http://schemas.microsoft.com/office/drawing/2014/main" id="{3B6D31F5-A070-4A9A-3043-88F814B52C0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062870" y="821208"/>
            <a:ext cx="2215139" cy="2912908"/>
          </a:xfrm>
          <a:prstGeom prst="rect">
            <a:avLst/>
          </a:prstGeom>
        </p:spPr>
      </p:pic>
    </p:spTree>
    <p:extLst>
      <p:ext uri="{BB962C8B-B14F-4D97-AF65-F5344CB8AC3E}">
        <p14:creationId xmlns:p14="http://schemas.microsoft.com/office/powerpoint/2010/main" val="21371806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790" y="1127268"/>
            <a:ext cx="11874320" cy="5365653"/>
          </a:xfrm>
          <a:ln/>
        </p:spPr>
        <p:txBody>
          <a:bodyPr>
            <a:noAutofit/>
          </a:bodyPr>
          <a:lstStyle/>
          <a:p>
            <a:r>
              <a:rPr lang="en-US" sz="2800" dirty="0"/>
              <a:t>Outcome variables for Supervised Machine Learning</a:t>
            </a:r>
          </a:p>
          <a:p>
            <a:pPr lvl="1"/>
            <a:r>
              <a:rPr lang="en-US" sz="2400" u="sng" dirty="0"/>
              <a:t>Classification</a:t>
            </a:r>
            <a:r>
              <a:rPr lang="en-US" sz="2400" dirty="0"/>
              <a:t> (identifying categorical (class) outcomes)</a:t>
            </a:r>
          </a:p>
          <a:p>
            <a:pPr lvl="2"/>
            <a:r>
              <a:rPr lang="en-US" sz="2000" dirty="0"/>
              <a:t>For example: Winners and losers of a basketball game (W/L)</a:t>
            </a:r>
          </a:p>
          <a:p>
            <a:pPr lvl="1"/>
            <a:r>
              <a:rPr lang="en-US" sz="2400" dirty="0"/>
              <a:t>Continuous </a:t>
            </a:r>
            <a:r>
              <a:rPr lang="en-US" sz="2400" u="sng" dirty="0"/>
              <a:t>Prediction</a:t>
            </a:r>
            <a:r>
              <a:rPr lang="en-US" sz="2400" dirty="0"/>
              <a:t> (predicting continuous outcomes)</a:t>
            </a:r>
          </a:p>
          <a:p>
            <a:pPr lvl="2"/>
            <a:r>
              <a:rPr lang="en-US" sz="2000" dirty="0"/>
              <a:t>For example: The final team score of a basketball game (0/…)</a:t>
            </a:r>
          </a:p>
        </p:txBody>
      </p:sp>
      <p:pic>
        <p:nvPicPr>
          <p:cNvPr id="2" name="Picture 1">
            <a:extLst>
              <a:ext uri="{FF2B5EF4-FFF2-40B4-BE49-F238E27FC236}">
                <a16:creationId xmlns:a16="http://schemas.microsoft.com/office/drawing/2014/main" id="{13448515-7EE5-DB4F-8F3E-A6BD8557AB4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20965" b="19154"/>
          <a:stretch/>
        </p:blipFill>
        <p:spPr>
          <a:xfrm>
            <a:off x="0" y="3436624"/>
            <a:ext cx="6360695" cy="2856613"/>
          </a:xfrm>
          <a:prstGeom prst="rect">
            <a:avLst/>
          </a:prstGeom>
        </p:spPr>
      </p:pic>
      <p:pic>
        <p:nvPicPr>
          <p:cNvPr id="3" name="Picture 2">
            <a:extLst>
              <a:ext uri="{FF2B5EF4-FFF2-40B4-BE49-F238E27FC236}">
                <a16:creationId xmlns:a16="http://schemas.microsoft.com/office/drawing/2014/main" id="{CA45468C-703B-D641-B97C-319AB1C213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0172" r="8243"/>
          <a:stretch/>
        </p:blipFill>
        <p:spPr>
          <a:xfrm>
            <a:off x="8200821" y="1183595"/>
            <a:ext cx="2977542" cy="4866168"/>
          </a:xfrm>
          <a:prstGeom prst="rect">
            <a:avLst/>
          </a:prstGeom>
        </p:spPr>
      </p:pic>
      <p:sp>
        <p:nvSpPr>
          <p:cNvPr id="4" name="TextBox 3">
            <a:extLst>
              <a:ext uri="{FF2B5EF4-FFF2-40B4-BE49-F238E27FC236}">
                <a16:creationId xmlns:a16="http://schemas.microsoft.com/office/drawing/2014/main" id="{38385B3A-A3EB-A14C-AB7E-A467A85EF2C7}"/>
              </a:ext>
            </a:extLst>
          </p:cNvPr>
          <p:cNvSpPr txBox="1"/>
          <p:nvPr/>
        </p:nvSpPr>
        <p:spPr>
          <a:xfrm>
            <a:off x="561008" y="6279618"/>
            <a:ext cx="5680765"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Training step, where labeled data is fed into the algorithm</a:t>
            </a:r>
          </a:p>
        </p:txBody>
      </p:sp>
      <p:sp>
        <p:nvSpPr>
          <p:cNvPr id="7" name="TextBox 6">
            <a:extLst>
              <a:ext uri="{FF2B5EF4-FFF2-40B4-BE49-F238E27FC236}">
                <a16:creationId xmlns:a16="http://schemas.microsoft.com/office/drawing/2014/main" id="{16ED774B-FDDA-FA43-AA9D-7D78E1B817AC}"/>
              </a:ext>
            </a:extLst>
          </p:cNvPr>
          <p:cNvSpPr txBox="1"/>
          <p:nvPr/>
        </p:nvSpPr>
        <p:spPr>
          <a:xfrm>
            <a:off x="8033657" y="6158648"/>
            <a:ext cx="3969453"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algorithm is applied to new data and the output is a predicted value</a:t>
            </a:r>
          </a:p>
        </p:txBody>
      </p:sp>
      <p:sp>
        <p:nvSpPr>
          <p:cNvPr id="10" name="Shape 57">
            <a:extLst>
              <a:ext uri="{FF2B5EF4-FFF2-40B4-BE49-F238E27FC236}">
                <a16:creationId xmlns:a16="http://schemas.microsoft.com/office/drawing/2014/main" id="{11D410AE-992C-E44A-B521-EB172BEDA751}"/>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Supervised Machine Learning</a:t>
            </a:r>
          </a:p>
        </p:txBody>
      </p:sp>
    </p:spTree>
    <p:extLst>
      <p:ext uri="{BB962C8B-B14F-4D97-AF65-F5344CB8AC3E}">
        <p14:creationId xmlns:p14="http://schemas.microsoft.com/office/powerpoint/2010/main" val="23887048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80F26E-E0A1-3F48-8BE3-CBC7865166F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0465" t="24600" r="8294" b="17726"/>
          <a:stretch/>
        </p:blipFill>
        <p:spPr>
          <a:xfrm>
            <a:off x="1225826" y="1095815"/>
            <a:ext cx="9740348" cy="5186178"/>
          </a:xfrm>
          <a:prstGeom prst="rect">
            <a:avLst/>
          </a:prstGeom>
        </p:spPr>
      </p:pic>
      <p:sp>
        <p:nvSpPr>
          <p:cNvPr id="9" name="Shape 57">
            <a:extLst>
              <a:ext uri="{FF2B5EF4-FFF2-40B4-BE49-F238E27FC236}">
                <a16:creationId xmlns:a16="http://schemas.microsoft.com/office/drawing/2014/main" id="{A5A7336A-9344-664E-ACBF-E8790323045E}"/>
              </a:ext>
            </a:extLst>
          </p:cNvPr>
          <p:cNvSpPr txBox="1">
            <a:spLocks/>
          </p:cNvSpPr>
          <p:nvPr/>
        </p:nvSpPr>
        <p:spPr>
          <a:xfrm>
            <a:off x="0" y="238590"/>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Supervised Machine Learning</a:t>
            </a:r>
          </a:p>
        </p:txBody>
      </p:sp>
    </p:spTree>
    <p:extLst>
      <p:ext uri="{BB962C8B-B14F-4D97-AF65-F5344CB8AC3E}">
        <p14:creationId xmlns:p14="http://schemas.microsoft.com/office/powerpoint/2010/main" val="20353848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609599" y="1481138"/>
            <a:ext cx="10620777" cy="3014662"/>
            <a:chOff x="136" y="677"/>
            <a:chExt cx="5152" cy="1899"/>
          </a:xfrm>
        </p:grpSpPr>
        <p:sp>
          <p:nvSpPr>
            <p:cNvPr id="52253" name="Text Box 5"/>
            <p:cNvSpPr txBox="1">
              <a:spLocks noChangeArrowheads="1"/>
            </p:cNvSpPr>
            <p:nvPr/>
          </p:nvSpPr>
          <p:spPr bwMode="auto">
            <a:xfrm>
              <a:off x="136" y="677"/>
              <a:ext cx="501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6" tIns="45688" rIns="91376" bIns="45688">
              <a:spAutoFit/>
            </a:bodyPr>
            <a:lstStyle>
              <a:lvl1pPr>
                <a:spcBef>
                  <a:spcPct val="20000"/>
                </a:spcBef>
                <a:buChar char="•"/>
                <a:defRPr sz="2800" b="1">
                  <a:solidFill>
                    <a:schemeClr val="tx1"/>
                  </a:solidFill>
                  <a:latin typeface="Arial" panose="020B0604020202020204" pitchFamily="34" charset="0"/>
                </a:defRPr>
              </a:lvl1pPr>
              <a:lvl2pPr marL="742950" indent="-285750">
                <a:spcBef>
                  <a:spcPct val="20000"/>
                </a:spcBef>
                <a:buChar char="–"/>
                <a:defRPr sz="2400" b="1">
                  <a:solidFill>
                    <a:schemeClr val="tx1"/>
                  </a:solidFill>
                  <a:latin typeface="Arial" panose="020B0604020202020204" pitchFamily="34" charset="0"/>
                </a:defRPr>
              </a:lvl2pPr>
              <a:lvl3pPr marL="1143000" indent="-228600">
                <a:spcBef>
                  <a:spcPct val="20000"/>
                </a:spcBef>
                <a:buChar char="•"/>
                <a:defRPr sz="2000" b="1">
                  <a:solidFill>
                    <a:schemeClr val="tx1"/>
                  </a:solidFill>
                  <a:latin typeface="Arial" panose="020B0604020202020204" pitchFamily="34" charset="0"/>
                </a:defRPr>
              </a:lvl3pPr>
              <a:lvl4pPr marL="1600200" indent="-228600">
                <a:spcBef>
                  <a:spcPct val="20000"/>
                </a:spcBef>
                <a:buChar char="–"/>
                <a:defRPr sz="2000" b="1">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fr-CA" sz="2400" b="1" i="0" u="none" strike="noStrike" kern="1200" cap="none" spc="0" normalizeH="0" baseline="0" noProof="0">
                  <a:ln>
                    <a:noFill/>
                  </a:ln>
                  <a:solidFill>
                    <a:prstClr val="black"/>
                  </a:solidFill>
                  <a:effectLst/>
                  <a:uLnTx/>
                  <a:uFillTx/>
                  <a:latin typeface="Arial" panose="020B0604020202020204" pitchFamily="34" charset="0"/>
                  <a:ea typeface="+mn-ea"/>
                  <a:cs typeface="+mn-cs"/>
                </a:rPr>
                <a:t>1) Training Phase</a:t>
              </a:r>
            </a:p>
          </p:txBody>
        </p:sp>
        <p:grpSp>
          <p:nvGrpSpPr>
            <p:cNvPr id="3" name="Group 6"/>
            <p:cNvGrpSpPr>
              <a:grpSpLocks/>
            </p:cNvGrpSpPr>
            <p:nvPr/>
          </p:nvGrpSpPr>
          <p:grpSpPr bwMode="auto">
            <a:xfrm>
              <a:off x="584" y="1072"/>
              <a:ext cx="424" cy="1272"/>
              <a:chOff x="632" y="1016"/>
              <a:chExt cx="480" cy="1440"/>
            </a:xfrm>
          </p:grpSpPr>
          <p:pic>
            <p:nvPicPr>
              <p:cNvPr id="52265" name="Picture 7" descr="Bin4"/>
              <p:cNvPicPr>
                <a:picLocks noChangeAspect="1" noChangeArrowheads="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32" y="1016"/>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6" name="Picture 8" descr="Bin3"/>
              <p:cNvPicPr>
                <a:picLocks noChangeAspect="1" noChangeArrowheads="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32" y="1374"/>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7" name="Picture 9" descr="Bin2"/>
              <p:cNvPicPr>
                <a:picLocks noChangeAspect="1" noChangeArrowheads="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32" y="1732"/>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8" name="Picture 10" descr="Bin1"/>
              <p:cNvPicPr>
                <a:picLocks noChangeAspect="1" noChangeArrowheads="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32" y="2090"/>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2255" name="Picture 11" descr="page4"/>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568" y="1556"/>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6" name="Picture 12" descr="page3"/>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808" y="1556"/>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7" name="Picture 13" descr="page1"/>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2048" y="1556"/>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8" name="Picture 14" descr="page2"/>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2288" y="1556"/>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9" name="Picture 15" descr="page4"/>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528" y="1556"/>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0" name="Picture 16" descr="page3"/>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780" y="1496"/>
              <a:ext cx="330"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2337" name="Line 17"/>
            <p:cNvSpPr>
              <a:spLocks noChangeShapeType="1"/>
            </p:cNvSpPr>
            <p:nvPr/>
          </p:nvSpPr>
          <p:spPr bwMode="auto">
            <a:xfrm>
              <a:off x="1119" y="1688"/>
              <a:ext cx="384" cy="0"/>
            </a:xfrm>
            <a:prstGeom prst="line">
              <a:avLst/>
            </a:prstGeom>
            <a:noFill/>
            <a:ln w="25400">
              <a:solidFill>
                <a:srgbClr val="E22A37"/>
              </a:solidFill>
              <a:round/>
              <a:headEnd/>
              <a:tailEnd type="triangle" w="lg" len="lg"/>
            </a:ln>
            <a:effectLst/>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solidFill>
                    <a:srgbClr val="FFFF00"/>
                  </a:solidFill>
                </a:ln>
                <a:solidFill>
                  <a:prstClr val="black"/>
                </a:solidFill>
                <a:effectLst/>
                <a:uLnTx/>
                <a:uFillTx/>
                <a:latin typeface="Calibri"/>
                <a:ea typeface="+mn-ea"/>
                <a:cs typeface="+mn-cs"/>
              </a:endParaRPr>
            </a:p>
          </p:txBody>
        </p:sp>
        <p:sp>
          <p:nvSpPr>
            <p:cNvPr id="52262" name="Text Box 18"/>
            <p:cNvSpPr txBox="1">
              <a:spLocks noChangeArrowheads="1"/>
            </p:cNvSpPr>
            <p:nvPr/>
          </p:nvSpPr>
          <p:spPr bwMode="auto">
            <a:xfrm>
              <a:off x="3608" y="1580"/>
              <a:ext cx="16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6" tIns="45688" rIns="91376" bIns="45688">
              <a:spAutoFit/>
            </a:bodyPr>
            <a:lstStyle>
              <a:lvl1pPr>
                <a:spcBef>
                  <a:spcPct val="20000"/>
                </a:spcBef>
                <a:buChar char="•"/>
                <a:defRPr sz="2800" b="1">
                  <a:solidFill>
                    <a:schemeClr val="tx1"/>
                  </a:solidFill>
                  <a:latin typeface="Arial" panose="020B0604020202020204" pitchFamily="34" charset="0"/>
                </a:defRPr>
              </a:lvl1pPr>
              <a:lvl2pPr marL="742950" indent="-285750">
                <a:spcBef>
                  <a:spcPct val="20000"/>
                </a:spcBef>
                <a:buChar char="–"/>
                <a:defRPr sz="2400" b="1">
                  <a:solidFill>
                    <a:schemeClr val="tx1"/>
                  </a:solidFill>
                  <a:latin typeface="Arial" panose="020B0604020202020204" pitchFamily="34" charset="0"/>
                </a:defRPr>
              </a:lvl2pPr>
              <a:lvl3pPr marL="1143000" indent="-228600">
                <a:spcBef>
                  <a:spcPct val="20000"/>
                </a:spcBef>
                <a:buChar char="•"/>
                <a:defRPr sz="2000" b="1">
                  <a:solidFill>
                    <a:schemeClr val="tx1"/>
                  </a:solidFill>
                  <a:latin typeface="Arial" panose="020B0604020202020204" pitchFamily="34" charset="0"/>
                </a:defRPr>
              </a:lvl3pPr>
              <a:lvl4pPr marL="1600200" indent="-228600">
                <a:spcBef>
                  <a:spcPct val="20000"/>
                </a:spcBef>
                <a:buChar char="–"/>
                <a:defRPr sz="2000" b="1">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fr-CA"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Classification Rules</a:t>
              </a:r>
            </a:p>
          </p:txBody>
        </p:sp>
        <p:sp>
          <p:nvSpPr>
            <p:cNvPr id="312339" name="Line 19"/>
            <p:cNvSpPr>
              <a:spLocks noChangeShapeType="1"/>
            </p:cNvSpPr>
            <p:nvPr/>
          </p:nvSpPr>
          <p:spPr bwMode="auto">
            <a:xfrm>
              <a:off x="3248" y="1700"/>
              <a:ext cx="384" cy="0"/>
            </a:xfrm>
            <a:prstGeom prst="line">
              <a:avLst/>
            </a:prstGeom>
            <a:noFill/>
            <a:ln w="25400">
              <a:solidFill>
                <a:srgbClr val="FF0000"/>
              </a:solidFill>
              <a:round/>
              <a:headEnd/>
              <a:tailEnd type="triangle" w="lg" len="lg"/>
            </a:ln>
            <a:effectLst/>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solidFill>
                    <a:srgbClr val="FFC000"/>
                  </a:solidFill>
                </a:ln>
                <a:solidFill>
                  <a:prstClr val="black"/>
                </a:solidFill>
                <a:effectLst/>
                <a:uLnTx/>
                <a:uFillTx/>
                <a:latin typeface="Calibri"/>
                <a:ea typeface="+mn-ea"/>
                <a:cs typeface="+mn-cs"/>
              </a:endParaRPr>
            </a:p>
          </p:txBody>
        </p:sp>
        <p:pic>
          <p:nvPicPr>
            <p:cNvPr id="52264" name="Picture 20"/>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696" y="1424"/>
              <a:ext cx="710" cy="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21"/>
          <p:cNvGrpSpPr>
            <a:grpSpLocks/>
          </p:cNvGrpSpPr>
          <p:nvPr/>
        </p:nvGrpSpPr>
        <p:grpSpPr bwMode="auto">
          <a:xfrm>
            <a:off x="609598" y="4568826"/>
            <a:ext cx="10620777" cy="2138363"/>
            <a:chOff x="237" y="3242"/>
            <a:chExt cx="5517" cy="1527"/>
          </a:xfrm>
        </p:grpSpPr>
        <p:sp>
          <p:nvSpPr>
            <p:cNvPr id="52233" name="Text Box 22"/>
            <p:cNvSpPr txBox="1">
              <a:spLocks noChangeArrowheads="1"/>
            </p:cNvSpPr>
            <p:nvPr/>
          </p:nvSpPr>
          <p:spPr bwMode="auto">
            <a:xfrm>
              <a:off x="237" y="3242"/>
              <a:ext cx="551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6" tIns="45688" rIns="91376" bIns="45688">
              <a:spAutoFit/>
            </a:bodyPr>
            <a:lstStyle>
              <a:lvl1pPr>
                <a:spcBef>
                  <a:spcPct val="20000"/>
                </a:spcBef>
                <a:buChar char="•"/>
                <a:defRPr sz="2800" b="1">
                  <a:solidFill>
                    <a:schemeClr val="tx1"/>
                  </a:solidFill>
                  <a:latin typeface="Arial" panose="020B0604020202020204" pitchFamily="34" charset="0"/>
                </a:defRPr>
              </a:lvl1pPr>
              <a:lvl2pPr marL="742950" indent="-285750">
                <a:spcBef>
                  <a:spcPct val="20000"/>
                </a:spcBef>
                <a:buChar char="–"/>
                <a:defRPr sz="2400" b="1">
                  <a:solidFill>
                    <a:schemeClr val="tx1"/>
                  </a:solidFill>
                  <a:latin typeface="Arial" panose="020B0604020202020204" pitchFamily="34" charset="0"/>
                </a:defRPr>
              </a:lvl2pPr>
              <a:lvl3pPr marL="1143000" indent="-228600">
                <a:spcBef>
                  <a:spcPct val="20000"/>
                </a:spcBef>
                <a:buChar char="•"/>
                <a:defRPr sz="2000" b="1">
                  <a:solidFill>
                    <a:schemeClr val="tx1"/>
                  </a:solidFill>
                  <a:latin typeface="Arial" panose="020B0604020202020204" pitchFamily="34" charset="0"/>
                </a:defRPr>
              </a:lvl3pPr>
              <a:lvl4pPr marL="1600200" indent="-228600">
                <a:spcBef>
                  <a:spcPct val="20000"/>
                </a:spcBef>
                <a:buChar char="–"/>
                <a:defRPr sz="2000" b="1">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fr-CA" sz="2400" b="1" i="0" u="none" strike="noStrike" kern="1200" cap="none" spc="0" normalizeH="0" baseline="0" noProof="0">
                  <a:ln>
                    <a:noFill/>
                  </a:ln>
                  <a:solidFill>
                    <a:prstClr val="black"/>
                  </a:solidFill>
                  <a:effectLst/>
                  <a:uLnTx/>
                  <a:uFillTx/>
                  <a:latin typeface="Arial" panose="020B0604020202020204" pitchFamily="34" charset="0"/>
                  <a:ea typeface="+mn-ea"/>
                  <a:cs typeface="+mn-cs"/>
                </a:rPr>
                <a:t>2) Classification of documents</a:t>
              </a:r>
            </a:p>
          </p:txBody>
        </p:sp>
        <p:grpSp>
          <p:nvGrpSpPr>
            <p:cNvPr id="5" name="Group 23"/>
            <p:cNvGrpSpPr>
              <a:grpSpLocks/>
            </p:cNvGrpSpPr>
            <p:nvPr/>
          </p:nvGrpSpPr>
          <p:grpSpPr bwMode="auto">
            <a:xfrm>
              <a:off x="686" y="3935"/>
              <a:ext cx="1295" cy="297"/>
              <a:chOff x="528" y="3024"/>
              <a:chExt cx="1178" cy="262"/>
            </a:xfrm>
          </p:grpSpPr>
          <p:pic>
            <p:nvPicPr>
              <p:cNvPr id="52248" name="Picture 24" descr="page5"/>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528" y="3024"/>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9" name="Picture 25" descr="page5"/>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1008" y="3024"/>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0" name="Picture 26" descr="page5"/>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768" y="3024"/>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1" name="Picture 27" descr="page5"/>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1488" y="3024"/>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2" name="Picture 28" descr="page5"/>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1248" y="3024"/>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2235" name="Line 29"/>
            <p:cNvSpPr>
              <a:spLocks noChangeShapeType="1"/>
            </p:cNvSpPr>
            <p:nvPr/>
          </p:nvSpPr>
          <p:spPr bwMode="auto">
            <a:xfrm>
              <a:off x="2045" y="4080"/>
              <a:ext cx="697" cy="0"/>
            </a:xfrm>
            <a:prstGeom prst="line">
              <a:avLst/>
            </a:prstGeom>
            <a:noFill/>
            <a:ln w="25400">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6" name="Group 30"/>
            <p:cNvGrpSpPr>
              <a:grpSpLocks/>
            </p:cNvGrpSpPr>
            <p:nvPr/>
          </p:nvGrpSpPr>
          <p:grpSpPr bwMode="auto">
            <a:xfrm>
              <a:off x="4302" y="3328"/>
              <a:ext cx="1109" cy="1441"/>
              <a:chOff x="3496" y="2872"/>
              <a:chExt cx="1008" cy="1272"/>
            </a:xfrm>
          </p:grpSpPr>
          <p:sp>
            <p:nvSpPr>
              <p:cNvPr id="52239" name="Line 31"/>
              <p:cNvSpPr>
                <a:spLocks noChangeShapeType="1"/>
              </p:cNvSpPr>
              <p:nvPr/>
            </p:nvSpPr>
            <p:spPr bwMode="auto">
              <a:xfrm flipV="1">
                <a:off x="3496" y="3104"/>
                <a:ext cx="432" cy="432"/>
              </a:xfrm>
              <a:prstGeom prst="line">
                <a:avLst/>
              </a:prstGeom>
              <a:noFill/>
              <a:ln w="952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52240" name="Line 32"/>
              <p:cNvSpPr>
                <a:spLocks noChangeShapeType="1"/>
              </p:cNvSpPr>
              <p:nvPr/>
            </p:nvSpPr>
            <p:spPr bwMode="auto">
              <a:xfrm flipV="1">
                <a:off x="3496" y="3392"/>
                <a:ext cx="432" cy="144"/>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52241" name="Line 33"/>
              <p:cNvSpPr>
                <a:spLocks noChangeShapeType="1"/>
              </p:cNvSpPr>
              <p:nvPr/>
            </p:nvSpPr>
            <p:spPr bwMode="auto">
              <a:xfrm>
                <a:off x="3496" y="3536"/>
                <a:ext cx="432" cy="144"/>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52242" name="Line 34"/>
              <p:cNvSpPr>
                <a:spLocks noChangeShapeType="1"/>
              </p:cNvSpPr>
              <p:nvPr/>
            </p:nvSpPr>
            <p:spPr bwMode="auto">
              <a:xfrm>
                <a:off x="3496" y="3536"/>
                <a:ext cx="432" cy="432"/>
              </a:xfrm>
              <a:prstGeom prst="line">
                <a:avLst/>
              </a:prstGeom>
              <a:noFill/>
              <a:ln w="9525">
                <a:solidFill>
                  <a:srgbClr val="339966"/>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35"/>
              <p:cNvGrpSpPr>
                <a:grpSpLocks/>
              </p:cNvGrpSpPr>
              <p:nvPr/>
            </p:nvGrpSpPr>
            <p:grpSpPr bwMode="auto">
              <a:xfrm>
                <a:off x="4080" y="2872"/>
                <a:ext cx="424" cy="1272"/>
                <a:chOff x="632" y="1016"/>
                <a:chExt cx="480" cy="1440"/>
              </a:xfrm>
            </p:grpSpPr>
            <p:pic>
              <p:nvPicPr>
                <p:cNvPr id="52244" name="Picture 36" descr="Bin4"/>
                <p:cNvPicPr>
                  <a:picLocks noChangeAspect="1" noChangeArrowheads="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32" y="1016"/>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5" name="Picture 37" descr="Bin3"/>
                <p:cNvPicPr>
                  <a:picLocks noChangeAspect="1" noChangeArrowheads="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32" y="1374"/>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6" name="Picture 38" descr="Bin2"/>
                <p:cNvPicPr>
                  <a:picLocks noChangeAspect="1" noChangeArrowheads="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32" y="1732"/>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7" name="Picture 39" descr="Bin1"/>
                <p:cNvPicPr>
                  <a:picLocks noChangeAspect="1" noChangeArrowheads="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32" y="2090"/>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52237" name="Text Box 40"/>
            <p:cNvSpPr txBox="1">
              <a:spLocks noChangeArrowheads="1"/>
            </p:cNvSpPr>
            <p:nvPr/>
          </p:nvSpPr>
          <p:spPr bwMode="auto">
            <a:xfrm>
              <a:off x="2754" y="3949"/>
              <a:ext cx="1847"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6" tIns="45688" rIns="91376" bIns="45688">
              <a:spAutoFit/>
            </a:bodyPr>
            <a:lstStyle>
              <a:lvl1pPr>
                <a:spcBef>
                  <a:spcPct val="20000"/>
                </a:spcBef>
                <a:buChar char="•"/>
                <a:defRPr sz="2800" b="1">
                  <a:solidFill>
                    <a:schemeClr val="tx1"/>
                  </a:solidFill>
                  <a:latin typeface="Arial" panose="020B0604020202020204" pitchFamily="34" charset="0"/>
                </a:defRPr>
              </a:lvl1pPr>
              <a:lvl2pPr marL="742950" indent="-285750">
                <a:spcBef>
                  <a:spcPct val="20000"/>
                </a:spcBef>
                <a:buChar char="–"/>
                <a:defRPr sz="2400" b="1">
                  <a:solidFill>
                    <a:schemeClr val="tx1"/>
                  </a:solidFill>
                  <a:latin typeface="Arial" panose="020B0604020202020204" pitchFamily="34" charset="0"/>
                </a:defRPr>
              </a:lvl2pPr>
              <a:lvl3pPr marL="1143000" indent="-228600">
                <a:spcBef>
                  <a:spcPct val="20000"/>
                </a:spcBef>
                <a:buChar char="•"/>
                <a:defRPr sz="2000" b="1">
                  <a:solidFill>
                    <a:schemeClr val="tx1"/>
                  </a:solidFill>
                  <a:latin typeface="Arial" panose="020B0604020202020204" pitchFamily="34" charset="0"/>
                </a:defRPr>
              </a:lvl3pPr>
              <a:lvl4pPr marL="1600200" indent="-228600">
                <a:spcBef>
                  <a:spcPct val="20000"/>
                </a:spcBef>
                <a:buChar char="–"/>
                <a:defRPr sz="2000" b="1">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fr-CA"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Classification </a:t>
              </a:r>
              <a:r>
                <a:rPr kumimoji="0" lang="fr-CA"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Rules</a:t>
              </a:r>
              <a:endParaRPr kumimoji="0" lang="fr-CA"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2238" name="Text Box 41"/>
            <p:cNvSpPr txBox="1">
              <a:spLocks noChangeArrowheads="1"/>
            </p:cNvSpPr>
            <p:nvPr/>
          </p:nvSpPr>
          <p:spPr bwMode="auto">
            <a:xfrm>
              <a:off x="656" y="3917"/>
              <a:ext cx="1357"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6" tIns="45688" rIns="91376" bIns="45688">
              <a:spAutoFit/>
            </a:bodyPr>
            <a:lstStyle>
              <a:lvl1pPr>
                <a:spcBef>
                  <a:spcPct val="20000"/>
                </a:spcBef>
                <a:buChar char="•"/>
                <a:defRPr sz="2800" b="1">
                  <a:solidFill>
                    <a:schemeClr val="tx1"/>
                  </a:solidFill>
                  <a:latin typeface="Arial" panose="020B0604020202020204" pitchFamily="34" charset="0"/>
                </a:defRPr>
              </a:lvl1pPr>
              <a:lvl2pPr marL="742950" indent="-285750">
                <a:spcBef>
                  <a:spcPct val="20000"/>
                </a:spcBef>
                <a:buChar char="–"/>
                <a:defRPr sz="2400" b="1">
                  <a:solidFill>
                    <a:schemeClr val="tx1"/>
                  </a:solidFill>
                  <a:latin typeface="Arial" panose="020B0604020202020204" pitchFamily="34" charset="0"/>
                </a:defRPr>
              </a:lvl2pPr>
              <a:lvl3pPr marL="1143000" indent="-228600">
                <a:spcBef>
                  <a:spcPct val="20000"/>
                </a:spcBef>
                <a:buChar char="•"/>
                <a:defRPr sz="2000" b="1">
                  <a:solidFill>
                    <a:schemeClr val="tx1"/>
                  </a:solidFill>
                  <a:latin typeface="Arial" panose="020B0604020202020204" pitchFamily="34" charset="0"/>
                </a:defRPr>
              </a:lvl3pPr>
              <a:lvl4pPr marL="1600200" indent="-228600">
                <a:spcBef>
                  <a:spcPct val="20000"/>
                </a:spcBef>
                <a:buChar char="–"/>
                <a:defRPr sz="2000" b="1">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defRPr>
              </a:lvl9p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fr-CA"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   ?   ?  ?   </a:t>
              </a:r>
            </a:p>
          </p:txBody>
        </p:sp>
      </p:grpSp>
      <p:sp>
        <p:nvSpPr>
          <p:cNvPr id="42" name="Shape 57">
            <a:extLst>
              <a:ext uri="{FF2B5EF4-FFF2-40B4-BE49-F238E27FC236}">
                <a16:creationId xmlns:a16="http://schemas.microsoft.com/office/drawing/2014/main" id="{57B2A49E-8DBA-364C-ADB0-C8FA0A1F64AD}"/>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Automated Document Classification</a:t>
            </a:r>
          </a:p>
        </p:txBody>
      </p:sp>
      <p:sp>
        <p:nvSpPr>
          <p:cNvPr id="10" name="TextBox 9">
            <a:extLst>
              <a:ext uri="{FF2B5EF4-FFF2-40B4-BE49-F238E27FC236}">
                <a16:creationId xmlns:a16="http://schemas.microsoft.com/office/drawing/2014/main" id="{88BE7878-0017-C943-876A-CA0A521150D5}"/>
              </a:ext>
            </a:extLst>
          </p:cNvPr>
          <p:cNvSpPr txBox="1"/>
          <p:nvPr/>
        </p:nvSpPr>
        <p:spPr>
          <a:xfrm>
            <a:off x="6096000" y="1325217"/>
            <a:ext cx="5134375"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Calibri"/>
                <a:ea typeface="+mn-ea"/>
                <a:cs typeface="+mn-cs"/>
              </a:rPr>
              <a:t>Document Classification</a:t>
            </a:r>
            <a:r>
              <a:rPr kumimoji="0" lang="en-US" sz="1800" b="0" i="0" u="none" strike="noStrike" kern="1200" cap="none" spc="0" normalizeH="0" baseline="0" noProof="0" dirty="0">
                <a:ln>
                  <a:noFill/>
                </a:ln>
                <a:solidFill>
                  <a:prstClr val="black"/>
                </a:solidFill>
                <a:effectLst/>
                <a:uLnTx/>
                <a:uFillTx/>
                <a:latin typeface="Calibri"/>
                <a:ea typeface="+mn-ea"/>
                <a:cs typeface="+mn-cs"/>
              </a:rPr>
              <a:t> assigns a document to one or more classes or categories</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79449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154" y="881529"/>
            <a:ext cx="7015397" cy="5976471"/>
          </a:xfrm>
          <a:ln/>
        </p:spPr>
        <p:txBody>
          <a:bodyPr>
            <a:normAutofit lnSpcReduction="10000"/>
          </a:bodyPr>
          <a:lstStyle/>
          <a:p>
            <a:r>
              <a:rPr lang="en-US" dirty="0"/>
              <a:t>Naïve Bayes Classifiers</a:t>
            </a:r>
          </a:p>
          <a:p>
            <a:pPr lvl="1"/>
            <a:r>
              <a:rPr lang="en-US" dirty="0"/>
              <a:t>Probabilistic classifiers that are based on Bayes’ theorem, which states that </a:t>
            </a:r>
            <a:r>
              <a:rPr lang="en-US" i="1" u="sng" dirty="0"/>
              <a:t>the probability of an event’s occurrence </a:t>
            </a:r>
            <a:r>
              <a:rPr lang="en-US" dirty="0"/>
              <a:t>is equal to the intrinsic probability times the probability that it will happen again (naïve = simplistic assumption that the objects are completely independent of one another</a:t>
            </a:r>
          </a:p>
          <a:p>
            <a:r>
              <a:rPr lang="en-US" dirty="0"/>
              <a:t>K-Nearest Neighbor Method</a:t>
            </a:r>
          </a:p>
          <a:p>
            <a:pPr lvl="1"/>
            <a:r>
              <a:rPr lang="en-US" dirty="0"/>
              <a:t>A  method to cluster documents based on their distance to the K nearest “neighbor” documents</a:t>
            </a:r>
          </a:p>
        </p:txBody>
      </p:sp>
      <p:pic>
        <p:nvPicPr>
          <p:cNvPr id="3" name="Picture 2" descr="IMG_0934.jpg"/>
          <p:cNvPicPr>
            <a:picLocks noChangeAspect="1"/>
          </p:cNvPicPr>
          <p:nvPr/>
        </p:nvPicPr>
        <p:blipFill rotWithShape="1">
          <a:blip r:embed="rId2" cstate="screen">
            <a:extLst>
              <a:ext uri="{28A0092B-C50C-407E-A947-70E740481C1C}">
                <a14:useLocalDpi xmlns:a14="http://schemas.microsoft.com/office/drawing/2010/main"/>
              </a:ext>
            </a:extLst>
          </a:blip>
          <a:srcRect t="13116" b="12932"/>
          <a:stretch/>
        </p:blipFill>
        <p:spPr>
          <a:xfrm>
            <a:off x="7415450" y="1390581"/>
            <a:ext cx="4650205" cy="4585217"/>
          </a:xfrm>
          <a:prstGeom prst="rect">
            <a:avLst/>
          </a:prstGeom>
        </p:spPr>
      </p:pic>
      <p:sp>
        <p:nvSpPr>
          <p:cNvPr id="5" name="Shape 57">
            <a:extLst>
              <a:ext uri="{FF2B5EF4-FFF2-40B4-BE49-F238E27FC236}">
                <a16:creationId xmlns:a16="http://schemas.microsoft.com/office/drawing/2014/main" id="{5693848C-25C6-9741-8085-E56C1DA68417}"/>
              </a:ext>
            </a:extLst>
          </p:cNvPr>
          <p:cNvSpPr txBox="1">
            <a:spLocks/>
          </p:cNvSpPr>
          <p:nvPr/>
        </p:nvSpPr>
        <p:spPr>
          <a:xfrm>
            <a:off x="0" y="24304"/>
            <a:ext cx="12192000" cy="857225"/>
          </a:xfrm>
          <a:prstGeom prst="rect">
            <a:avLst/>
          </a:prstGeom>
        </p:spPr>
        <p:txBody>
          <a:bodyPr vert="horz" lIns="38038" tIns="38038" rIns="38038" bIns="38038" rtlCol="0" anchor="ctr">
            <a:normAutofit fontScale="850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Methods of Automated Document Classification</a:t>
            </a:r>
          </a:p>
        </p:txBody>
      </p:sp>
    </p:spTree>
    <p:extLst>
      <p:ext uri="{BB962C8B-B14F-4D97-AF65-F5344CB8AC3E}">
        <p14:creationId xmlns:p14="http://schemas.microsoft.com/office/powerpoint/2010/main" val="33637619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154" y="905833"/>
            <a:ext cx="11836164" cy="5952167"/>
          </a:xfrm>
          <a:ln/>
        </p:spPr>
        <p:txBody>
          <a:bodyPr>
            <a:normAutofit lnSpcReduction="10000"/>
          </a:bodyPr>
          <a:lstStyle/>
          <a:p>
            <a:r>
              <a:rPr lang="en-US" dirty="0"/>
              <a:t>To do predictive analytics on text in R, we can use the </a:t>
            </a:r>
            <a:r>
              <a:rPr lang="en-US" b="1" i="1" u="sng" dirty="0" err="1"/>
              <a:t>tidymodels</a:t>
            </a:r>
            <a:r>
              <a:rPr lang="en-US" dirty="0"/>
              <a:t>, </a:t>
            </a:r>
            <a:r>
              <a:rPr lang="en-US" b="1" i="1" u="sng" dirty="0" err="1"/>
              <a:t>textrecipes</a:t>
            </a:r>
            <a:r>
              <a:rPr lang="en-US" dirty="0"/>
              <a:t>, and the </a:t>
            </a:r>
            <a:r>
              <a:rPr lang="en-US" b="1" i="1" u="sng" dirty="0"/>
              <a:t>workflows</a:t>
            </a:r>
            <a:r>
              <a:rPr lang="en-US" dirty="0"/>
              <a:t> packages.</a:t>
            </a:r>
          </a:p>
          <a:p>
            <a:r>
              <a:rPr lang="en-US" dirty="0"/>
              <a:t>Here is what each of these packages is used for:</a:t>
            </a:r>
          </a:p>
          <a:p>
            <a:pPr lvl="1"/>
            <a:r>
              <a:rPr lang="en-US" b="1" dirty="0" err="1"/>
              <a:t>tidymodels</a:t>
            </a:r>
            <a:endParaRPr lang="en-US" b="1" dirty="0"/>
          </a:p>
          <a:p>
            <a:pPr lvl="2"/>
            <a:r>
              <a:rPr lang="en-US" dirty="0"/>
              <a:t>Splitting the data into training and testing sets</a:t>
            </a:r>
          </a:p>
          <a:p>
            <a:pPr lvl="2"/>
            <a:r>
              <a:rPr lang="en-US" dirty="0"/>
              <a:t>Using the </a:t>
            </a:r>
            <a:r>
              <a:rPr lang="en-US" i="1" dirty="0"/>
              <a:t>recipes</a:t>
            </a:r>
            <a:r>
              <a:rPr lang="en-US" dirty="0"/>
              <a:t> package functions for data preprocessing and feature engineering</a:t>
            </a:r>
          </a:p>
          <a:p>
            <a:pPr lvl="1"/>
            <a:r>
              <a:rPr lang="en-US" b="1" dirty="0" err="1"/>
              <a:t>textrecipes</a:t>
            </a:r>
            <a:endParaRPr lang="en-US" b="1" dirty="0"/>
          </a:p>
          <a:p>
            <a:pPr lvl="2"/>
            <a:r>
              <a:rPr lang="en-US" dirty="0"/>
              <a:t>Extending the </a:t>
            </a:r>
            <a:r>
              <a:rPr lang="en-US" i="1" dirty="0"/>
              <a:t>recipes</a:t>
            </a:r>
            <a:r>
              <a:rPr lang="en-US" dirty="0"/>
              <a:t> package by providing steps that create features for modeling from text</a:t>
            </a:r>
          </a:p>
          <a:p>
            <a:pPr lvl="1"/>
            <a:r>
              <a:rPr lang="en-US" b="1" dirty="0"/>
              <a:t>workflows</a:t>
            </a:r>
          </a:p>
          <a:p>
            <a:pPr lvl="2"/>
            <a:r>
              <a:rPr lang="en-US" dirty="0"/>
              <a:t>Provides infrastructure for bundling model components</a:t>
            </a:r>
          </a:p>
          <a:p>
            <a:pPr lvl="2"/>
            <a:r>
              <a:rPr lang="en-US" dirty="0"/>
              <a:t>A model workflow is a convenient way to combine different modeling components (</a:t>
            </a:r>
            <a:r>
              <a:rPr lang="en-US" dirty="0" err="1"/>
              <a:t>e.g</a:t>
            </a:r>
            <a:r>
              <a:rPr lang="en-US" dirty="0"/>
              <a:t> a preprocessor, plus a model specification). Thi9s can help you keep track of your modeling plan</a:t>
            </a:r>
          </a:p>
        </p:txBody>
      </p:sp>
      <p:sp>
        <p:nvSpPr>
          <p:cNvPr id="5" name="Shape 57">
            <a:extLst>
              <a:ext uri="{FF2B5EF4-FFF2-40B4-BE49-F238E27FC236}">
                <a16:creationId xmlns:a16="http://schemas.microsoft.com/office/drawing/2014/main" id="{5693848C-25C6-9741-8085-E56C1DA68417}"/>
              </a:ext>
            </a:extLst>
          </p:cNvPr>
          <p:cNvSpPr txBox="1">
            <a:spLocks/>
          </p:cNvSpPr>
          <p:nvPr/>
        </p:nvSpPr>
        <p:spPr>
          <a:xfrm>
            <a:off x="0" y="243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Regression Models</a:t>
            </a:r>
          </a:p>
        </p:txBody>
      </p:sp>
    </p:spTree>
    <p:extLst>
      <p:ext uri="{BB962C8B-B14F-4D97-AF65-F5344CB8AC3E}">
        <p14:creationId xmlns:p14="http://schemas.microsoft.com/office/powerpoint/2010/main" val="22194148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154" y="905833"/>
            <a:ext cx="11836164" cy="5952167"/>
          </a:xfrm>
          <a:ln/>
        </p:spPr>
        <p:txBody>
          <a:bodyPr>
            <a:normAutofit fontScale="85000" lnSpcReduction="20000"/>
          </a:bodyPr>
          <a:lstStyle/>
          <a:p>
            <a:r>
              <a:rPr lang="en-US" dirty="0"/>
              <a:t>You can evaluate your regression model in a number of ways. </a:t>
            </a:r>
          </a:p>
          <a:p>
            <a:pPr lvl="1"/>
            <a:r>
              <a:rPr lang="en-US" dirty="0"/>
              <a:t>You can predict one time on the testing set to measure performance. </a:t>
            </a:r>
          </a:p>
          <a:p>
            <a:pPr lvl="1"/>
            <a:r>
              <a:rPr lang="en-US" dirty="0"/>
              <a:t>However, that testing set is so valuable that you don’t want to use it more than once. The purpose is to “estimate” how your model will perform on new data. We are pretending that this set aside data is not from the same dataset we used to train the model, so we can use it to test the predictive power of the model. We have to be careful not to “overfit” the model because this is the same data on which the model was trained. </a:t>
            </a:r>
          </a:p>
          <a:p>
            <a:r>
              <a:rPr lang="en-US" dirty="0"/>
              <a:t>If you have a large enough dataset, you can split your data into three (not two) sets; </a:t>
            </a:r>
          </a:p>
          <a:p>
            <a:pPr lvl="1"/>
            <a:r>
              <a:rPr lang="en-US" dirty="0"/>
              <a:t>testing, training, and validation.</a:t>
            </a:r>
          </a:p>
          <a:p>
            <a:r>
              <a:rPr lang="en-US" dirty="0"/>
              <a:t>To do this, we can use the resampling package within </a:t>
            </a:r>
            <a:r>
              <a:rPr lang="en-US" dirty="0" err="1"/>
              <a:t>tidymodels</a:t>
            </a:r>
            <a:r>
              <a:rPr lang="en-US" dirty="0"/>
              <a:t>. </a:t>
            </a:r>
          </a:p>
          <a:p>
            <a:pPr lvl="1"/>
            <a:r>
              <a:rPr lang="en-US" dirty="0"/>
              <a:t>It will allow us to conduct data splitting and and resampling. </a:t>
            </a:r>
          </a:p>
          <a:p>
            <a:pPr lvl="1"/>
            <a:r>
              <a:rPr lang="en-US" dirty="0"/>
              <a:t>When we resample, we create new simulated data sets from the training set for the purpose of, for example, measuring model performance. </a:t>
            </a:r>
          </a:p>
          <a:p>
            <a:pPr lvl="1"/>
            <a:r>
              <a:rPr lang="en-US" dirty="0"/>
              <a:t>For example, we can create a 10-fold cross validation set.</a:t>
            </a:r>
          </a:p>
        </p:txBody>
      </p:sp>
      <p:sp>
        <p:nvSpPr>
          <p:cNvPr id="5" name="Shape 57">
            <a:extLst>
              <a:ext uri="{FF2B5EF4-FFF2-40B4-BE49-F238E27FC236}">
                <a16:creationId xmlns:a16="http://schemas.microsoft.com/office/drawing/2014/main" id="{5693848C-25C6-9741-8085-E56C1DA68417}"/>
              </a:ext>
            </a:extLst>
          </p:cNvPr>
          <p:cNvSpPr txBox="1">
            <a:spLocks/>
          </p:cNvSpPr>
          <p:nvPr/>
        </p:nvSpPr>
        <p:spPr>
          <a:xfrm>
            <a:off x="0" y="243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Evaluating Your Regression Model</a:t>
            </a:r>
          </a:p>
        </p:txBody>
      </p:sp>
    </p:spTree>
    <p:extLst>
      <p:ext uri="{BB962C8B-B14F-4D97-AF65-F5344CB8AC3E}">
        <p14:creationId xmlns:p14="http://schemas.microsoft.com/office/powerpoint/2010/main" val="42468902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154" y="905833"/>
            <a:ext cx="7550534" cy="5952167"/>
          </a:xfrm>
          <a:ln/>
        </p:spPr>
        <p:txBody>
          <a:bodyPr>
            <a:normAutofit fontScale="70000" lnSpcReduction="20000"/>
          </a:bodyPr>
          <a:lstStyle/>
          <a:p>
            <a:r>
              <a:rPr lang="en-US" dirty="0"/>
              <a:t>You can evaluate your classification model in multiple ways. </a:t>
            </a:r>
          </a:p>
          <a:p>
            <a:pPr lvl="1"/>
            <a:r>
              <a:rPr lang="en-US" dirty="0"/>
              <a:t>As with a regression model, we want to preserve our test set to use at the end of our model training process to estimate performance on new data.</a:t>
            </a:r>
          </a:p>
          <a:p>
            <a:pPr lvl="1"/>
            <a:r>
              <a:rPr lang="en-US" dirty="0"/>
              <a:t>Instead, we will use the resampling methods to evaluate our model (e.g. a naïve Bayes classification model).</a:t>
            </a:r>
          </a:p>
          <a:p>
            <a:pPr lvl="1"/>
            <a:r>
              <a:rPr lang="en-US" dirty="0"/>
              <a:t>example, we can create a 10-fold cross validation set and use these resampled sets for </a:t>
            </a:r>
            <a:r>
              <a:rPr lang="en-US" b="1" u="sng" dirty="0"/>
              <a:t>performance estimates</a:t>
            </a:r>
          </a:p>
          <a:p>
            <a:r>
              <a:rPr lang="en-US" dirty="0"/>
              <a:t>Performance Estimates</a:t>
            </a:r>
          </a:p>
          <a:p>
            <a:pPr lvl="1"/>
            <a:r>
              <a:rPr lang="en-US" u="sng" dirty="0"/>
              <a:t>Accuracy</a:t>
            </a:r>
          </a:p>
          <a:p>
            <a:pPr lvl="2"/>
            <a:r>
              <a:rPr lang="en-US" dirty="0"/>
              <a:t>The proportion of the data that is predicted correctly.</a:t>
            </a:r>
          </a:p>
          <a:p>
            <a:pPr lvl="1"/>
            <a:r>
              <a:rPr lang="en-US" u="sng" dirty="0"/>
              <a:t>ROC AUC </a:t>
            </a:r>
            <a:r>
              <a:rPr lang="en-US" dirty="0"/>
              <a:t>(Receiver Operator Characteristic Area Under the Curve)</a:t>
            </a:r>
          </a:p>
          <a:p>
            <a:pPr lvl="2"/>
            <a:r>
              <a:rPr lang="en-US" dirty="0"/>
              <a:t>Measures how well a classifier performs at different thresholds. The ROC curve plots the true positive rate against the false positive rate. An AUC closer to 1 indicates a better-performing model, while AUC closer to 0.5 indicates a model that does no better than random guessing.</a:t>
            </a:r>
          </a:p>
          <a:p>
            <a:pPr lvl="1"/>
            <a:r>
              <a:rPr lang="en-US" u="sng" dirty="0"/>
              <a:t>Confusion Matrix</a:t>
            </a:r>
          </a:p>
          <a:p>
            <a:pPr lvl="2"/>
            <a:r>
              <a:rPr lang="en-US" dirty="0"/>
              <a:t>Tabulates a model’s false positives and false negatives for each class.</a:t>
            </a:r>
          </a:p>
        </p:txBody>
      </p:sp>
      <p:sp>
        <p:nvSpPr>
          <p:cNvPr id="5" name="Shape 57">
            <a:extLst>
              <a:ext uri="{FF2B5EF4-FFF2-40B4-BE49-F238E27FC236}">
                <a16:creationId xmlns:a16="http://schemas.microsoft.com/office/drawing/2014/main" id="{5693848C-25C6-9741-8085-E56C1DA68417}"/>
              </a:ext>
            </a:extLst>
          </p:cNvPr>
          <p:cNvSpPr txBox="1">
            <a:spLocks/>
          </p:cNvSpPr>
          <p:nvPr/>
        </p:nvSpPr>
        <p:spPr>
          <a:xfrm>
            <a:off x="0" y="243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Evaluating Your Classification Model</a:t>
            </a:r>
          </a:p>
        </p:txBody>
      </p:sp>
      <p:pic>
        <p:nvPicPr>
          <p:cNvPr id="2" name="Picture 1">
            <a:extLst>
              <a:ext uri="{FF2B5EF4-FFF2-40B4-BE49-F238E27FC236}">
                <a16:creationId xmlns:a16="http://schemas.microsoft.com/office/drawing/2014/main" id="{7C43A11B-7037-0EC5-8C6F-A35B6AF0CDA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723716" y="946146"/>
            <a:ext cx="3062931" cy="3058433"/>
          </a:xfrm>
          <a:prstGeom prst="rect">
            <a:avLst/>
          </a:prstGeom>
        </p:spPr>
      </p:pic>
      <p:pic>
        <p:nvPicPr>
          <p:cNvPr id="3" name="Picture 2">
            <a:extLst>
              <a:ext uri="{FF2B5EF4-FFF2-40B4-BE49-F238E27FC236}">
                <a16:creationId xmlns:a16="http://schemas.microsoft.com/office/drawing/2014/main" id="{CC074FB3-AFEA-987F-CDA8-A9C91B5626E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42380" y="4208302"/>
            <a:ext cx="3515614" cy="2476407"/>
          </a:xfrm>
          <a:prstGeom prst="rect">
            <a:avLst/>
          </a:prstGeom>
        </p:spPr>
      </p:pic>
    </p:spTree>
    <p:extLst>
      <p:ext uri="{BB962C8B-B14F-4D97-AF65-F5344CB8AC3E}">
        <p14:creationId xmlns:p14="http://schemas.microsoft.com/office/powerpoint/2010/main" val="25094299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4F5BB-4A21-714E-FB03-2DA756E6319F}"/>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B6481FA0-C299-A5F5-1FAC-21675B3212F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9" name="Shape 57">
            <a:extLst>
              <a:ext uri="{FF2B5EF4-FFF2-40B4-BE49-F238E27FC236}">
                <a16:creationId xmlns:a16="http://schemas.microsoft.com/office/drawing/2014/main" id="{3D9BEE90-4B1A-990C-3193-1810DC661AE3}"/>
              </a:ext>
            </a:extLst>
          </p:cNvPr>
          <p:cNvSpPr txBox="1">
            <a:spLocks/>
          </p:cNvSpPr>
          <p:nvPr/>
        </p:nvSpPr>
        <p:spPr>
          <a:xfrm>
            <a:off x="0" y="930939"/>
            <a:ext cx="12192000" cy="1994005"/>
          </a:xfrm>
          <a:prstGeom prst="rect">
            <a:avLst/>
          </a:prstGeom>
        </p:spPr>
        <p:txBody>
          <a:bodyPr vert="horz" lIns="38038" tIns="38038" rIns="38038" bIns="38038" rtlCol="0" anchor="ctr">
            <a:no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Exploring the NIST Cybersecurity RFI Corpus</a:t>
            </a:r>
            <a:r>
              <a:rPr lang="en-US" sz="5400" b="1" dirty="0">
                <a:solidFill>
                  <a:srgbClr val="4472C4">
                    <a:lumMod val="75000"/>
                  </a:srgbClr>
                </a:solidFill>
                <a:latin typeface="Calibri" panose="020F0502020204030204" pitchFamily="34" charset="0"/>
                <a:cs typeface="Calibri" panose="020F0502020204030204" pitchFamily="34" charset="0"/>
              </a:rPr>
              <a:t> </a:t>
            </a:r>
            <a:r>
              <a:rPr kumimoji="0" lang="en-US" sz="5400" b="1" i="0" u="none" strike="noStrike" kern="1200" cap="none" spc="0" normalizeH="0" baseline="0" noProof="0" dirty="0">
                <a:ln>
                  <a:noFill/>
                </a:ln>
                <a:solidFill>
                  <a:srgbClr val="4472C4">
                    <a:lumMod val="75000"/>
                  </a:srgbClr>
                </a:solidFill>
                <a:effectLst/>
                <a:uLnTx/>
                <a:uFillTx/>
                <a:latin typeface="Calibri" panose="020F0502020204030204" pitchFamily="34" charset="0"/>
                <a:cs typeface="Calibri" panose="020F0502020204030204" pitchFamily="34" charset="0"/>
                <a:sym typeface="Gill Sans"/>
              </a:rPr>
              <a:t>with Supervised ML Approaches</a:t>
            </a:r>
          </a:p>
        </p:txBody>
      </p:sp>
      <p:sp>
        <p:nvSpPr>
          <p:cNvPr id="2" name="TextBox 1">
            <a:extLst>
              <a:ext uri="{FF2B5EF4-FFF2-40B4-BE49-F238E27FC236}">
                <a16:creationId xmlns:a16="http://schemas.microsoft.com/office/drawing/2014/main" id="{69AB5E48-80DE-ADFA-ADC5-2B2FACA2CC21}"/>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Content Placeholder 2">
            <a:extLst>
              <a:ext uri="{FF2B5EF4-FFF2-40B4-BE49-F238E27FC236}">
                <a16:creationId xmlns:a16="http://schemas.microsoft.com/office/drawing/2014/main" id="{BE7239B7-D717-A180-4B33-9FBF49EF63B5}"/>
              </a:ext>
            </a:extLst>
          </p:cNvPr>
          <p:cNvSpPr>
            <a:spLocks noGrp="1"/>
          </p:cNvSpPr>
          <p:nvPr>
            <p:ph idx="1"/>
          </p:nvPr>
        </p:nvSpPr>
        <p:spPr>
          <a:xfrm>
            <a:off x="609600" y="3429000"/>
            <a:ext cx="10972800" cy="1994005"/>
          </a:xfrm>
        </p:spPr>
        <p:txBody>
          <a:bodyPr>
            <a:normAutofit/>
          </a:bodyPr>
          <a:lstStyle/>
          <a:p>
            <a:r>
              <a:rPr lang="en-CA" sz="3600" dirty="0">
                <a:solidFill>
                  <a:schemeClr val="tx1">
                    <a:lumMod val="65000"/>
                    <a:lumOff val="35000"/>
                  </a:schemeClr>
                </a:solidFill>
              </a:rPr>
              <a:t>Predictive Classification Models</a:t>
            </a:r>
          </a:p>
          <a:p>
            <a:r>
              <a:rPr lang="en-CA" sz="3600" dirty="0">
                <a:solidFill>
                  <a:schemeClr val="tx1">
                    <a:lumMod val="65000"/>
                    <a:lumOff val="35000"/>
                  </a:schemeClr>
                </a:solidFill>
              </a:rPr>
              <a:t>Predictive Regression Models</a:t>
            </a:r>
          </a:p>
        </p:txBody>
      </p:sp>
    </p:spTree>
    <p:extLst>
      <p:ext uri="{BB962C8B-B14F-4D97-AF65-F5344CB8AC3E}">
        <p14:creationId xmlns:p14="http://schemas.microsoft.com/office/powerpoint/2010/main" val="11756564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EF73B-6E72-77F4-6314-73809F2204A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278E5A8-A50E-3B3E-FA81-F45234E18B7C}"/>
              </a:ext>
            </a:extLst>
          </p:cNvPr>
          <p:cNvPicPr>
            <a:picLocks noChangeAspect="1"/>
          </p:cNvPicPr>
          <p:nvPr/>
        </p:nvPicPr>
        <p:blipFill>
          <a:blip r:embed="rId3" cstate="screen">
            <a:extLst>
              <a:ext uri="{28A0092B-C50C-407E-A947-70E740481C1C}">
                <a14:useLocalDpi xmlns:a14="http://schemas.microsoft.com/office/drawing/2010/main"/>
              </a:ext>
            </a:extLst>
          </a:blip>
          <a:srcRect b="24910"/>
          <a:stretch/>
        </p:blipFill>
        <p:spPr>
          <a:xfrm>
            <a:off x="-7711" y="-27385"/>
            <a:ext cx="5262973" cy="2173318"/>
          </a:xfrm>
          <a:prstGeom prst="rect">
            <a:avLst/>
          </a:prstGeom>
        </p:spPr>
      </p:pic>
      <p:sp>
        <p:nvSpPr>
          <p:cNvPr id="6" name="TextBox 5">
            <a:extLst>
              <a:ext uri="{FF2B5EF4-FFF2-40B4-BE49-F238E27FC236}">
                <a16:creationId xmlns:a16="http://schemas.microsoft.com/office/drawing/2014/main" id="{3F50E8E6-2CDA-E542-B417-BFE47F0F2B17}"/>
              </a:ext>
            </a:extLst>
          </p:cNvPr>
          <p:cNvSpPr txBox="1"/>
          <p:nvPr/>
        </p:nvSpPr>
        <p:spPr>
          <a:xfrm>
            <a:off x="5304017" y="837109"/>
            <a:ext cx="690917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000" b="1" i="0" u="none" strike="noStrike" kern="1200" cap="none" spc="0" normalizeH="0" baseline="0" noProof="0" dirty="0">
                <a:ln>
                  <a:noFill/>
                </a:ln>
                <a:solidFill>
                  <a:prstClr val="black"/>
                </a:solidFill>
                <a:effectLst/>
                <a:uLnTx/>
                <a:uFillTx/>
                <a:latin typeface="Calibri"/>
                <a:ea typeface="+mn-ea"/>
                <a:cs typeface="+mn-cs"/>
              </a:rPr>
              <a:t>Tutorial on</a:t>
            </a:r>
            <a:r>
              <a:rPr lang="en-CA" sz="4000" b="1" dirty="0">
                <a:solidFill>
                  <a:prstClr val="black"/>
                </a:solidFill>
                <a:latin typeface="Calibri"/>
              </a:rPr>
              <a:t> Advanced</a:t>
            </a:r>
            <a:r>
              <a:rPr kumimoji="0" lang="en-CA" sz="4000" b="1" i="0" u="none" strike="noStrike" kern="1200" cap="none" spc="0" normalizeH="0" baseline="0" noProof="0" dirty="0">
                <a:ln>
                  <a:noFill/>
                </a:ln>
                <a:solidFill>
                  <a:prstClr val="black"/>
                </a:solidFill>
                <a:effectLst/>
                <a:uLnTx/>
                <a:uFillTx/>
                <a:latin typeface="Calibri"/>
                <a:ea typeface="+mn-ea"/>
                <a:cs typeface="+mn-cs"/>
              </a:rPr>
              <a:t> Text Analytics</a:t>
            </a:r>
            <a:r>
              <a:rPr lang="en-CA" sz="4000" b="1" dirty="0">
                <a:solidFill>
                  <a:prstClr val="black"/>
                </a:solidFill>
                <a:latin typeface="Calibri"/>
              </a:rPr>
              <a:t> with NLP and GenAI</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a:extLst>
              <a:ext uri="{FF2B5EF4-FFF2-40B4-BE49-F238E27FC236}">
                <a16:creationId xmlns:a16="http://schemas.microsoft.com/office/drawing/2014/main" id="{93940568-C9F1-5BBB-1960-E2BD32CAD09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45639" y="84683"/>
            <a:ext cx="1713039" cy="610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11" name="TextBox 10">
            <a:extLst>
              <a:ext uri="{FF2B5EF4-FFF2-40B4-BE49-F238E27FC236}">
                <a16:creationId xmlns:a16="http://schemas.microsoft.com/office/drawing/2014/main" id="{D63C57F1-2384-0376-3149-9898CBD0EAB3}"/>
              </a:ext>
            </a:extLst>
          </p:cNvPr>
          <p:cNvSpPr txBox="1"/>
          <p:nvPr/>
        </p:nvSpPr>
        <p:spPr>
          <a:xfrm>
            <a:off x="191344" y="3113276"/>
            <a:ext cx="6110815" cy="3693319"/>
          </a:xfrm>
          <a:prstGeom prst="rect">
            <a:avLst/>
          </a:prstGeom>
          <a:noFill/>
        </p:spPr>
        <p:txBody>
          <a:bodyPr wrap="square" numCol="1"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 Tutorial Overview/Dataset (1:10-1:15)</a:t>
            </a:r>
          </a:p>
          <a:p>
            <a:pPr marL="1485900" lvl="2" indent="-571500">
              <a:buFont typeface="Arial" charset="0"/>
              <a:buChar char="•"/>
              <a:defRPr/>
            </a:pPr>
            <a:r>
              <a:rPr lang="en-CA" dirty="0">
                <a:solidFill>
                  <a:prstClr val="black"/>
                </a:solidFill>
                <a:latin typeface="Calibri"/>
              </a:rPr>
              <a:t>Text Mining in R and Python</a:t>
            </a:r>
          </a:p>
          <a:p>
            <a:pPr marL="1485900" lvl="2" indent="-571500">
              <a:buFont typeface="Arial" charset="0"/>
              <a:buChar char="•"/>
              <a:defRPr/>
            </a:pPr>
            <a:r>
              <a:rPr lang="en-CA" dirty="0">
                <a:solidFill>
                  <a:prstClr val="black"/>
                </a:solidFill>
                <a:latin typeface="Calibri"/>
              </a:rPr>
              <a:t>NIST Cybersecurity RFI Corpus</a:t>
            </a:r>
            <a:endParaRPr kumimoji="0" lang="en-CA"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 Bag of Words Approaches (1:15-1:45)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Dictionaries and Sentiment Analysis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III: NLP-Syntactic Parsing and Unsupervised Machine Learning Approaches (1:45-2:15)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dirty="0">
                <a:solidFill>
                  <a:prstClr val="black"/>
                </a:solidFill>
                <a:latin typeface="Calibri"/>
              </a:rPr>
              <a:t>Topic Modeling</a:t>
            </a:r>
          </a:p>
        </p:txBody>
      </p:sp>
      <p:sp>
        <p:nvSpPr>
          <p:cNvPr id="4" name="TextBox 3">
            <a:extLst>
              <a:ext uri="{FF2B5EF4-FFF2-40B4-BE49-F238E27FC236}">
                <a16:creationId xmlns:a16="http://schemas.microsoft.com/office/drawing/2014/main" id="{579C45B7-74E1-FBC2-C448-0A0145293BD4}"/>
              </a:ext>
            </a:extLst>
          </p:cNvPr>
          <p:cNvSpPr txBox="1"/>
          <p:nvPr/>
        </p:nvSpPr>
        <p:spPr>
          <a:xfrm>
            <a:off x="27566" y="2420888"/>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18FF0F24-C753-F7EC-7ED8-D1E8D2B1A0D3}"/>
              </a:ext>
            </a:extLst>
          </p:cNvPr>
          <p:cNvSpPr txBox="1"/>
          <p:nvPr/>
        </p:nvSpPr>
        <p:spPr>
          <a:xfrm>
            <a:off x="6501925" y="3113276"/>
            <a:ext cx="5246718" cy="3139321"/>
          </a:xfrm>
          <a:prstGeom prst="rect">
            <a:avLst/>
          </a:prstGeom>
          <a:noFill/>
        </p:spPr>
        <p:txBody>
          <a:bodyPr wrap="square" numCol="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b="1" i="1"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(2:45-3:15)</a:t>
            </a:r>
            <a:endParaRPr kumimoji="0" lang="en-CA"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rPr>
              <a:t>Session V: Generative AI and RAG (3:15-3:45)</a:t>
            </a:r>
            <a:endPar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Prompt Engineering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0" i="0" u="none" strike="noStrike" kern="1200" cap="none" spc="0" normalizeH="0" baseline="0" noProof="0" dirty="0">
                <a:ln>
                  <a:noFill/>
                </a:ln>
                <a:solidFill>
                  <a:prstClr val="black"/>
                </a:solidFill>
                <a:effectLst/>
                <a:highlight>
                  <a:srgbClr val="FFFF00"/>
                </a:highlight>
                <a:uLnTx/>
                <a:uFillTx/>
                <a:latin typeface="Calibri"/>
                <a:ea typeface="+mn-ea"/>
                <a:cs typeface="+mn-cs"/>
              </a:rPr>
              <a:t>Notebook LM/</a:t>
            </a:r>
            <a:r>
              <a:rPr lang="en-CA" dirty="0">
                <a:solidFill>
                  <a:prstClr val="black"/>
                </a:solidFill>
                <a:highlight>
                  <a:srgbClr val="FFFF00"/>
                </a:highlight>
                <a:latin typeface="Calibri"/>
              </a:rPr>
              <a:t>AI Studio</a:t>
            </a:r>
            <a:endParaRPr kumimoji="0" lang="en-CA" b="1"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485900" lvl="2" indent="-571500">
              <a:buFont typeface="Arial" charset="0"/>
              <a:buChar char="•"/>
              <a:defRPr/>
            </a:pPr>
            <a:r>
              <a:rPr kumimoji="0" lang="en-CA" b="0" i="0" u="none" strike="noStrike" kern="1200" cap="none" spc="0" normalizeH="0" baseline="0" noProof="0" dirty="0">
                <a:ln>
                  <a:noFill/>
                </a:ln>
                <a:solidFill>
                  <a:prstClr val="black"/>
                </a:solidFill>
                <a:effectLst/>
                <a:uLnTx/>
                <a:uFillTx/>
                <a:latin typeface="Calibri"/>
                <a:ea typeface="+mn-ea"/>
                <a:cs typeface="+mn-cs"/>
              </a:rPr>
              <a:t>HICSS Community on Text Analytics</a:t>
            </a:r>
          </a:p>
        </p:txBody>
      </p:sp>
      <p:pic>
        <p:nvPicPr>
          <p:cNvPr id="7" name="Picture 6">
            <a:extLst>
              <a:ext uri="{FF2B5EF4-FFF2-40B4-BE49-F238E27FC236}">
                <a16:creationId xmlns:a16="http://schemas.microsoft.com/office/drawing/2014/main" id="{9E08731F-0173-9CCE-0748-68D434713B6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82014" y="42737"/>
            <a:ext cx="733258" cy="733258"/>
          </a:xfrm>
          <a:prstGeom prst="rect">
            <a:avLst/>
          </a:prstGeom>
        </p:spPr>
      </p:pic>
    </p:spTree>
    <p:extLst>
      <p:ext uri="{BB962C8B-B14F-4D97-AF65-F5344CB8AC3E}">
        <p14:creationId xmlns:p14="http://schemas.microsoft.com/office/powerpoint/2010/main" val="31254085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957F7-D0EF-24BE-CAE3-0213005EBB3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E9BEF05-33BB-F600-E3CE-A99F594C9958}"/>
              </a:ext>
            </a:extLst>
          </p:cNvPr>
          <p:cNvPicPr>
            <a:picLocks noChangeAspect="1"/>
          </p:cNvPicPr>
          <p:nvPr/>
        </p:nvPicPr>
        <p:blipFill>
          <a:blip r:embed="rId3" cstate="screen">
            <a:extLst>
              <a:ext uri="{28A0092B-C50C-407E-A947-70E740481C1C}">
                <a14:useLocalDpi xmlns:a14="http://schemas.microsoft.com/office/drawing/2010/main"/>
              </a:ext>
            </a:extLst>
          </a:blip>
          <a:srcRect b="24910"/>
          <a:stretch/>
        </p:blipFill>
        <p:spPr>
          <a:xfrm>
            <a:off x="0" y="-27384"/>
            <a:ext cx="12206373" cy="5040560"/>
          </a:xfrm>
          <a:prstGeom prst="rect">
            <a:avLst/>
          </a:prstGeom>
        </p:spPr>
      </p:pic>
      <p:sp>
        <p:nvSpPr>
          <p:cNvPr id="6" name="TextBox 5">
            <a:extLst>
              <a:ext uri="{FF2B5EF4-FFF2-40B4-BE49-F238E27FC236}">
                <a16:creationId xmlns:a16="http://schemas.microsoft.com/office/drawing/2014/main" id="{CCEC0C7C-43BE-0FCD-1DF9-D51F87860E3D}"/>
              </a:ext>
            </a:extLst>
          </p:cNvPr>
          <p:cNvSpPr txBox="1"/>
          <p:nvPr/>
        </p:nvSpPr>
        <p:spPr>
          <a:xfrm>
            <a:off x="-24680" y="2529478"/>
            <a:ext cx="12192000" cy="1754326"/>
          </a:xfrm>
          <a:prstGeom prst="rect">
            <a:avLst/>
          </a:prstGeom>
          <a:noFill/>
        </p:spPr>
        <p:txBody>
          <a:bodyPr wrap="square" rtlCol="0">
            <a:spAutoFit/>
          </a:bodyPr>
          <a:lstStyle/>
          <a:p>
            <a:pPr algn="ctr"/>
            <a:r>
              <a:rPr lang="en-CA" sz="5400" b="1" dirty="0">
                <a:solidFill>
                  <a:schemeClr val="bg1"/>
                </a:solidFill>
                <a:highlight>
                  <a:srgbClr val="3E6CA4"/>
                </a:highlight>
              </a:rPr>
              <a:t>   Session V: Generative AI (GenAI) and   </a:t>
            </a:r>
            <a:r>
              <a:rPr lang="en-CA" sz="100" b="1" dirty="0">
                <a:solidFill>
                  <a:schemeClr val="bg1"/>
                </a:solidFill>
                <a:highlight>
                  <a:srgbClr val="3E6CA4"/>
                </a:highlight>
              </a:rPr>
              <a:t>.</a:t>
            </a:r>
            <a:r>
              <a:rPr lang="en-CA" sz="5400" b="1" dirty="0">
                <a:solidFill>
                  <a:schemeClr val="bg1"/>
                </a:solidFill>
                <a:highlight>
                  <a:srgbClr val="3E6CA4"/>
                </a:highlight>
              </a:rPr>
              <a:t> </a:t>
            </a:r>
            <a:br>
              <a:rPr lang="en-CA" sz="5400" b="1" dirty="0">
                <a:solidFill>
                  <a:schemeClr val="bg1"/>
                </a:solidFill>
                <a:highlight>
                  <a:srgbClr val="3E6CA4"/>
                </a:highlight>
              </a:rPr>
            </a:br>
            <a:r>
              <a:rPr lang="en-CA" sz="5400" b="1" dirty="0">
                <a:solidFill>
                  <a:schemeClr val="bg1"/>
                </a:solidFill>
                <a:highlight>
                  <a:srgbClr val="3E6CA4"/>
                </a:highlight>
              </a:rPr>
              <a:t> Retrieval Augmented Generation (RAG)</a:t>
            </a:r>
          </a:p>
        </p:txBody>
      </p:sp>
      <p:pic>
        <p:nvPicPr>
          <p:cNvPr id="8" name="Picture 4">
            <a:extLst>
              <a:ext uri="{FF2B5EF4-FFF2-40B4-BE49-F238E27FC236}">
                <a16:creationId xmlns:a16="http://schemas.microsoft.com/office/drawing/2014/main" id="{473D2501-334F-0D7A-4BC2-2E2CD5498C3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042" y="5351411"/>
            <a:ext cx="3058603" cy="10894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3" name="TextBox 2">
            <a:extLst>
              <a:ext uri="{FF2B5EF4-FFF2-40B4-BE49-F238E27FC236}">
                <a16:creationId xmlns:a16="http://schemas.microsoft.com/office/drawing/2014/main" id="{CA542DD4-7048-18F1-6307-C1BDC43E81C6}"/>
              </a:ext>
            </a:extLst>
          </p:cNvPr>
          <p:cNvSpPr txBox="1"/>
          <p:nvPr/>
        </p:nvSpPr>
        <p:spPr>
          <a:xfrm>
            <a:off x="4243318" y="5351411"/>
            <a:ext cx="3719736" cy="1323439"/>
          </a:xfrm>
          <a:prstGeom prst="rect">
            <a:avLst/>
          </a:prstGeom>
          <a:noFill/>
        </p:spPr>
        <p:txBody>
          <a:bodyPr wrap="square" rtlCol="0">
            <a:spAutoFit/>
          </a:bodyPr>
          <a:lstStyle/>
          <a:p>
            <a:pPr algn="ctr"/>
            <a:r>
              <a:rPr lang="en-US" sz="2000" b="1" dirty="0"/>
              <a:t>HICSS-58 Tutorial</a:t>
            </a:r>
          </a:p>
          <a:p>
            <a:pPr algn="ctr"/>
            <a:r>
              <a:rPr lang="en-US" sz="2000" dirty="0"/>
              <a:t>Tuesday, 7 January 2025</a:t>
            </a:r>
            <a:br>
              <a:rPr lang="en-US" sz="2000" dirty="0"/>
            </a:br>
            <a:r>
              <a:rPr lang="en-US" sz="2000" dirty="0"/>
              <a:t>Room: Kona 4</a:t>
            </a:r>
            <a:br>
              <a:rPr lang="en-US" sz="2000" dirty="0"/>
            </a:br>
            <a:r>
              <a:rPr lang="en-US" sz="2000" dirty="0"/>
              <a:t>1:00 – 4:00 p.m. HST</a:t>
            </a:r>
          </a:p>
        </p:txBody>
      </p:sp>
      <p:pic>
        <p:nvPicPr>
          <p:cNvPr id="5" name="Picture 4">
            <a:extLst>
              <a:ext uri="{FF2B5EF4-FFF2-40B4-BE49-F238E27FC236}">
                <a16:creationId xmlns:a16="http://schemas.microsoft.com/office/drawing/2014/main" id="{789627C4-D11C-2A79-BF8D-0C8A4C0664A5}"/>
              </a:ext>
            </a:extLst>
          </p:cNvPr>
          <p:cNvPicPr>
            <a:picLocks noChangeAspect="1"/>
          </p:cNvPicPr>
          <p:nvPr/>
        </p:nvPicPr>
        <p:blipFill>
          <a:blip r:embed="rId5"/>
          <a:stretch>
            <a:fillRect/>
          </a:stretch>
        </p:blipFill>
        <p:spPr>
          <a:xfrm>
            <a:off x="10272464" y="5252450"/>
            <a:ext cx="1422400" cy="1422400"/>
          </a:xfrm>
          <a:prstGeom prst="rect">
            <a:avLst/>
          </a:prstGeom>
        </p:spPr>
      </p:pic>
    </p:spTree>
    <p:extLst>
      <p:ext uri="{BB962C8B-B14F-4D97-AF65-F5344CB8AC3E}">
        <p14:creationId xmlns:p14="http://schemas.microsoft.com/office/powerpoint/2010/main" val="19165345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73456</TotalTime>
  <Words>12695</Words>
  <Application>Microsoft Macintosh PowerPoint</Application>
  <PresentationFormat>Widescreen</PresentationFormat>
  <Paragraphs>1408</Paragraphs>
  <Slides>130</Slides>
  <Notes>60</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130</vt:i4>
      </vt:variant>
    </vt:vector>
  </HeadingPairs>
  <TitlesOfParts>
    <vt:vector size="142" baseType="lpstr">
      <vt:lpstr>Arial</vt:lpstr>
      <vt:lpstr>Calibri</vt:lpstr>
      <vt:lpstr>Calibri Light</vt:lpstr>
      <vt:lpstr>Courier New</vt:lpstr>
      <vt:lpstr>Helvetica Neue</vt:lpstr>
      <vt:lpstr>Roboto</vt:lpstr>
      <vt:lpstr>Times New Roman</vt:lpstr>
      <vt:lpstr>Office Theme</vt:lpstr>
      <vt:lpstr>3_Office Theme</vt:lpstr>
      <vt:lpstr>1_Office Theme</vt:lpstr>
      <vt:lpstr>2_Office Theme</vt:lpstr>
      <vt:lpstr>4_Office Theme</vt:lpstr>
      <vt:lpstr>PowerPoint Presentation</vt:lpstr>
      <vt:lpstr>PowerPoint Presentation</vt:lpstr>
      <vt:lpstr>PowerPoint Presentation</vt:lpstr>
      <vt:lpstr>PowerPoint Presentation</vt:lpstr>
      <vt:lpstr>PowerPoint Presentation</vt:lpstr>
      <vt:lpstr>PowerPoint Presentation</vt:lpstr>
      <vt:lpstr>My Background: Derrick Cogburn</vt:lpstr>
      <vt:lpstr>My Background: Haiman Wong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Text Mining Tools (Commercial and Open Source)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Figure 8.1 An example sentence parsed with various annotations</vt:lpstr>
      <vt:lpstr>PowerPoint Presentation</vt:lpstr>
      <vt:lpstr>Five Functions of the OpenNLP Using Maximum Entropy (Maxent)</vt:lpstr>
      <vt:lpstr>Named Entity Recognition Models in OpenNLP</vt:lpstr>
      <vt:lpstr>Penn Treebank Part of Speech (POS) Tag Codes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QDA Miner ?</dc:title>
  <dc:creator>Adam</dc:creator>
  <cp:lastModifiedBy>Haiman Wong</cp:lastModifiedBy>
  <cp:revision>1692</cp:revision>
  <cp:lastPrinted>2019-01-09T06:17:15Z</cp:lastPrinted>
  <dcterms:created xsi:type="dcterms:W3CDTF">2012-07-13T17:56:58Z</dcterms:created>
  <dcterms:modified xsi:type="dcterms:W3CDTF">2025-01-06T07:42:10Z</dcterms:modified>
</cp:coreProperties>
</file>